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Raleway Medium"/>
      <p:regular r:id="rId24"/>
      <p:bold r:id="rId25"/>
      <p:italic r:id="rId26"/>
      <p:boldItalic r:id="rId27"/>
    </p:embeddedFont>
    <p:embeddedFont>
      <p:font typeface="Rambla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RalewayMedium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Medium-italic.fntdata"/><Relationship Id="rId25" Type="http://schemas.openxmlformats.org/officeDocument/2006/relationships/font" Target="fonts/RalewayMedium-bold.fntdata"/><Relationship Id="rId28" Type="http://schemas.openxmlformats.org/officeDocument/2006/relationships/font" Target="fonts/Rambla-regular.fntdata"/><Relationship Id="rId27" Type="http://schemas.openxmlformats.org/officeDocument/2006/relationships/font" Target="fonts/Raleway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mbl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mbla-boldItalic.fntdata"/><Relationship Id="rId30" Type="http://schemas.openxmlformats.org/officeDocument/2006/relationships/font" Target="fonts/Rambla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" type="body"/>
          </p:nvPr>
        </p:nvSpPr>
        <p:spPr>
          <a:xfrm>
            <a:off x="457200" y="1110996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5186" lvl="0" marL="4572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74650" lvl="1" marL="914400" marR="0" algn="l">
              <a:lnSpc>
                <a:spcPct val="115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6195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925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429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0" type="dt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1" type="ftr"/>
          </p:nvPr>
        </p:nvSpPr>
        <p:spPr>
          <a:xfrm>
            <a:off x="4380072" y="4805958"/>
            <a:ext cx="2350681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221074" y="1885247"/>
            <a:ext cx="9206944" cy="19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b="1" i="0" lang="es" sz="5400" u="none" cap="none" strike="noStrike">
                <a:solidFill>
                  <a:srgbClr val="1B36FF"/>
                </a:solidFill>
                <a:latin typeface="Raleway"/>
                <a:ea typeface="Raleway"/>
                <a:cs typeface="Raleway"/>
                <a:sym typeface="Raleway"/>
              </a:rPr>
              <a:t>BUREY SA –</a:t>
            </a:r>
            <a:r>
              <a:rPr b="1" i="0" lang="es" sz="4800" u="none" cap="none" strike="noStrike">
                <a:solidFill>
                  <a:srgbClr val="1B36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br>
              <a:rPr b="1" i="0" lang="es" sz="4800" u="none" cap="none" strike="noStrike">
                <a:solidFill>
                  <a:srgbClr val="1B36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i="0" lang="es" sz="4800" u="none" cap="none" strike="noStrike">
                <a:solidFill>
                  <a:srgbClr val="1B36FF"/>
                </a:solidFill>
                <a:latin typeface="Raleway"/>
                <a:ea typeface="Raleway"/>
                <a:cs typeface="Raleway"/>
                <a:sym typeface="Raleway"/>
              </a:rPr>
              <a:t>Grunelabs.com</a:t>
            </a:r>
            <a:br>
              <a:rPr b="1" i="0" lang="es" sz="4800" u="none" cap="none" strike="noStrike">
                <a:solidFill>
                  <a:srgbClr val="1B36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lang="es" sz="4800">
                <a:solidFill>
                  <a:srgbClr val="1B36FF"/>
                </a:solidFill>
                <a:latin typeface="Raleway"/>
                <a:ea typeface="Raleway"/>
                <a:cs typeface="Raleway"/>
                <a:sym typeface="Raleway"/>
              </a:rPr>
              <a:t>March</a:t>
            </a:r>
            <a:r>
              <a:rPr b="1" i="0" lang="es" sz="4800" u="none" cap="none" strike="noStrike">
                <a:solidFill>
                  <a:srgbClr val="1B36FF"/>
                </a:solidFill>
                <a:latin typeface="Raleway"/>
                <a:ea typeface="Raleway"/>
                <a:cs typeface="Raleway"/>
                <a:sym typeface="Raleway"/>
              </a:rPr>
              <a:t> 2019 presentation</a:t>
            </a:r>
            <a:endParaRPr b="1" i="0" sz="4800" u="none" cap="none" strike="noStrike">
              <a:solidFill>
                <a:srgbClr val="1B36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281375" y="3921566"/>
            <a:ext cx="77724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6400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Montevideo, Apr 10, 2019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9450" y="1"/>
            <a:ext cx="1299575" cy="162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114613" y="336573"/>
            <a:ext cx="8229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b="1" i="0" lang="es" sz="2400" u="none" cap="none" strike="noStrike">
                <a:solidFill>
                  <a:srgbClr val="1B36FF"/>
                </a:solidFill>
                <a:latin typeface="Raleway"/>
                <a:ea typeface="Raleway"/>
                <a:cs typeface="Raleway"/>
                <a:sym typeface="Raleway"/>
              </a:rPr>
              <a:t>Income Statement: Change in Expenses</a:t>
            </a:r>
            <a:endParaRPr b="1" i="0" sz="2400" u="none" cap="none" strike="noStrike">
              <a:solidFill>
                <a:srgbClr val="1B36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7636750" y="113985"/>
            <a:ext cx="1650300" cy="222600"/>
          </a:xfrm>
          <a:prstGeom prst="rect">
            <a:avLst/>
          </a:prstGeom>
          <a:solidFill>
            <a:srgbClr val="1B36FF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8464550" y="30783"/>
            <a:ext cx="627263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10</a:t>
            </a:r>
            <a:endParaRPr b="0" i="0" sz="12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42100" y="730367"/>
            <a:ext cx="5194918" cy="3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807" lvl="0" marL="36576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aleway Medium"/>
              <a:buChar char="●"/>
            </a:pPr>
            <a:r>
              <a:rPr b="1" i="0" lang="es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Burey’s operations have increased compared to 2017. This can be observed in the change of </a:t>
            </a:r>
            <a:r>
              <a:rPr b="1" i="0" lang="es" sz="1000" u="none" cap="none" strike="noStrike">
                <a:solidFill>
                  <a:srgbClr val="2939F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Operating Costs </a:t>
            </a:r>
            <a:r>
              <a:rPr b="1" i="0" lang="es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since Jan/17.</a:t>
            </a:r>
            <a:endParaRPr b="1" i="0" sz="1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87349" lvl="0" marL="498601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romanLcPeriod"/>
            </a:pPr>
            <a:r>
              <a:rPr b="0" i="1" lang="es" sz="1200" u="none" cap="none" strike="noStrike">
                <a:solidFill>
                  <a:srgbClr val="2939F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Cost of Goods Sold</a:t>
            </a:r>
            <a:endParaRPr b="0" i="1" sz="1200" u="none" cap="none" strike="noStrike">
              <a:solidFill>
                <a:srgbClr val="2939FA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67208" lvl="1" marL="82296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s" sz="10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 2018 (compared to the accumulated amount for 2017) the Cost of Goods Sold increased 369%: between Jan/18 and Dec/18 </a:t>
            </a:r>
            <a:r>
              <a:rPr b="0" i="0" lang="es" sz="1000" u="none" cap="none" strike="noStrike">
                <a:solidFill>
                  <a:srgbClr val="2939FA"/>
                </a:solidFill>
                <a:latin typeface="Arial"/>
                <a:ea typeface="Arial"/>
                <a:cs typeface="Arial"/>
                <a:sym typeface="Arial"/>
              </a:rPr>
              <a:t>USD 102</a:t>
            </a:r>
            <a:r>
              <a:rPr lang="es" sz="1000">
                <a:solidFill>
                  <a:srgbClr val="2939FA"/>
                </a:solidFill>
                <a:latin typeface="Arial"/>
                <a:ea typeface="Arial"/>
                <a:cs typeface="Arial"/>
                <a:sym typeface="Arial"/>
              </a:rPr>
              <a:t>,042</a:t>
            </a:r>
            <a:r>
              <a:rPr b="0" i="0" lang="es" sz="1000" u="none" cap="none" strike="noStrike">
                <a:solidFill>
                  <a:srgbClr val="2939F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" sz="10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was spent</a:t>
            </a:r>
            <a:r>
              <a:rPr b="0" i="0" lang="es" sz="10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 Mainly this is due to:</a:t>
            </a:r>
            <a:r>
              <a:rPr lang="es" sz="10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increase in technical fees and plant salaries.</a:t>
            </a:r>
            <a:endParaRPr sz="10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41808" lvl="1" marL="82296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aleway Medium"/>
              <a:buChar char="•"/>
            </a:pPr>
            <a:r>
              <a:rPr lang="es" sz="10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On Mar / 19, 1.8 times more was spent than Mar / 18; It should be clarified: the increase in professional fees materialized itself as of April / May 2018.</a:t>
            </a:r>
            <a:endParaRPr sz="1000">
              <a:solidFill>
                <a:srgbClr val="FF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87348" lvl="0" marL="498600" marR="0" rtl="0" algn="just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romanLcPeriod"/>
            </a:pPr>
            <a:r>
              <a:rPr b="0" i="1" lang="es" sz="1200" u="none" cap="none" strike="noStrike">
                <a:solidFill>
                  <a:srgbClr val="2939F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Administrative Expenses</a:t>
            </a:r>
            <a:endParaRPr b="0" i="0" sz="1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7208" lvl="1" marL="82296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s" sz="10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 2018 (compared to the accumulated amount for 2017) Administrative Expenses increased 333%: between Jan/18 and </a:t>
            </a:r>
            <a:r>
              <a:rPr lang="es" sz="10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Dec</a:t>
            </a:r>
            <a:r>
              <a:rPr b="0" i="0" lang="es" sz="10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/18 </a:t>
            </a:r>
            <a:r>
              <a:rPr b="0" i="0" lang="es" sz="1000" u="none" cap="none" strike="noStrike">
                <a:solidFill>
                  <a:srgbClr val="2939FA"/>
                </a:solidFill>
                <a:latin typeface="Arial"/>
                <a:ea typeface="Arial"/>
                <a:cs typeface="Arial"/>
                <a:sym typeface="Arial"/>
              </a:rPr>
              <a:t>USD</a:t>
            </a:r>
            <a:r>
              <a:rPr b="0" i="0" lang="es" sz="10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b="0" i="0" lang="es" sz="1000" u="none" cap="none" strike="noStrike">
                <a:solidFill>
                  <a:srgbClr val="2939FA"/>
                </a:solidFill>
                <a:latin typeface="Arial"/>
                <a:ea typeface="Arial"/>
                <a:cs typeface="Arial"/>
                <a:sym typeface="Arial"/>
              </a:rPr>
              <a:t>299</a:t>
            </a:r>
            <a:r>
              <a:rPr lang="es" sz="1000">
                <a:solidFill>
                  <a:srgbClr val="2939FA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0" lang="es" sz="1000" u="none" cap="none" strike="noStrike">
                <a:solidFill>
                  <a:srgbClr val="2939FA"/>
                </a:solidFill>
                <a:latin typeface="Arial"/>
                <a:ea typeface="Arial"/>
                <a:cs typeface="Arial"/>
                <a:sym typeface="Arial"/>
              </a:rPr>
              <a:t>759 </a:t>
            </a:r>
            <a:r>
              <a:rPr b="0" i="0" lang="es" sz="10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was spent.</a:t>
            </a:r>
            <a:r>
              <a:rPr b="0" i="0" lang="es" sz="1000" u="none" cap="none" strike="noStrike">
                <a:solidFill>
                  <a:srgbClr val="2939F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endParaRPr/>
          </a:p>
          <a:p>
            <a:pPr indent="-267208" lvl="1" marL="82296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" sz="10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 Mar / 19, Administrative Expenses amounted to USD 7,271 (-70% compared to Mar / 18).</a:t>
            </a:r>
            <a:endParaRPr sz="10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67208" lvl="1" marL="82296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" sz="1000">
                <a:latin typeface="Raleway Medium"/>
                <a:ea typeface="Raleway Medium"/>
                <a:cs typeface="Raleway Medium"/>
                <a:sym typeface="Raleway Medium"/>
              </a:rPr>
              <a:t>Mar/19: Taxes and social security payments (BPS): USD  486.</a:t>
            </a:r>
            <a:endParaRPr/>
          </a:p>
          <a:p>
            <a:pPr indent="-387349" lvl="0" marL="498601" marR="0" rtl="0" algn="just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romanLcPeriod"/>
            </a:pPr>
            <a:r>
              <a:rPr b="0" i="1" lang="es" sz="1200" u="none" cap="none" strike="noStrike">
                <a:solidFill>
                  <a:srgbClr val="2939F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Administrative Salaries &amp; Fees</a:t>
            </a:r>
            <a:endParaRPr b="0" i="0" sz="1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41808" lvl="1" marL="82296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s" sz="10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No notable change compared to 2017 </a:t>
            </a:r>
            <a:endParaRPr/>
          </a:p>
          <a:p>
            <a:pPr indent="-241808" lvl="1" marL="82296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s" sz="10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 Mar / 19, Administrative Salaries &amp; Fees </a:t>
            </a:r>
            <a:r>
              <a:rPr lang="es" sz="10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accounted</a:t>
            </a:r>
            <a:r>
              <a:rPr lang="es" sz="10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s" sz="10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for </a:t>
            </a:r>
            <a:r>
              <a:rPr lang="es" sz="10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50% of </a:t>
            </a:r>
            <a:br>
              <a:rPr lang="es" sz="10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s" sz="10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Mar / 18.</a:t>
            </a:r>
            <a:endParaRPr b="0" i="0" sz="1000" u="none" cap="none" strike="noStrike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2" marL="1038352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78308" lvl="2" marL="1280160" marR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178308" lvl="2" marL="1280160" marR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r>
              <a:t/>
            </a:r>
            <a:endParaRPr b="0" i="0" sz="800" u="none" cap="none" strike="noStrike">
              <a:solidFill>
                <a:srgbClr val="2939FA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178308" lvl="1" marL="822960" marR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178308" lvl="1" marL="822960" marR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r>
              <a:t/>
            </a:r>
            <a:endParaRPr b="0" i="0" sz="1000" u="none" cap="none" strike="noStrike">
              <a:solidFill>
                <a:srgbClr val="2939FA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286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286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286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286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55" name="Google Shape;1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7018" y="758073"/>
            <a:ext cx="3694207" cy="24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337813" y="336573"/>
            <a:ext cx="8229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b="1" i="0" lang="es" sz="2400" u="none" cap="none" strike="noStrike">
                <a:solidFill>
                  <a:srgbClr val="1B36FF"/>
                </a:solidFill>
                <a:latin typeface="Raleway"/>
                <a:ea typeface="Raleway"/>
                <a:cs typeface="Raleway"/>
                <a:sym typeface="Raleway"/>
              </a:rPr>
              <a:t>Income State</a:t>
            </a:r>
            <a:r>
              <a:rPr b="1" i="0" lang="es" sz="2400" u="none" cap="none" strike="noStrike">
                <a:solidFill>
                  <a:srgbClr val="2939FA"/>
                </a:solidFill>
                <a:latin typeface="Raleway"/>
                <a:ea typeface="Raleway"/>
                <a:cs typeface="Raleway"/>
                <a:sym typeface="Raleway"/>
              </a:rPr>
              <a:t>ment: 3</a:t>
            </a:r>
            <a:r>
              <a:rPr lang="es" sz="2400">
                <a:solidFill>
                  <a:srgbClr val="2939FA"/>
                </a:solidFill>
                <a:latin typeface="Raleway"/>
                <a:ea typeface="Raleway"/>
                <a:cs typeface="Raleway"/>
                <a:sym typeface="Raleway"/>
              </a:rPr>
              <a:t> months of </a:t>
            </a:r>
            <a:r>
              <a:rPr b="1" i="0" lang="es" sz="2400" u="none" cap="none" strike="noStrike">
                <a:solidFill>
                  <a:srgbClr val="2939FA"/>
                </a:solidFill>
                <a:latin typeface="Raleway"/>
                <a:ea typeface="Raleway"/>
                <a:cs typeface="Raleway"/>
                <a:sym typeface="Raleway"/>
              </a:rPr>
              <a:t>2019</a:t>
            </a:r>
            <a:endParaRPr b="1" i="0" sz="2400" u="none" cap="none" strike="noStrike">
              <a:solidFill>
                <a:srgbClr val="2939F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p24"/>
          <p:cNvSpPr/>
          <p:nvPr/>
        </p:nvSpPr>
        <p:spPr>
          <a:xfrm>
            <a:off x="7636750" y="113985"/>
            <a:ext cx="1650300" cy="222600"/>
          </a:xfrm>
          <a:prstGeom prst="rect">
            <a:avLst/>
          </a:prstGeom>
          <a:solidFill>
            <a:srgbClr val="1B36FF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8449340" y="30783"/>
            <a:ext cx="642473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11</a:t>
            </a:r>
            <a:endParaRPr b="0" i="0" sz="12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3" name="Google Shape;163;p24"/>
          <p:cNvSpPr txBox="1"/>
          <p:nvPr>
            <p:ph idx="1" type="body"/>
          </p:nvPr>
        </p:nvSpPr>
        <p:spPr>
          <a:xfrm>
            <a:off x="233575" y="709584"/>
            <a:ext cx="4326300" cy="43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8552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b="1" i="0" lang="es" sz="1200" u="none" cap="none" strike="noStrike">
                <a:solidFill>
                  <a:srgbClr val="2939F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Operating Costs </a:t>
            </a:r>
            <a:r>
              <a:rPr b="1" i="0" lang="es" sz="12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accumulated for calendar year</a:t>
            </a:r>
            <a:endParaRPr b="0" i="0" sz="1200" u="none" cap="none" strike="noStrike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74648" lvl="0" marL="49860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AutoNum type="romanLcPeriod"/>
            </a:pPr>
            <a:r>
              <a:rPr b="0" i="0" lang="es" sz="10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The accumulated expenses for the 12 months (12M) of 2018 represent </a:t>
            </a:r>
            <a:r>
              <a:rPr lang="es" sz="1000">
                <a:solidFill>
                  <a:srgbClr val="2939F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227</a:t>
            </a:r>
            <a:r>
              <a:rPr b="0" i="0" lang="es" sz="1000" u="none" cap="none" strike="noStrike">
                <a:solidFill>
                  <a:srgbClr val="2939F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%</a:t>
            </a:r>
            <a:r>
              <a:rPr b="0" i="0" lang="es" sz="10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of total 2017 expenses</a:t>
            </a:r>
            <a:r>
              <a:rPr b="0" i="0" lang="es" sz="1000" u="none" cap="none" strike="noStrike">
                <a:solidFill>
                  <a:srgbClr val="C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 </a:t>
            </a:r>
            <a:r>
              <a:rPr b="0" i="0" lang="es" sz="10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This reflects the increase in operating costs mentioned in the previous slide and is the result of research performed and preparations for our first commercial production.</a:t>
            </a:r>
            <a:r>
              <a:rPr lang="es" sz="10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By 2019, </a:t>
            </a:r>
            <a:r>
              <a:rPr b="0" i="0" lang="es" sz="10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It is expected this trend will continue, driven by production and commercialization.</a:t>
            </a:r>
            <a:endParaRPr>
              <a:solidFill>
                <a:srgbClr val="FF0000"/>
              </a:solidFill>
            </a:endParaRPr>
          </a:p>
          <a:p>
            <a:pPr indent="-387348" lvl="0" marL="4986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AutoNum type="romanLcPeriod"/>
            </a:pPr>
            <a:r>
              <a:rPr lang="es" sz="1200">
                <a:solidFill>
                  <a:srgbClr val="2939F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First 3 Months (3M): Comparison 2019 vs. 2018: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0" lvl="0" marL="98552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s" sz="10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While in the first 3M 2018 we spent </a:t>
            </a:r>
            <a:r>
              <a:rPr lang="es" sz="1000">
                <a:solidFill>
                  <a:srgbClr val="2939F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USD</a:t>
            </a:r>
            <a:r>
              <a:rPr lang="es" sz="1000"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s" sz="1000">
                <a:solidFill>
                  <a:srgbClr val="2939F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117,769, </a:t>
            </a:r>
            <a:r>
              <a:rPr lang="es" sz="10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 the first 3M of 2019 we reached </a:t>
            </a:r>
            <a:r>
              <a:rPr lang="es" sz="1000">
                <a:solidFill>
                  <a:srgbClr val="2939F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USD</a:t>
            </a:r>
            <a:r>
              <a:rPr lang="es" sz="1000"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s" sz="1000">
                <a:solidFill>
                  <a:srgbClr val="2939F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141,741</a:t>
            </a:r>
            <a:r>
              <a:rPr lang="es" sz="10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 This growth in expenses is principally attributed to:</a:t>
            </a:r>
            <a:endParaRPr/>
          </a:p>
          <a:p>
            <a:pPr indent="-311149" lvl="0" marL="498601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0" y="3096519"/>
            <a:ext cx="8987271" cy="43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808" lvl="1" marL="82296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urier New"/>
              <a:buChar char="o"/>
            </a:pPr>
            <a:r>
              <a:rPr b="0" i="0" lang="es" sz="10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First 3M of 2018, corporate expenses were USD 40,681. While, in the first 3M of 2019, USD 44,223 has been invested. (See Corporate Expenses in the previous slide).</a:t>
            </a:r>
            <a:endParaRPr b="0" i="0" sz="1000" u="none" cap="none" strike="noStrike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41808" lvl="1" marL="82296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urier New"/>
              <a:buChar char="o"/>
            </a:pPr>
            <a:r>
              <a:rPr b="0" i="0" lang="es" sz="10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First 3M 2019: The monthly average of admin salaries </a:t>
            </a:r>
            <a:r>
              <a:rPr b="0" i="0" lang="es" sz="1000" u="none" cap="none" strike="noStrike">
                <a:latin typeface="Raleway Medium"/>
                <a:ea typeface="Raleway Medium"/>
                <a:cs typeface="Raleway Medium"/>
                <a:sym typeface="Raleway Medium"/>
              </a:rPr>
              <a:t>increased</a:t>
            </a:r>
            <a:r>
              <a:rPr b="0" i="0" lang="es" sz="10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: + </a:t>
            </a:r>
            <a:r>
              <a:rPr b="0" i="0" lang="es" sz="1000" u="none" cap="none" strike="noStrike">
                <a:solidFill>
                  <a:srgbClr val="2939F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USD 1,656 </a:t>
            </a:r>
            <a:r>
              <a:rPr b="0" i="0" lang="es" sz="10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(compared to first 3M 2018). This is due to: </a:t>
            </a:r>
            <a:endParaRPr b="0" i="0" sz="1000" u="none" cap="none" strike="noStrike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29108" lvl="2" marL="128016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urier New"/>
              <a:buChar char="o"/>
            </a:pPr>
            <a:r>
              <a:rPr b="0" i="0" lang="es" sz="8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Increase in compensation for Sergio, Joao, Sonia (Secretary) and Calo (general maintenance)</a:t>
            </a:r>
            <a:endParaRPr b="0" i="0" sz="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29108" lvl="2" marL="128016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urier New"/>
              <a:buChar char="o"/>
            </a:pPr>
            <a:r>
              <a:rPr b="0" i="0" lang="es" sz="8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Two new employees: Elsa y Pedro (Cleaning and Key Management)</a:t>
            </a:r>
            <a:endParaRPr b="0" i="0" sz="800" u="none" cap="none" strike="noStrike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41808" lvl="1" marL="82296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urier New"/>
              <a:buChar char="o"/>
            </a:pPr>
            <a:r>
              <a:rPr b="0" i="0" lang="es" sz="10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First 3M 2019: Technical Fees reached USD 21,650, while in 2018 (3M) they were USD 8,844. This was due to the increased workload of the professionals.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808" lvl="1" marL="82296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urier New"/>
              <a:buChar char="o"/>
            </a:pPr>
            <a:r>
              <a:rPr b="0" i="0" lang="es" sz="10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First 3M 2019: Plant Salaries rose (First 3M 2019: USD 14,920 vs. First 3M 2018: USD 6.699). As of Feb-18</a:t>
            </a:r>
            <a:r>
              <a:rPr lang="es" sz="1000">
                <a:latin typeface="Raleway Medium"/>
                <a:ea typeface="Raleway Medium"/>
                <a:cs typeface="Raleway Medium"/>
                <a:sym typeface="Raleway Medium"/>
              </a:rPr>
              <a:t> a Janitor and Auxiliary Corp were hired.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808" lvl="1" marL="82296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urier New"/>
              <a:buChar char="o"/>
            </a:pPr>
            <a:r>
              <a:rPr b="0" i="0" lang="es" sz="10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At the same time, the raise in salaries increased contributions required by law (BPS), in 2019/2018 with respect to 2017.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8308" lvl="1" marL="822960" marR="0" rtl="0" algn="just">
              <a:lnSpc>
                <a:spcPct val="115000"/>
              </a:lnSpc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ts val="1000"/>
              <a:buFont typeface="Courier New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65" name="Google Shape;16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6444" y="610221"/>
            <a:ext cx="3673981" cy="240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5"/>
          <p:cNvPicPr preferRelativeResize="0"/>
          <p:nvPr/>
        </p:nvPicPr>
        <p:blipFill rotWithShape="1">
          <a:blip r:embed="rId3">
            <a:alphaModFix/>
          </a:blip>
          <a:srcRect b="8136" l="0" r="0" t="8137"/>
          <a:stretch/>
        </p:blipFill>
        <p:spPr>
          <a:xfrm>
            <a:off x="-33500" y="0"/>
            <a:ext cx="9211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5"/>
          <p:cNvSpPr txBox="1"/>
          <p:nvPr>
            <p:ph idx="1" type="body"/>
          </p:nvPr>
        </p:nvSpPr>
        <p:spPr>
          <a:xfrm>
            <a:off x="457200" y="1102302"/>
            <a:ext cx="8229600" cy="23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 Medium"/>
              <a:buChar char="●"/>
            </a:pPr>
            <a:r>
              <a:rPr b="0" i="0" lang="es" sz="1600" u="none" cap="none" strike="noStrike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Cash flow available data</a:t>
            </a:r>
            <a:endParaRPr b="0" i="0" sz="2700" u="none" cap="none" strike="noStrike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 Medium"/>
              <a:buChar char="●"/>
            </a:pPr>
            <a:r>
              <a:rPr b="0" i="0" lang="es" sz="1600" u="none" cap="none" strike="noStrike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Management tools</a:t>
            </a:r>
            <a:endParaRPr b="0" i="0" sz="1600" u="none" cap="none" strike="noStrike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4290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o"/>
            </a:pPr>
            <a:r>
              <a:rPr b="0" i="0" lang="es" sz="1400" u="none" cap="none" strike="noStrike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Balance Sheet</a:t>
            </a:r>
            <a:endParaRPr b="0" i="0" sz="1400" u="none" cap="none" strike="noStrike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4290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o"/>
            </a:pPr>
            <a:r>
              <a:rPr b="0" i="0" lang="es" sz="1400" u="none" cap="none" strike="noStrike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Income Statement</a:t>
            </a:r>
            <a:endParaRPr b="0" i="0" sz="1400" u="none" cap="none" strike="noStrike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</a:pPr>
            <a:r>
              <a:rPr b="1" i="0" lang="es" sz="2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March Highlights</a:t>
            </a:r>
            <a:endParaRPr b="1" i="0" sz="28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 Medium"/>
              <a:buChar char="●"/>
            </a:pPr>
            <a:r>
              <a:rPr b="0" i="0" lang="es" sz="1600" u="none" cap="none" strike="noStrike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Next steps</a:t>
            </a:r>
            <a:endParaRPr b="0" i="0" sz="1600" u="none" cap="none" strike="noStrike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72" name="Google Shape;172;p25"/>
          <p:cNvSpPr txBox="1"/>
          <p:nvPr>
            <p:ph type="title"/>
          </p:nvPr>
        </p:nvSpPr>
        <p:spPr>
          <a:xfrm>
            <a:off x="457200" y="298906"/>
            <a:ext cx="82296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</a:pPr>
            <a:r>
              <a:rPr b="1" i="0" lang="es" sz="41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INDEX</a:t>
            </a:r>
            <a:endParaRPr b="1" i="0" sz="41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type="title"/>
          </p:nvPr>
        </p:nvSpPr>
        <p:spPr>
          <a:xfrm>
            <a:off x="337813" y="336584"/>
            <a:ext cx="8229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90"/>
              <a:buNone/>
            </a:pPr>
            <a:r>
              <a:rPr b="1" i="0" lang="es" sz="2400" u="none" cap="none" strike="noStrike">
                <a:solidFill>
                  <a:srgbClr val="1B36FF"/>
                </a:solidFill>
                <a:latin typeface="Raleway"/>
                <a:ea typeface="Raleway"/>
                <a:cs typeface="Raleway"/>
                <a:sym typeface="Raleway"/>
              </a:rPr>
              <a:t>March 2019 Highlights:</a:t>
            </a:r>
            <a:br>
              <a:rPr b="1" i="0" lang="es" sz="2400" u="none" cap="none" strike="noStrike">
                <a:solidFill>
                  <a:srgbClr val="1B36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1" lang="es" sz="2000">
                <a:solidFill>
                  <a:srgbClr val="1B36FF"/>
                </a:solidFill>
                <a:latin typeface="Raleway"/>
                <a:ea typeface="Raleway"/>
                <a:cs typeface="Raleway"/>
                <a:sym typeface="Raleway"/>
              </a:rPr>
              <a:t>Agricultural Engineer and Technical Lead:  Esteban Sosa</a:t>
            </a:r>
            <a:endParaRPr b="0" i="1" sz="2400" u="none" cap="none" strike="noStrike">
              <a:solidFill>
                <a:srgbClr val="1B36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8" name="Google Shape;178;p26"/>
          <p:cNvSpPr/>
          <p:nvPr/>
        </p:nvSpPr>
        <p:spPr>
          <a:xfrm>
            <a:off x="7636750" y="113985"/>
            <a:ext cx="1650300" cy="222600"/>
          </a:xfrm>
          <a:prstGeom prst="rect">
            <a:avLst/>
          </a:prstGeom>
          <a:solidFill>
            <a:srgbClr val="1B36FF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8385544" y="30783"/>
            <a:ext cx="706269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13</a:t>
            </a:r>
            <a:endParaRPr b="0" i="0" sz="12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0" name="Google Shape;180;p26"/>
          <p:cNvPicPr preferRelativeResize="0"/>
          <p:nvPr/>
        </p:nvPicPr>
        <p:blipFill rotWithShape="1">
          <a:blip r:embed="rId3">
            <a:alphaModFix/>
          </a:blip>
          <a:srcRect b="27695" l="0" r="9835" t="5293"/>
          <a:stretch/>
        </p:blipFill>
        <p:spPr>
          <a:xfrm>
            <a:off x="0" y="3557125"/>
            <a:ext cx="1180024" cy="15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/>
          <p:nvPr>
            <p:ph idx="1" type="body"/>
          </p:nvPr>
        </p:nvSpPr>
        <p:spPr>
          <a:xfrm>
            <a:off x="337813" y="1019588"/>
            <a:ext cx="7183500" cy="1034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506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 Medium"/>
              <a:buChar char="●"/>
            </a:pPr>
            <a:r>
              <a:rPr lang="es" sz="12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Final details: Preparation of Irrigation and Drainage System.</a:t>
            </a:r>
            <a:endParaRPr sz="12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54506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 Medium"/>
              <a:buChar char="●"/>
            </a:pPr>
            <a:r>
              <a:rPr lang="es" sz="12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It is expected that, by the end of May 2019, all facilities will be ready to begin production.</a:t>
            </a:r>
            <a:endParaRPr sz="12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178307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Medium"/>
              <a:buNone/>
            </a:pPr>
            <a:r>
              <a:t/>
            </a:r>
            <a:endParaRPr sz="1200">
              <a:solidFill>
                <a:srgbClr val="FF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178307" lvl="1" marL="8229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Medium"/>
              <a:buNone/>
            </a:pPr>
            <a:r>
              <a:t/>
            </a:r>
            <a:endParaRPr sz="8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337813" y="2150250"/>
            <a:ext cx="8229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b="0" i="1" lang="es" sz="2000" u="none" cap="none" strike="noStrike">
                <a:solidFill>
                  <a:srgbClr val="1B36FF"/>
                </a:solidFill>
                <a:latin typeface="Raleway"/>
                <a:ea typeface="Raleway"/>
                <a:cs typeface="Raleway"/>
                <a:sym typeface="Raleway"/>
              </a:rPr>
              <a:t>Pharmaceutical Chemist:  Eleonora Scosería</a:t>
            </a:r>
            <a:endParaRPr b="0" i="1" sz="2400" u="none" cap="none" strike="noStrike">
              <a:solidFill>
                <a:srgbClr val="1B36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337813" y="2571750"/>
            <a:ext cx="7183500" cy="1034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506" lvl="0" marL="36576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Medium"/>
              <a:buChar char="●"/>
            </a:pPr>
            <a:r>
              <a:rPr lang="es" sz="1200">
                <a:latin typeface="Raleway Medium"/>
                <a:ea typeface="Raleway Medium"/>
                <a:cs typeface="Raleway Medium"/>
                <a:sym typeface="Raleway Medium"/>
              </a:rPr>
              <a:t>R</a:t>
            </a:r>
            <a:r>
              <a:rPr lang="es" sz="1200">
                <a:latin typeface="Raleway Medium"/>
                <a:ea typeface="Raleway Medium"/>
                <a:cs typeface="Raleway Medium"/>
                <a:sym typeface="Raleway Medium"/>
              </a:rPr>
              <a:t>equest for the Enabling of the plant before the Public Health Ministry has been submitted.</a:t>
            </a:r>
            <a:endParaRPr/>
          </a:p>
          <a:p>
            <a:pPr indent="-254506" lvl="0" marL="36576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Medium"/>
              <a:buChar char="●"/>
            </a:pPr>
            <a:r>
              <a:rPr lang="es" sz="1200">
                <a:latin typeface="Raleway Medium"/>
                <a:ea typeface="Raleway Medium"/>
                <a:cs typeface="Raleway Medium"/>
                <a:sym typeface="Raleway Medium"/>
              </a:rPr>
              <a:t>It is estimated that, between July and August 2019, the inspection will be carried out.</a:t>
            </a:r>
            <a:endParaRPr sz="12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54506" lvl="0" marL="36576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Medium"/>
              <a:buChar char="●"/>
            </a:pPr>
            <a:r>
              <a:rPr lang="es" sz="1200">
                <a:latin typeface="Raleway Medium"/>
                <a:ea typeface="Raleway Medium"/>
                <a:cs typeface="Raleway Medium"/>
                <a:sym typeface="Raleway Medium"/>
              </a:rPr>
              <a:t>Meanwhile, documentation is being worked on.</a:t>
            </a:r>
            <a:endParaRPr b="0" i="0" sz="1200" u="none" cap="none" strike="noStrike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178306" lvl="1" marL="82296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Medium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>
            <p:ph type="title"/>
          </p:nvPr>
        </p:nvSpPr>
        <p:spPr>
          <a:xfrm>
            <a:off x="257175" y="336584"/>
            <a:ext cx="83103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b="1" i="0" lang="es" sz="2400" u="none" cap="none" strike="noStrike">
                <a:solidFill>
                  <a:srgbClr val="1B36FF"/>
                </a:solidFill>
                <a:latin typeface="Raleway"/>
                <a:ea typeface="Raleway"/>
                <a:cs typeface="Raleway"/>
                <a:sym typeface="Raleway"/>
              </a:rPr>
              <a:t>March 2019 – </a:t>
            </a:r>
            <a:r>
              <a:rPr b="1" i="0" lang="es" sz="2000" u="none" cap="none" strike="noStrike">
                <a:solidFill>
                  <a:srgbClr val="1B36FF"/>
                </a:solidFill>
                <a:latin typeface="Raleway"/>
                <a:ea typeface="Raleway"/>
                <a:cs typeface="Raleway"/>
                <a:sym typeface="Raleway"/>
              </a:rPr>
              <a:t>Projected Cash Flow for </a:t>
            </a:r>
            <a:r>
              <a:rPr lang="es" sz="2000">
                <a:solidFill>
                  <a:srgbClr val="1B36FF"/>
                </a:solidFill>
                <a:latin typeface="Raleway"/>
                <a:ea typeface="Raleway"/>
                <a:cs typeface="Raleway"/>
                <a:sym typeface="Raleway"/>
              </a:rPr>
              <a:t>next 12 months</a:t>
            </a:r>
            <a:br>
              <a:rPr b="1" i="0" lang="es" sz="2000" u="none" cap="none" strike="noStrike">
                <a:solidFill>
                  <a:srgbClr val="1B36FF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0" i="1" sz="2000" u="none" cap="none" strike="noStrike">
              <a:solidFill>
                <a:srgbClr val="1B36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601980" y="4427052"/>
            <a:ext cx="810006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(*) </a:t>
            </a:r>
            <a:r>
              <a:rPr b="0" i="1" lang="es" sz="1200" u="none" cap="none" strike="noStrike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Operating Expenses include 100% of the company's operating costs: salaries, professional fees, rent, etc. THE MONTHLY AVERAGE OF OPERATING EXPENSES does not include investments in equipment and labor. </a:t>
            </a:r>
            <a:r>
              <a:rPr b="0" i="1" lang="e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See the following item.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10021"/>
            <a:ext cx="9144000" cy="372345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7"/>
          <p:cNvSpPr/>
          <p:nvPr/>
        </p:nvSpPr>
        <p:spPr>
          <a:xfrm>
            <a:off x="7636750" y="113985"/>
            <a:ext cx="1650300" cy="222600"/>
          </a:xfrm>
          <a:prstGeom prst="rect">
            <a:avLst/>
          </a:prstGeom>
          <a:solidFill>
            <a:srgbClr val="1B36FF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7"/>
          <p:cNvSpPr txBox="1"/>
          <p:nvPr/>
        </p:nvSpPr>
        <p:spPr>
          <a:xfrm>
            <a:off x="8385544" y="30783"/>
            <a:ext cx="706269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14</a:t>
            </a:r>
            <a:endParaRPr b="0" i="0" sz="12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8136" l="0" r="0" t="8137"/>
          <a:stretch/>
        </p:blipFill>
        <p:spPr>
          <a:xfrm>
            <a:off x="-33500" y="0"/>
            <a:ext cx="9211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457200" y="1102302"/>
            <a:ext cx="8229600" cy="23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 Medium"/>
              <a:buChar char="●"/>
            </a:pPr>
            <a:r>
              <a:rPr b="0" i="0" lang="es" sz="1800" u="none" cap="none" strike="noStrike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Cash flow available data</a:t>
            </a:r>
            <a:endParaRPr b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 Medium"/>
              <a:buChar char="●"/>
            </a:pPr>
            <a:r>
              <a:rPr b="0" i="0" lang="es" sz="1800" u="none" cap="none" strike="noStrike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Management tools</a:t>
            </a:r>
            <a:endParaRPr b="0" i="0" sz="1800" u="none" cap="none" strike="noStrike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 Medium"/>
              <a:buChar char="○"/>
            </a:pPr>
            <a:r>
              <a:rPr b="0" i="0" lang="es" sz="1800" u="none" cap="none" strike="noStrike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Balance Sheet</a:t>
            </a:r>
            <a:endParaRPr b="0" i="0" sz="1800" u="none" cap="none" strike="noStrike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 Medium"/>
              <a:buChar char="○"/>
            </a:pPr>
            <a:r>
              <a:rPr b="0" i="0" lang="es" sz="1800" u="none" cap="none" strike="noStrike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Income Statement</a:t>
            </a:r>
            <a:endParaRPr b="0" i="0" sz="1800" u="none" cap="none" strike="noStrike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 Medium"/>
              <a:buChar char="●"/>
            </a:pPr>
            <a:r>
              <a:rPr lang="es" sz="180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March</a:t>
            </a:r>
            <a:r>
              <a:rPr b="0" i="0" lang="es" sz="1800" u="none" cap="none" strike="noStrike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Highlights</a:t>
            </a:r>
            <a:endParaRPr b="0" i="0" sz="1800" u="none" cap="none" strike="noStrike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 Medium"/>
              <a:buChar char="●"/>
            </a:pPr>
            <a:r>
              <a:rPr b="0" i="0" lang="es" sz="1800" u="none" cap="none" strike="noStrike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Next steps</a:t>
            </a:r>
            <a:endParaRPr b="0" i="0" sz="1800" u="none" cap="none" strike="noStrike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69" name="Google Shape;69;p15"/>
          <p:cNvSpPr txBox="1"/>
          <p:nvPr>
            <p:ph type="title"/>
          </p:nvPr>
        </p:nvSpPr>
        <p:spPr>
          <a:xfrm>
            <a:off x="457200" y="298906"/>
            <a:ext cx="82296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</a:pPr>
            <a:r>
              <a:rPr b="1" i="0" lang="es" sz="41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INDEX</a:t>
            </a:r>
            <a:endParaRPr b="1" i="0" sz="41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8136" l="0" r="0" t="8137"/>
          <a:stretch/>
        </p:blipFill>
        <p:spPr>
          <a:xfrm>
            <a:off x="-33500" y="0"/>
            <a:ext cx="9211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457200" y="1102302"/>
            <a:ext cx="8229600" cy="23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</a:pPr>
            <a:r>
              <a:rPr b="1" i="0" lang="es" sz="2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Cash flow available data</a:t>
            </a:r>
            <a:endParaRPr b="1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 Medium"/>
              <a:buChar char="●"/>
            </a:pPr>
            <a:r>
              <a:rPr b="0" i="0" lang="es" sz="1600" u="none" cap="none" strike="noStrike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Management tools</a:t>
            </a:r>
            <a:endParaRPr b="0" i="0" sz="1600" u="none" cap="none" strike="noStrike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 Medium"/>
              <a:buChar char="○"/>
            </a:pPr>
            <a:r>
              <a:rPr b="0" i="0" lang="es" sz="1600" u="none" cap="none" strike="noStrike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Balance Sheet</a:t>
            </a:r>
            <a:endParaRPr b="0" i="0" sz="1600" u="none" cap="none" strike="noStrike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 Medium"/>
              <a:buChar char="○"/>
            </a:pPr>
            <a:r>
              <a:rPr b="0" i="0" lang="es" sz="1600" u="none" cap="none" strike="noStrike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Income Statement</a:t>
            </a:r>
            <a:endParaRPr b="0" i="0" sz="1600" u="none" cap="none" strike="noStrike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 Medium"/>
              <a:buChar char="●"/>
            </a:pPr>
            <a:r>
              <a:rPr b="0" i="0" lang="es" sz="1600" u="none" cap="none" strike="noStrike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March Highlights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 Medium"/>
              <a:buChar char="●"/>
            </a:pPr>
            <a:r>
              <a:rPr b="0" i="0" lang="es" sz="1600" u="none" cap="none" strike="noStrike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Next steps</a:t>
            </a:r>
            <a:endParaRPr b="0" i="0" sz="1600" u="none" cap="none" strike="noStrike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76" name="Google Shape;76;p16"/>
          <p:cNvSpPr txBox="1"/>
          <p:nvPr>
            <p:ph type="title"/>
          </p:nvPr>
        </p:nvSpPr>
        <p:spPr>
          <a:xfrm>
            <a:off x="457200" y="298906"/>
            <a:ext cx="82296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</a:pPr>
            <a:r>
              <a:rPr b="1" i="0" lang="es" sz="41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INDEX</a:t>
            </a:r>
            <a:endParaRPr b="1" i="0" sz="41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42580" y="1011163"/>
            <a:ext cx="4603800" cy="13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Medium"/>
              <a:buChar char="●"/>
            </a:pPr>
            <a:r>
              <a:rPr b="0" i="0" lang="es" sz="12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Accumulated cash balance at the </a:t>
            </a:r>
            <a:r>
              <a:rPr b="1" i="0" lang="es" sz="12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end of 2018</a:t>
            </a:r>
            <a:r>
              <a:rPr b="0" i="0" lang="es" sz="12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: </a:t>
            </a:r>
            <a:br>
              <a:rPr b="0" i="0" lang="es" sz="12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b="1" i="0" lang="es" sz="1200" u="none" cap="none" strike="noStrike">
                <a:solidFill>
                  <a:srgbClr val="2939FA"/>
                </a:solidFill>
                <a:latin typeface="Arial"/>
                <a:ea typeface="Arial"/>
                <a:cs typeface="Arial"/>
                <a:sym typeface="Arial"/>
              </a:rPr>
              <a:t>USD 165.258</a:t>
            </a:r>
            <a:r>
              <a:rPr b="0" i="0" lang="es" sz="12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 </a:t>
            </a:r>
            <a:endParaRPr b="0" i="0" sz="1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b="0" i="0" lang="es" sz="9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Opening balance 2018 (end of 2017): USD 46,425</a:t>
            </a:r>
            <a:endParaRPr b="0" i="0" sz="9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b="0" i="0" lang="es" sz="9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Income 2018: USD 1.253.800 (partner contributions and loans)</a:t>
            </a:r>
            <a:endParaRPr b="0" i="0" sz="9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b="0" i="0" lang="es" sz="9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Expenses 2018: USD (-) 1.134.967.</a:t>
            </a:r>
            <a:endParaRPr b="0" i="0" sz="9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b="0" i="0" lang="es" sz="9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Final accumulated cash balance 2018: USD 165,258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82" name="Google Shape;82;p17"/>
          <p:cNvSpPr txBox="1"/>
          <p:nvPr>
            <p:ph type="title"/>
          </p:nvPr>
        </p:nvSpPr>
        <p:spPr>
          <a:xfrm>
            <a:off x="337819" y="232670"/>
            <a:ext cx="39033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b="1" i="0" lang="es" sz="2400" u="none" cap="none" strike="noStrike">
                <a:solidFill>
                  <a:srgbClr val="1B36FF"/>
                </a:solidFill>
                <a:latin typeface="Raleway"/>
                <a:ea typeface="Raleway"/>
                <a:cs typeface="Raleway"/>
                <a:sym typeface="Raleway"/>
              </a:rPr>
              <a:t>Cash Flow available data: </a:t>
            </a:r>
            <a:r>
              <a:rPr lang="es" sz="2400">
                <a:solidFill>
                  <a:srgbClr val="1B36FF"/>
                </a:solidFill>
                <a:latin typeface="Raleway"/>
                <a:ea typeface="Raleway"/>
                <a:cs typeface="Raleway"/>
                <a:sym typeface="Raleway"/>
              </a:rPr>
              <a:t>March 2019</a:t>
            </a:r>
            <a:endParaRPr b="1" i="0" sz="2400" u="none" cap="none" strike="noStrike">
              <a:solidFill>
                <a:srgbClr val="1B36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3" name="Google Shape;83;p17"/>
          <p:cNvSpPr/>
          <p:nvPr/>
        </p:nvSpPr>
        <p:spPr>
          <a:xfrm>
            <a:off x="7636750" y="113985"/>
            <a:ext cx="1650300" cy="222600"/>
          </a:xfrm>
          <a:prstGeom prst="rect">
            <a:avLst/>
          </a:prstGeom>
          <a:solidFill>
            <a:srgbClr val="1B36FF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8567413" y="30783"/>
            <a:ext cx="5244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endParaRPr b="0" i="0" sz="12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42580" y="2115247"/>
            <a:ext cx="4495500" cy="13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Medium"/>
              <a:buChar char="●"/>
            </a:pPr>
            <a:r>
              <a:rPr b="0" i="0" lang="es" sz="12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Accumulated cash balance at the </a:t>
            </a:r>
            <a:r>
              <a:rPr b="1" i="0" lang="es" sz="12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end of March 2019</a:t>
            </a:r>
            <a:r>
              <a:rPr b="0" i="0" lang="es" sz="12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: </a:t>
            </a:r>
            <a:r>
              <a:rPr b="1" i="0" lang="es" sz="1200" u="none" cap="none" strike="noStrike">
                <a:solidFill>
                  <a:srgbClr val="2939FA"/>
                </a:solidFill>
                <a:latin typeface="Arial"/>
                <a:ea typeface="Arial"/>
                <a:cs typeface="Arial"/>
                <a:sym typeface="Arial"/>
              </a:rPr>
              <a:t>USD 7,130.</a:t>
            </a:r>
            <a:r>
              <a:rPr b="0" i="0" lang="es" sz="12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b="0" i="0" lang="es" sz="9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Opening balance (end of </a:t>
            </a:r>
            <a:r>
              <a:rPr b="0" i="1" lang="es" sz="9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Feb/19):</a:t>
            </a:r>
            <a:r>
              <a:rPr b="0" i="0" lang="es" sz="9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 (+) USD 35,954.</a:t>
            </a:r>
            <a:endParaRPr b="0" i="0" sz="9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b="0" i="0" lang="es" sz="900" u="none" cap="none" strike="noStrike">
                <a:solidFill>
                  <a:srgbClr val="414141"/>
                </a:solidFill>
                <a:latin typeface="Raleway"/>
                <a:ea typeface="Raleway"/>
                <a:cs typeface="Raleway"/>
                <a:sym typeface="Raleway"/>
              </a:rPr>
              <a:t>Building Construction </a:t>
            </a:r>
            <a:r>
              <a:rPr b="0" i="1" lang="es" sz="900" u="none" cap="none" strike="noStrike">
                <a:solidFill>
                  <a:srgbClr val="414141"/>
                </a:solidFill>
                <a:latin typeface="Raleway"/>
                <a:ea typeface="Raleway"/>
                <a:cs typeface="Raleway"/>
                <a:sym typeface="Raleway"/>
              </a:rPr>
              <a:t>Mar/19:</a:t>
            </a:r>
            <a:r>
              <a:rPr b="0" i="0" lang="es" sz="900" u="none" cap="none" strike="noStrike">
                <a:solidFill>
                  <a:srgbClr val="414141"/>
                </a:solidFill>
                <a:latin typeface="Raleway"/>
                <a:ea typeface="Raleway"/>
                <a:cs typeface="Raleway"/>
                <a:sym typeface="Raleway"/>
              </a:rPr>
              <a:t> (-) USD 1,825</a:t>
            </a:r>
            <a:endParaRPr b="0" i="0" sz="900" u="none" cap="none" strike="noStrike">
              <a:solidFill>
                <a:srgbClr val="41414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b="0" i="0" lang="es" sz="9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Operating Expenses </a:t>
            </a:r>
            <a:r>
              <a:rPr b="0" i="1" lang="es" sz="9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Feb/19:</a:t>
            </a:r>
            <a:r>
              <a:rPr b="0" i="0" lang="es" sz="9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 (-) USD 26,999</a:t>
            </a:r>
            <a:endParaRPr b="0" i="0" sz="9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000"/>
              <a:buFont typeface="Courier New"/>
              <a:buChar char="o"/>
            </a:pPr>
            <a:r>
              <a:rPr b="1" i="0" lang="es" sz="900" u="none" cap="none" strike="noStrike">
                <a:solidFill>
                  <a:srgbClr val="414141"/>
                </a:solidFill>
                <a:latin typeface="Raleway"/>
                <a:ea typeface="Raleway"/>
                <a:cs typeface="Raleway"/>
                <a:sym typeface="Raleway"/>
              </a:rPr>
              <a:t>Final accumulated cash balance </a:t>
            </a:r>
            <a:r>
              <a:rPr b="1" i="1" lang="es" sz="900" u="none" cap="none" strike="noStrike">
                <a:solidFill>
                  <a:srgbClr val="414141"/>
                </a:solidFill>
                <a:latin typeface="Raleway"/>
                <a:ea typeface="Raleway"/>
                <a:cs typeface="Raleway"/>
                <a:sym typeface="Raleway"/>
              </a:rPr>
              <a:t>Mar 2019 </a:t>
            </a:r>
            <a:r>
              <a:rPr b="1" i="0" lang="es" sz="900" u="none" cap="none" strike="noStrike">
                <a:solidFill>
                  <a:srgbClr val="414141"/>
                </a:solidFill>
                <a:latin typeface="Raleway"/>
                <a:ea typeface="Raleway"/>
                <a:cs typeface="Raleway"/>
                <a:sym typeface="Raleway"/>
              </a:rPr>
              <a:t>: USD 7,130.</a:t>
            </a:r>
            <a:endParaRPr b="1" i="0" sz="900" u="none" cap="none" strike="noStrike">
              <a:solidFill>
                <a:srgbClr val="41414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000"/>
              <a:buFont typeface="Raleway"/>
              <a:buNone/>
            </a:pPr>
            <a:r>
              <a:t/>
            </a:r>
            <a:endParaRPr b="0" i="1" sz="1000" u="none" cap="none" strike="noStrike">
              <a:latin typeface="Raleway"/>
              <a:ea typeface="Raleway"/>
              <a:cs typeface="Raleway"/>
              <a:sym typeface="Raleway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aleway"/>
              <a:buChar char="o"/>
            </a:pPr>
            <a:r>
              <a:rPr b="0" i="1" lang="es" sz="900" u="none" cap="none" strike="noStrike">
                <a:latin typeface="Raleway"/>
                <a:ea typeface="Raleway"/>
                <a:cs typeface="Raleway"/>
                <a:sym typeface="Raleway"/>
              </a:rPr>
              <a:t>Cash outflows for  Mar/19 (USD 28,824) are composed of: 6% Investment in equipment and structure and 94% Operating expenses.</a:t>
            </a:r>
            <a:endParaRPr b="0" i="0" sz="900" u="none" cap="none" strike="noStrike">
              <a:latin typeface="Raleway"/>
              <a:ea typeface="Raleway"/>
              <a:cs typeface="Raleway"/>
              <a:sym typeface="Raleway"/>
            </a:endParaRPr>
          </a:p>
          <a:p>
            <a:pPr indent="-292100" lvl="1" marL="9144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aleway"/>
              <a:buChar char="o"/>
            </a:pPr>
            <a:r>
              <a:rPr b="0" i="1" lang="es" sz="900" u="none" cap="none" strike="noStrike">
                <a:latin typeface="Raleway"/>
                <a:ea typeface="Raleway"/>
                <a:cs typeface="Raleway"/>
                <a:sym typeface="Raleway"/>
              </a:rPr>
              <a:t>March operating costs were 46% below last year monthly average.</a:t>
            </a:r>
            <a:endParaRPr b="0" i="1" sz="900" u="none" cap="none" strike="noStrike">
              <a:latin typeface="Raleway"/>
              <a:ea typeface="Raleway"/>
              <a:cs typeface="Raleway"/>
              <a:sym typeface="Raleway"/>
            </a:endParaRP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42580" y="4280080"/>
            <a:ext cx="4628100" cy="12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Medium"/>
              <a:buChar char="●"/>
            </a:pPr>
            <a:r>
              <a:rPr b="0" i="0" lang="es" sz="12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New partner contributions and Loans: March 2019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000"/>
              <a:buFont typeface="Courier New"/>
              <a:buChar char="o"/>
            </a:pPr>
            <a:r>
              <a:rPr b="0" i="0" lang="es" sz="900" u="none" cap="none" strike="noStrike">
                <a:solidFill>
                  <a:srgbClr val="41414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Contribution of partners: USD 0</a:t>
            </a:r>
            <a:endParaRPr b="0" i="0" sz="900" u="none" cap="none" strike="noStrike">
              <a:solidFill>
                <a:srgbClr val="41414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000"/>
              <a:buFont typeface="Raleway"/>
              <a:buChar char="o"/>
            </a:pPr>
            <a:r>
              <a:rPr b="0" i="0" lang="es" sz="900" u="none" cap="none" strike="noStrike">
                <a:solidFill>
                  <a:srgbClr val="41414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Short term loan: USD 0</a:t>
            </a:r>
            <a:endParaRPr b="0" i="0" sz="900" u="none" cap="none" strike="noStrike">
              <a:solidFill>
                <a:srgbClr val="41414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3782" y="324717"/>
            <a:ext cx="3998031" cy="47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1636" y="1117303"/>
            <a:ext cx="4763338" cy="31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>
            <p:ph type="title"/>
          </p:nvPr>
        </p:nvSpPr>
        <p:spPr>
          <a:xfrm>
            <a:off x="337813" y="336573"/>
            <a:ext cx="8229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Arial"/>
              <a:buNone/>
            </a:pPr>
            <a:r>
              <a:rPr b="1" i="0" lang="es" sz="2400" u="none" cap="none" strike="noStrike">
                <a:solidFill>
                  <a:srgbClr val="1B36FF"/>
                </a:solidFill>
                <a:latin typeface="Raleway"/>
                <a:ea typeface="Raleway"/>
                <a:cs typeface="Raleway"/>
                <a:sym typeface="Raleway"/>
              </a:rPr>
              <a:t>Accumulated Cash Flow – March 2019</a:t>
            </a:r>
            <a:endParaRPr b="1" i="0" sz="2400" u="none" cap="none" strike="noStrike">
              <a:solidFill>
                <a:srgbClr val="1B36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4" name="Google Shape;94;p18"/>
          <p:cNvSpPr/>
          <p:nvPr/>
        </p:nvSpPr>
        <p:spPr>
          <a:xfrm>
            <a:off x="7636750" y="113985"/>
            <a:ext cx="1650300" cy="222600"/>
          </a:xfrm>
          <a:prstGeom prst="rect">
            <a:avLst/>
          </a:prstGeom>
          <a:solidFill>
            <a:srgbClr val="1B36FF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8567413" y="30783"/>
            <a:ext cx="5244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endParaRPr b="0" i="0" sz="12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4">
            <a:alphaModFix/>
          </a:blip>
          <a:srcRect b="27695" l="0" r="9835" t="52803"/>
          <a:stretch/>
        </p:blipFill>
        <p:spPr>
          <a:xfrm>
            <a:off x="0" y="4681850"/>
            <a:ext cx="1180024" cy="46165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-132217" y="1085587"/>
            <a:ext cx="4537962" cy="2720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</a:pPr>
            <a:r>
              <a:rPr b="0" i="0" lang="es" sz="13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Final Cash Balance 2016: </a:t>
            </a:r>
            <a:r>
              <a:rPr b="1" i="0" lang="es" sz="1300" u="none" cap="none" strike="noStrike">
                <a:solidFill>
                  <a:srgbClr val="2939F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USD </a:t>
            </a:r>
            <a:r>
              <a:rPr b="1" i="0" lang="es" sz="1300" u="none" cap="none" strike="noStrike">
                <a:solidFill>
                  <a:srgbClr val="2939FA"/>
                </a:solidFill>
                <a:latin typeface="Arial"/>
                <a:ea typeface="Arial"/>
                <a:cs typeface="Arial"/>
                <a:sym typeface="Arial"/>
              </a:rPr>
              <a:t>39 thousand</a:t>
            </a:r>
            <a:r>
              <a:rPr b="1" i="0" lang="es" sz="1300" u="none" cap="none" strike="noStrike">
                <a:solidFill>
                  <a:srgbClr val="2939F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endParaRPr b="0" i="0" sz="13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</a:pPr>
            <a:r>
              <a:rPr b="0" i="0" lang="es" sz="13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Final Cash Balance 2017: </a:t>
            </a:r>
            <a:r>
              <a:rPr b="1" i="0" lang="es" sz="1300" u="none" cap="none" strike="noStrike">
                <a:solidFill>
                  <a:srgbClr val="2939F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USD </a:t>
            </a:r>
            <a:r>
              <a:rPr b="1" i="0" lang="es" sz="1300" u="none" cap="none" strike="noStrike">
                <a:solidFill>
                  <a:srgbClr val="2939FA"/>
                </a:solidFill>
                <a:latin typeface="Arial"/>
                <a:ea typeface="Arial"/>
                <a:cs typeface="Arial"/>
                <a:sym typeface="Arial"/>
              </a:rPr>
              <a:t>46 thousand</a:t>
            </a:r>
            <a:endParaRPr b="0" i="0" sz="13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</a:pPr>
            <a:r>
              <a:rPr b="0" i="0" lang="es" sz="13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Final Cash Balance 2018: </a:t>
            </a:r>
            <a:r>
              <a:rPr b="1" i="0" lang="es" sz="1300" u="none" cap="none" strike="noStrike">
                <a:solidFill>
                  <a:srgbClr val="2939F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USD </a:t>
            </a:r>
            <a:r>
              <a:rPr b="1" i="0" lang="es" sz="1300" u="none" cap="none" strike="noStrike">
                <a:solidFill>
                  <a:srgbClr val="2939FA"/>
                </a:solidFill>
                <a:latin typeface="Arial"/>
                <a:ea typeface="Arial"/>
                <a:cs typeface="Arial"/>
                <a:sym typeface="Arial"/>
              </a:rPr>
              <a:t>165 thou</a:t>
            </a:r>
            <a:r>
              <a:rPr b="1" lang="es" sz="1300">
                <a:solidFill>
                  <a:srgbClr val="2939FA"/>
                </a:solidFill>
                <a:latin typeface="Arial"/>
                <a:ea typeface="Arial"/>
                <a:cs typeface="Arial"/>
                <a:sym typeface="Arial"/>
              </a:rPr>
              <a:t>sand</a:t>
            </a: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</a:pPr>
            <a:r>
              <a:rPr lang="es" sz="1300">
                <a:latin typeface="Raleway Medium"/>
                <a:ea typeface="Raleway Medium"/>
                <a:cs typeface="Raleway Medium"/>
                <a:sym typeface="Raleway Medium"/>
              </a:rPr>
              <a:t>Final Cash Balance 2019: </a:t>
            </a:r>
            <a:r>
              <a:rPr b="1" lang="es" sz="1300">
                <a:solidFill>
                  <a:srgbClr val="2939F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USD 7</a:t>
            </a:r>
            <a:r>
              <a:rPr b="1" lang="es" sz="1300">
                <a:solidFill>
                  <a:srgbClr val="2939FA"/>
                </a:solidFill>
                <a:latin typeface="Arial"/>
                <a:ea typeface="Arial"/>
                <a:cs typeface="Arial"/>
                <a:sym typeface="Arial"/>
              </a:rPr>
              <a:t> thousand</a:t>
            </a:r>
            <a:endParaRPr/>
          </a:p>
          <a:p>
            <a: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b="0" i="0" lang="es" sz="1000" u="none" cap="none" strike="noStrike">
                <a:solidFill>
                  <a:srgbClr val="3F3F3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January 2019:</a:t>
            </a:r>
            <a:r>
              <a:rPr b="0" i="0" lang="es" sz="1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USD (-) 67</a:t>
            </a:r>
            <a:r>
              <a:rPr lang="es"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s" sz="1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7 thousand.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s" sz="1000">
                <a:solidFill>
                  <a:srgbClr val="3F3F3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February 2019: USD (-) 61.5 thousand.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s" sz="1000">
                <a:solidFill>
                  <a:srgbClr val="3F3F3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March 2019: USD (-) 28.8 thousand.</a:t>
            </a:r>
            <a:endParaRPr sz="1000">
              <a:solidFill>
                <a:srgbClr val="3F3F3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7532925" y="1025059"/>
            <a:ext cx="1292049" cy="2403942"/>
          </a:xfrm>
          <a:prstGeom prst="rect">
            <a:avLst/>
          </a:prstGeom>
          <a:solidFill>
            <a:srgbClr val="D6D6D6">
              <a:alpha val="20000"/>
            </a:srgbClr>
          </a:solidFill>
          <a:ln cap="flat" cmpd="sng" w="12700">
            <a:solidFill>
              <a:srgbClr val="41414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7335252" y="1059256"/>
            <a:ext cx="164450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s" sz="11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Accumulated 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5350952" y="2571750"/>
            <a:ext cx="47105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-506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6591941" y="3171118"/>
            <a:ext cx="7028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A20000"/>
                </a:solidFill>
                <a:latin typeface="Calibri"/>
                <a:ea typeface="Calibri"/>
                <a:cs typeface="Calibri"/>
                <a:sym typeface="Calibri"/>
              </a:rPr>
              <a:t>-1.135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5287835" y="4213615"/>
            <a:ext cx="35676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s" sz="8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Acc. CF (1) – Accumulated Cash Flow (2016 - 2017)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s" sz="8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Acc. CF (2) – Accumulated Cash Flow (2016 -  December 2018)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s" sz="8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Acc. CF (3) – Accumulated Cash Flow (2016 –  March 2019)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6578666" y="1682545"/>
            <a:ext cx="63839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-1.135</a:t>
            </a:r>
            <a:endParaRPr b="0" i="0" sz="13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b="8136" l="0" r="0" t="8137"/>
          <a:stretch/>
        </p:blipFill>
        <p:spPr>
          <a:xfrm>
            <a:off x="-33500" y="0"/>
            <a:ext cx="9211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457200" y="1102302"/>
            <a:ext cx="8229600" cy="23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 Medium"/>
              <a:buChar char="●"/>
            </a:pPr>
            <a:r>
              <a:rPr b="0" i="0" lang="es" sz="1600" u="none" cap="none" strike="noStrike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Cash flow available data </a:t>
            </a:r>
            <a:endParaRPr b="0" i="0" sz="2700" u="none" cap="none" strike="noStrike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</a:pPr>
            <a:r>
              <a:rPr b="1" i="0" lang="es" sz="2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Management tools</a:t>
            </a:r>
            <a:endParaRPr b="1" i="0" sz="28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o"/>
            </a:pPr>
            <a:r>
              <a:rPr b="1" i="0" lang="es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Balance Sheet</a:t>
            </a:r>
            <a:endParaRPr b="1" i="0" sz="24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o"/>
            </a:pPr>
            <a:r>
              <a:rPr b="1" i="0" lang="es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Income Statement</a:t>
            </a:r>
            <a:endParaRPr b="1" i="0" sz="24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 Medium"/>
              <a:buChar char="●"/>
            </a:pPr>
            <a:r>
              <a:rPr lang="es" sz="160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March</a:t>
            </a:r>
            <a:r>
              <a:rPr b="0" i="0" lang="es" sz="1600" u="none" cap="none" strike="noStrike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Highlights</a:t>
            </a:r>
            <a:endParaRPr b="0" i="0" sz="1600" u="none" cap="none" strike="noStrike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 Medium"/>
              <a:buChar char="●"/>
            </a:pPr>
            <a:r>
              <a:rPr b="0" i="0" lang="es" sz="1600" u="none" cap="none" strike="noStrike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Next steps</a:t>
            </a:r>
            <a:endParaRPr b="0" i="0" sz="1600" u="none" cap="none" strike="noStrike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0" name="Google Shape;110;p19"/>
          <p:cNvSpPr txBox="1"/>
          <p:nvPr>
            <p:ph type="title"/>
          </p:nvPr>
        </p:nvSpPr>
        <p:spPr>
          <a:xfrm>
            <a:off x="457200" y="298906"/>
            <a:ext cx="82296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</a:pPr>
            <a:r>
              <a:rPr b="1" i="0" lang="es" sz="41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INDEX</a:t>
            </a:r>
            <a:endParaRPr b="1" i="0" sz="41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438461" y="825309"/>
            <a:ext cx="4358866" cy="23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507" lvl="0" marL="36576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 Medium"/>
              <a:buChar char="●"/>
            </a:pPr>
            <a:r>
              <a:rPr b="0" i="0" lang="es" sz="12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Continuous growth of plant and equipment</a:t>
            </a:r>
            <a:endParaRPr b="0" i="0" sz="1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7208" lvl="1" marL="82296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b="0" i="0" lang="es" sz="10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Property, Plant &amp; Equipment growth in 2017: </a:t>
            </a:r>
            <a:r>
              <a:rPr b="0" i="0" lang="es" sz="1200" u="none" cap="none" strike="noStrike">
                <a:solidFill>
                  <a:srgbClr val="2939F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200%</a:t>
            </a:r>
            <a:endParaRPr b="0" i="0" sz="1000" u="none" cap="none" strike="noStrike">
              <a:solidFill>
                <a:srgbClr val="2939FA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67208" lvl="1" marL="82296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b="0" i="0" lang="es" sz="10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Property, Plant &amp; Equipment growth in 2018: </a:t>
            </a:r>
            <a:r>
              <a:rPr lang="es" sz="1200">
                <a:solidFill>
                  <a:srgbClr val="2939F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138</a:t>
            </a:r>
            <a:r>
              <a:rPr b="0" i="0" lang="es" sz="1200" u="none" cap="none" strike="noStrike">
                <a:solidFill>
                  <a:srgbClr val="2939F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%</a:t>
            </a:r>
            <a:endParaRPr/>
          </a:p>
          <a:p>
            <a:pPr indent="-267208" lvl="1" marL="8229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lang="es" sz="10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Property, Plant &amp; Equipment growth in 2019: </a:t>
            </a:r>
            <a:r>
              <a:rPr lang="es" sz="1200">
                <a:solidFill>
                  <a:srgbClr val="2939F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2%</a:t>
            </a:r>
            <a:endParaRPr/>
          </a:p>
          <a:p>
            <a:pPr indent="-267208" lvl="1" marL="82296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400"/>
              <a:buFont typeface="Raleway"/>
              <a:buChar char="o"/>
            </a:pPr>
            <a:r>
              <a:rPr lang="es" sz="1000">
                <a:solidFill>
                  <a:srgbClr val="41414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(Investments include Value Added Taxes: Tax Credit)</a:t>
            </a:r>
            <a:endParaRPr i="0" sz="1000" u="none" cap="none" strike="noStrike">
              <a:solidFill>
                <a:srgbClr val="41414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54507" lvl="0" marL="36576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 Medium"/>
              <a:buChar char="●"/>
            </a:pPr>
            <a:r>
              <a:rPr lang="es" sz="12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No loan payments were made in March 2019.</a:t>
            </a:r>
            <a:endParaRPr sz="9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54507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 Medium"/>
              <a:buChar char="●"/>
            </a:pPr>
            <a:r>
              <a:rPr lang="es" sz="12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Fixed assets totally funded by capital injections and Government Subsidy.</a:t>
            </a:r>
            <a:endParaRPr sz="12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178307" lvl="2" marL="128016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 Medium"/>
              <a:buNone/>
            </a:pPr>
            <a:r>
              <a:t/>
            </a:r>
            <a:endParaRPr b="0" i="0" sz="600" u="none" cap="none" strike="noStrike">
              <a:solidFill>
                <a:srgbClr val="FF0000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78307" lvl="2" marL="128016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 Medium"/>
              <a:buNone/>
            </a:pPr>
            <a:r>
              <a:t/>
            </a:r>
            <a:endParaRPr b="0" i="0" sz="600" u="none" cap="none" strike="noStrike">
              <a:solidFill>
                <a:srgbClr val="FF0000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78307" lvl="2" marL="128016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 Medium"/>
              <a:buNone/>
            </a:pPr>
            <a:r>
              <a:t/>
            </a:r>
            <a:endParaRPr b="0" i="0" sz="600" u="none" cap="none" strike="noStrike">
              <a:solidFill>
                <a:srgbClr val="FF0000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6" name="Google Shape;116;p20"/>
          <p:cNvSpPr txBox="1"/>
          <p:nvPr>
            <p:ph type="title"/>
          </p:nvPr>
        </p:nvSpPr>
        <p:spPr>
          <a:xfrm>
            <a:off x="337813" y="336573"/>
            <a:ext cx="8229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b="1" i="0" lang="es" sz="2200" u="none" cap="none" strike="noStrike">
                <a:solidFill>
                  <a:srgbClr val="1B36FF"/>
                </a:solidFill>
                <a:latin typeface="Raleway"/>
                <a:ea typeface="Raleway"/>
                <a:cs typeface="Raleway"/>
                <a:sym typeface="Raleway"/>
              </a:rPr>
              <a:t>Balance Sheet: </a:t>
            </a:r>
            <a:r>
              <a:rPr lang="es" sz="2200">
                <a:solidFill>
                  <a:srgbClr val="1B36FF"/>
                </a:solidFill>
                <a:latin typeface="Raleway"/>
                <a:ea typeface="Raleway"/>
                <a:cs typeface="Raleway"/>
                <a:sym typeface="Raleway"/>
              </a:rPr>
              <a:t>March 2019</a:t>
            </a:r>
            <a:endParaRPr b="1" i="0" sz="2200" u="none" cap="none" strike="noStrike">
              <a:solidFill>
                <a:srgbClr val="1B36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7" name="Google Shape;117;p20"/>
          <p:cNvSpPr/>
          <p:nvPr/>
        </p:nvSpPr>
        <p:spPr>
          <a:xfrm>
            <a:off x="7636750" y="113985"/>
            <a:ext cx="1650300" cy="222600"/>
          </a:xfrm>
          <a:prstGeom prst="rect">
            <a:avLst/>
          </a:prstGeom>
          <a:solidFill>
            <a:srgbClr val="1B36FF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8567413" y="30783"/>
            <a:ext cx="5244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7</a:t>
            </a:r>
            <a:endParaRPr b="0" i="0" sz="12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 rotWithShape="1">
          <a:blip r:embed="rId3">
            <a:alphaModFix/>
          </a:blip>
          <a:srcRect b="27695" l="0" r="9835" t="5293"/>
          <a:stretch/>
        </p:blipFill>
        <p:spPr>
          <a:xfrm>
            <a:off x="0" y="3557125"/>
            <a:ext cx="1180024" cy="158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5288" y="337500"/>
            <a:ext cx="4276525" cy="480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832" y="893619"/>
            <a:ext cx="2746047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type="title"/>
          </p:nvPr>
        </p:nvSpPr>
        <p:spPr>
          <a:xfrm>
            <a:off x="337813" y="336573"/>
            <a:ext cx="8229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b="1" i="0" lang="es" sz="2400" u="none" cap="none" strike="noStrike">
                <a:solidFill>
                  <a:srgbClr val="1B36FF"/>
                </a:solidFill>
                <a:latin typeface="Raleway"/>
                <a:ea typeface="Raleway"/>
                <a:cs typeface="Raleway"/>
                <a:sym typeface="Raleway"/>
              </a:rPr>
              <a:t>Investments: March 2019</a:t>
            </a:r>
            <a:endParaRPr b="1" i="0" sz="2400" u="none" cap="none" strike="noStrike">
              <a:solidFill>
                <a:srgbClr val="1B36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7" name="Google Shape;127;p21"/>
          <p:cNvSpPr/>
          <p:nvPr/>
        </p:nvSpPr>
        <p:spPr>
          <a:xfrm>
            <a:off x="7636750" y="113985"/>
            <a:ext cx="1650300" cy="222600"/>
          </a:xfrm>
          <a:prstGeom prst="rect">
            <a:avLst/>
          </a:prstGeom>
          <a:solidFill>
            <a:srgbClr val="1B36FF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8567413" y="30783"/>
            <a:ext cx="5244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8</a:t>
            </a:r>
            <a:endParaRPr b="0" i="0" sz="12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29" name="Google Shape;129;p21"/>
          <p:cNvCxnSpPr/>
          <p:nvPr/>
        </p:nvCxnSpPr>
        <p:spPr>
          <a:xfrm>
            <a:off x="3490453" y="1270434"/>
            <a:ext cx="871697" cy="0"/>
          </a:xfrm>
          <a:prstGeom prst="straightConnector1">
            <a:avLst/>
          </a:prstGeom>
          <a:noFill/>
          <a:ln cap="flat" cmpd="sng" w="19050">
            <a:solidFill>
              <a:srgbClr val="FFCC8B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130" name="Google Shape;130;p21"/>
          <p:cNvSpPr/>
          <p:nvPr/>
        </p:nvSpPr>
        <p:spPr>
          <a:xfrm>
            <a:off x="4404117" y="1006878"/>
            <a:ext cx="3894600" cy="2622000"/>
          </a:xfrm>
          <a:prstGeom prst="rect">
            <a:avLst/>
          </a:prstGeom>
          <a:noFill/>
          <a:ln cap="flat" cmpd="sng" w="25400">
            <a:solidFill>
              <a:srgbClr val="FFCC8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3215809" y="1195909"/>
            <a:ext cx="249715" cy="162505"/>
          </a:xfrm>
          <a:prstGeom prst="ellipse">
            <a:avLst/>
          </a:prstGeom>
          <a:noFill/>
          <a:ln cap="flat" cmpd="sng" w="25400">
            <a:solidFill>
              <a:srgbClr val="FFCC8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1"/>
          <p:cNvSpPr/>
          <p:nvPr/>
        </p:nvSpPr>
        <p:spPr>
          <a:xfrm>
            <a:off x="3164021" y="1169187"/>
            <a:ext cx="353289" cy="17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s" sz="1050" u="none" cap="none" strike="noStrike">
                <a:solidFill>
                  <a:srgbClr val="1B36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1200" u="none" cap="none" strike="noStrike">
              <a:solidFill>
                <a:srgbClr val="1B36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420" y="2969187"/>
            <a:ext cx="2756871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34408" y="1064805"/>
            <a:ext cx="3855752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337813" y="336573"/>
            <a:ext cx="8229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b="1" i="0" lang="es" sz="2400" u="none" cap="none" strike="noStrike">
                <a:solidFill>
                  <a:srgbClr val="1B36FF"/>
                </a:solidFill>
                <a:latin typeface="Raleway"/>
                <a:ea typeface="Raleway"/>
                <a:cs typeface="Raleway"/>
                <a:sym typeface="Raleway"/>
              </a:rPr>
              <a:t>Income Statement: Mar 2019</a:t>
            </a:r>
            <a:endParaRPr b="1" i="0" sz="2400" u="none" cap="none" strike="noStrike">
              <a:solidFill>
                <a:srgbClr val="1B36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0" name="Google Shape;140;p22"/>
          <p:cNvSpPr/>
          <p:nvPr/>
        </p:nvSpPr>
        <p:spPr>
          <a:xfrm>
            <a:off x="7636750" y="113985"/>
            <a:ext cx="1650300" cy="222600"/>
          </a:xfrm>
          <a:prstGeom prst="rect">
            <a:avLst/>
          </a:prstGeom>
          <a:solidFill>
            <a:srgbClr val="1B36FF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8463516" y="30783"/>
            <a:ext cx="628297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9</a:t>
            </a:r>
            <a:endParaRPr b="0" i="0" sz="12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143850" y="754325"/>
            <a:ext cx="2744100" cy="4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855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Highlights of March 2019 Expenses: USD </a:t>
            </a:r>
            <a:r>
              <a:rPr b="1" lang="es" sz="12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26,</a:t>
            </a:r>
            <a:r>
              <a:rPr b="1" i="0" lang="es" sz="12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999</a:t>
            </a:r>
            <a:endParaRPr b="1" i="0" sz="1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98552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lang="es" sz="1000">
                <a:latin typeface="Raleway Medium"/>
                <a:ea typeface="Raleway Medium"/>
                <a:cs typeface="Raleway Medium"/>
                <a:sym typeface="Raleway Medium"/>
              </a:rPr>
              <a:t>Total operating costs for March above t</a:t>
            </a:r>
            <a:r>
              <a:rPr lang="es" sz="10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he last 12 months average</a:t>
            </a:r>
            <a:endParaRPr i="0" sz="1000" u="none" cap="none" strike="noStrike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67208" lvl="1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lang="es" sz="10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Corporate Expenses : USD 5,713</a:t>
            </a:r>
            <a:endParaRPr sz="10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67208" lvl="2" marL="64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i="1" lang="es" sz="1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Car Rental: USD 1.590.</a:t>
            </a:r>
            <a:endParaRPr>
              <a:solidFill>
                <a:srgbClr val="000000"/>
              </a:solidFill>
            </a:endParaRPr>
          </a:p>
          <a:p>
            <a:pPr indent="-267208" lvl="2" marL="64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i="1" lang="es" sz="1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Rental booking deposit</a:t>
            </a:r>
            <a:r>
              <a:rPr i="1" lang="es" sz="1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r>
              <a:rPr i="1" lang="es" sz="1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USD 1.070</a:t>
            </a:r>
            <a:endParaRPr>
              <a:solidFill>
                <a:srgbClr val="000000"/>
              </a:solidFill>
            </a:endParaRPr>
          </a:p>
          <a:p>
            <a:pPr indent="-267208" lvl="2" marL="64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i="1" lang="es" sz="1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Collaborators travel and apartment expenses</a:t>
            </a:r>
            <a:r>
              <a:rPr i="1" lang="es" sz="1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: USD 1.019.</a:t>
            </a:r>
            <a:endParaRPr i="1" sz="1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67208" lvl="2" marL="64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i="1" lang="es" sz="1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Ministry of Public Health Registry: USD  796</a:t>
            </a:r>
            <a:endParaRPr>
              <a:solidFill>
                <a:srgbClr val="000000"/>
              </a:solidFill>
            </a:endParaRPr>
          </a:p>
          <a:p>
            <a:pPr indent="-267208" lvl="1" marL="5400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i="0" lang="es" sz="10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Admin Salaries: USD 7</a:t>
            </a:r>
            <a:r>
              <a:rPr lang="es" sz="10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</a:t>
            </a:r>
            <a:r>
              <a:rPr i="0" lang="es" sz="10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355</a:t>
            </a:r>
            <a:r>
              <a:rPr i="0" lang="es" sz="1000" u="none" cap="none" strike="noStrike">
                <a:latin typeface="Raleway Medium"/>
                <a:ea typeface="Raleway Medium"/>
                <a:cs typeface="Raleway Medium"/>
                <a:sym typeface="Raleway Medium"/>
              </a:rPr>
              <a:t> (inclu</a:t>
            </a:r>
            <a:r>
              <a:rPr lang="es" sz="1000">
                <a:latin typeface="Raleway Medium"/>
                <a:ea typeface="Raleway Medium"/>
                <a:cs typeface="Raleway Medium"/>
                <a:sym typeface="Raleway Medium"/>
              </a:rPr>
              <a:t>des</a:t>
            </a:r>
            <a:r>
              <a:rPr i="0" lang="es" sz="1000" u="none" cap="none" strike="noStrike">
                <a:latin typeface="Raleway Medium"/>
                <a:ea typeface="Raleway Medium"/>
                <a:cs typeface="Raleway Medium"/>
                <a:sym typeface="Raleway Medium"/>
              </a:rPr>
              <a:t> Bonus). </a:t>
            </a:r>
            <a:endParaRPr i="0" sz="1000" u="none" cap="none" strike="noStrike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67208" lvl="1" marL="540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s" sz="1000">
                <a:latin typeface="Raleway Medium"/>
                <a:ea typeface="Raleway Medium"/>
                <a:cs typeface="Raleway Medium"/>
                <a:sym typeface="Raleway Medium"/>
              </a:rPr>
              <a:t>Taxes: USD 486. </a:t>
            </a:r>
            <a:endParaRPr sz="1000"/>
          </a:p>
          <a:p>
            <a:pPr indent="0" lvl="1" marL="272792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14141"/>
              </a:buClr>
              <a:buSzPts val="1400"/>
              <a:buNone/>
            </a:pPr>
            <a:r>
              <a:t/>
            </a:r>
            <a:endParaRPr sz="1000">
              <a:solidFill>
                <a:srgbClr val="FF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178307" lvl="1" marL="540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14141"/>
              </a:buClr>
              <a:buSzPts val="1400"/>
              <a:buFont typeface="Raleway"/>
              <a:buNone/>
            </a:pPr>
            <a:r>
              <a:t/>
            </a:r>
            <a:endParaRPr sz="1000">
              <a:solidFill>
                <a:srgbClr val="FF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9865" y="754325"/>
            <a:ext cx="2148205" cy="14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9865" y="2207363"/>
            <a:ext cx="2133042" cy="14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0580" y="3660401"/>
            <a:ext cx="2150359" cy="14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84822" y="343590"/>
            <a:ext cx="3901710" cy="47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