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aleway Medium"/>
      <p:regular r:id="rId23"/>
      <p:bold r:id="rId24"/>
      <p:italic r:id="rId25"/>
      <p:boldItalic r:id="rId26"/>
    </p:embeddedFont>
    <p:embeddedFont>
      <p:font typeface="Rambl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Italic.fntdata"/><Relationship Id="rId25" Type="http://schemas.openxmlformats.org/officeDocument/2006/relationships/font" Target="fonts/RalewayMedium-italic.fntdata"/><Relationship Id="rId28" Type="http://schemas.openxmlformats.org/officeDocument/2006/relationships/font" Target="fonts/Rambla-bold.fntdata"/><Relationship Id="rId27" Type="http://schemas.openxmlformats.org/officeDocument/2006/relationships/font" Target="fonts/Rambl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mbl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mb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0" name="Google Shape;1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7200" y="1110996"/>
            <a:ext cx="8229600" cy="3394472"/>
          </a:xfrm>
          <a:prstGeom prst="rect">
            <a:avLst/>
          </a:prstGeom>
          <a:noFill/>
          <a:ln>
            <a:noFill/>
          </a:ln>
        </p:spPr>
        <p:txBody>
          <a:bodyPr anchorCtr="0" anchor="t" bIns="91425" lIns="91425" spcFirstLastPara="1" rIns="91425" wrap="square" tIns="91425">
            <a:noAutofit/>
          </a:bodyPr>
          <a:lstStyle>
            <a:lvl1pPr indent="-345186" lvl="0" marL="457200" marR="0" algn="l">
              <a:lnSpc>
                <a:spcPct val="115000"/>
              </a:lnSpc>
              <a:spcBef>
                <a:spcPts val="400"/>
              </a:spcBef>
              <a:spcAft>
                <a:spcPts val="0"/>
              </a:spcAft>
              <a:buClr>
                <a:schemeClr val="accent1"/>
              </a:buClr>
              <a:buSzPts val="1836"/>
              <a:buFont typeface="Noto Sans Symbols"/>
              <a:buChar char="▶"/>
              <a:defRPr b="0" i="0" sz="2700" u="none" cap="none" strike="noStrike">
                <a:solidFill>
                  <a:schemeClr val="dk1"/>
                </a:solidFill>
                <a:latin typeface="Rambla"/>
                <a:ea typeface="Rambla"/>
                <a:cs typeface="Rambla"/>
                <a:sym typeface="Rambla"/>
              </a:defRPr>
            </a:lvl1pPr>
            <a:lvl2pPr indent="-374650" lvl="1" marL="914400" marR="0" algn="l">
              <a:lnSpc>
                <a:spcPct val="115000"/>
              </a:lnSpc>
              <a:spcBef>
                <a:spcPts val="324"/>
              </a:spcBef>
              <a:spcAft>
                <a:spcPts val="0"/>
              </a:spcAft>
              <a:buClr>
                <a:schemeClr val="accent1"/>
              </a:buClr>
              <a:buSzPts val="2300"/>
              <a:buFont typeface="Verdana"/>
              <a:buChar char="◦"/>
              <a:defRPr b="0" i="0" sz="2300" u="none" cap="none" strike="noStrike">
                <a:solidFill>
                  <a:schemeClr val="dk1"/>
                </a:solidFill>
                <a:latin typeface="Rambla"/>
                <a:ea typeface="Rambla"/>
                <a:cs typeface="Rambla"/>
                <a:sym typeface="Rambla"/>
              </a:defRPr>
            </a:lvl2pPr>
            <a:lvl3pPr indent="-361950" lvl="2" marL="1371600" marR="0" algn="l">
              <a:lnSpc>
                <a:spcPct val="115000"/>
              </a:lnSpc>
              <a:spcBef>
                <a:spcPts val="1600"/>
              </a:spcBef>
              <a:spcAft>
                <a:spcPts val="0"/>
              </a:spcAft>
              <a:buClr>
                <a:schemeClr val="accent2"/>
              </a:buClr>
              <a:buSzPts val="2100"/>
              <a:buFont typeface="Noto Sans Symbols"/>
              <a:buChar char="⚫"/>
              <a:defRPr b="0" i="0" sz="2100" u="none" cap="none" strike="noStrike">
                <a:solidFill>
                  <a:schemeClr val="dk1"/>
                </a:solidFill>
                <a:latin typeface="Rambla"/>
                <a:ea typeface="Rambla"/>
                <a:cs typeface="Rambla"/>
                <a:sym typeface="Rambla"/>
              </a:defRPr>
            </a:lvl3pPr>
            <a:lvl4pPr indent="-349250" lvl="3" marL="1828800" marR="0" algn="l">
              <a:lnSpc>
                <a:spcPct val="115000"/>
              </a:lnSpc>
              <a:spcBef>
                <a:spcPts val="1600"/>
              </a:spcBef>
              <a:spcAft>
                <a:spcPts val="0"/>
              </a:spcAft>
              <a:buClr>
                <a:schemeClr val="accent2"/>
              </a:buClr>
              <a:buSzPts val="1900"/>
              <a:buFont typeface="Noto Sans Symbols"/>
              <a:buChar char="⚫"/>
              <a:defRPr b="0" i="0" sz="1900" u="none" cap="none" strike="noStrike">
                <a:solidFill>
                  <a:schemeClr val="dk1"/>
                </a:solidFill>
                <a:latin typeface="Rambla"/>
                <a:ea typeface="Rambla"/>
                <a:cs typeface="Rambla"/>
                <a:sym typeface="Rambla"/>
              </a:defRPr>
            </a:lvl4pPr>
            <a:lvl5pPr indent="-342900" lvl="4" marL="2286000" marR="0" algn="l">
              <a:lnSpc>
                <a:spcPct val="115000"/>
              </a:lnSpc>
              <a:spcBef>
                <a:spcPts val="1600"/>
              </a:spcBef>
              <a:spcAft>
                <a:spcPts val="0"/>
              </a:spcAft>
              <a:buClr>
                <a:schemeClr val="accent2"/>
              </a:buClr>
              <a:buSzPts val="1800"/>
              <a:buFont typeface="Noto Sans Symbols"/>
              <a:buChar char="⚫"/>
              <a:defRPr b="0" i="0" sz="1800" u="none" cap="none" strike="noStrike">
                <a:solidFill>
                  <a:schemeClr val="dk1"/>
                </a:solidFill>
                <a:latin typeface="Rambla"/>
                <a:ea typeface="Rambla"/>
                <a:cs typeface="Rambla"/>
                <a:sym typeface="Rambla"/>
              </a:defRPr>
            </a:lvl5pPr>
            <a:lvl6pPr indent="-342900" lvl="5" marL="2743200" marR="0" algn="l">
              <a:lnSpc>
                <a:spcPct val="115000"/>
              </a:lnSpc>
              <a:spcBef>
                <a:spcPts val="1600"/>
              </a:spcBef>
              <a:spcAft>
                <a:spcPts val="0"/>
              </a:spcAft>
              <a:buClr>
                <a:schemeClr val="accent3"/>
              </a:buClr>
              <a:buSzPts val="1800"/>
              <a:buFont typeface="Noto Sans Symbols"/>
              <a:buChar char="◾"/>
              <a:defRPr b="0" i="0" sz="1800" u="none" cap="none" strike="noStrike">
                <a:solidFill>
                  <a:schemeClr val="dk1"/>
                </a:solidFill>
                <a:latin typeface="Rambla"/>
                <a:ea typeface="Rambla"/>
                <a:cs typeface="Rambla"/>
                <a:sym typeface="Rambla"/>
              </a:defRPr>
            </a:lvl6pPr>
            <a:lvl7pPr indent="-330200" lvl="6" marL="32004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7pPr>
            <a:lvl8pPr indent="-330200" lvl="7" marL="36576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8pPr>
            <a:lvl9pPr indent="-330200" lvl="8" marL="4114800" marR="0" algn="l">
              <a:lnSpc>
                <a:spcPct val="115000"/>
              </a:lnSpc>
              <a:spcBef>
                <a:spcPts val="1600"/>
              </a:spcBef>
              <a:spcAft>
                <a:spcPts val="160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5" name="Google Shape;15;p3"/>
          <p:cNvSpPr txBox="1"/>
          <p:nvPr>
            <p:ph idx="10" type="dt"/>
          </p:nvPr>
        </p:nvSpPr>
        <p:spPr>
          <a:xfrm>
            <a:off x="6727032" y="4805958"/>
            <a:ext cx="1920240" cy="2743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6" name="Google Shape;16;p3"/>
          <p:cNvSpPr txBox="1"/>
          <p:nvPr>
            <p:ph idx="11" type="ftr"/>
          </p:nvPr>
        </p:nvSpPr>
        <p:spPr>
          <a:xfrm>
            <a:off x="4380072" y="4805958"/>
            <a:ext cx="2350681" cy="273844"/>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7" name="Google Shape;17;p3"/>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4100"/>
              <a:buFont typeface="Rambla"/>
              <a:buNone/>
              <a:defRPr b="1" i="0" sz="4100" u="none" cap="none" strike="noStrike">
                <a:solidFill>
                  <a:schemeClr val="dk2"/>
                </a:solidFill>
                <a:latin typeface="Rambla"/>
                <a:ea typeface="Rambla"/>
                <a:cs typeface="Rambla"/>
                <a:sym typeface="Rambla"/>
              </a:defRPr>
            </a:lvl1pPr>
            <a:lvl2pPr lvl="1"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21074" y="1885247"/>
            <a:ext cx="9206944" cy="195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Arial"/>
              <a:buNone/>
            </a:pPr>
            <a:r>
              <a:rPr b="1" i="0" lang="en-US" sz="5400" u="none" cap="none" strike="noStrike">
                <a:solidFill>
                  <a:srgbClr val="1B36FF"/>
                </a:solidFill>
                <a:latin typeface="Raleway"/>
                <a:ea typeface="Raleway"/>
                <a:cs typeface="Raleway"/>
                <a:sym typeface="Raleway"/>
              </a:rPr>
              <a:t>BUREY SA –</a:t>
            </a:r>
            <a:r>
              <a:rPr b="1" i="0" lang="en-US" sz="4800" u="none" cap="none" strike="noStrike">
                <a:solidFill>
                  <a:srgbClr val="1B36FF"/>
                </a:solidFill>
                <a:latin typeface="Raleway"/>
                <a:ea typeface="Raleway"/>
                <a:cs typeface="Raleway"/>
                <a:sym typeface="Raleway"/>
              </a:rPr>
              <a:t> </a:t>
            </a:r>
            <a:br>
              <a:rPr b="1" i="0" lang="en-US" sz="4800" u="none" cap="none" strike="noStrike">
                <a:solidFill>
                  <a:srgbClr val="1B36FF"/>
                </a:solidFill>
                <a:latin typeface="Raleway"/>
                <a:ea typeface="Raleway"/>
                <a:cs typeface="Raleway"/>
                <a:sym typeface="Raleway"/>
              </a:rPr>
            </a:br>
            <a:r>
              <a:rPr b="1" i="0" lang="en-US" sz="4800" u="none" cap="none" strike="noStrike">
                <a:solidFill>
                  <a:srgbClr val="1B36FF"/>
                </a:solidFill>
                <a:latin typeface="Raleway"/>
                <a:ea typeface="Raleway"/>
                <a:cs typeface="Raleway"/>
                <a:sym typeface="Raleway"/>
              </a:rPr>
              <a:t>Grunelabs.com</a:t>
            </a:r>
            <a:br>
              <a:rPr b="1" i="0" lang="en-US" sz="4800" u="none" cap="none" strike="noStrike">
                <a:solidFill>
                  <a:srgbClr val="1B36FF"/>
                </a:solidFill>
                <a:latin typeface="Raleway"/>
                <a:ea typeface="Raleway"/>
                <a:cs typeface="Raleway"/>
                <a:sym typeface="Raleway"/>
              </a:rPr>
            </a:br>
            <a:r>
              <a:rPr b="1" lang="en-US" sz="4800">
                <a:solidFill>
                  <a:srgbClr val="1B36FF"/>
                </a:solidFill>
                <a:latin typeface="Raleway"/>
                <a:ea typeface="Raleway"/>
                <a:cs typeface="Raleway"/>
                <a:sym typeface="Raleway"/>
              </a:rPr>
              <a:t>Aug</a:t>
            </a:r>
            <a:r>
              <a:rPr b="1" i="0" lang="en-US" sz="4800" u="none" cap="none" strike="noStrike">
                <a:solidFill>
                  <a:srgbClr val="1B36FF"/>
                </a:solidFill>
                <a:latin typeface="Raleway"/>
                <a:ea typeface="Raleway"/>
                <a:cs typeface="Raleway"/>
                <a:sym typeface="Raleway"/>
              </a:rPr>
              <a:t> 2019 presentation</a:t>
            </a:r>
            <a:endParaRPr b="1" i="0" sz="4800" u="none" cap="none" strike="noStrike">
              <a:solidFill>
                <a:srgbClr val="1B36FF"/>
              </a:solidFill>
              <a:latin typeface="Raleway"/>
              <a:ea typeface="Raleway"/>
              <a:cs typeface="Raleway"/>
              <a:sym typeface="Raleway"/>
            </a:endParaRPr>
          </a:p>
        </p:txBody>
      </p:sp>
      <p:sp>
        <p:nvSpPr>
          <p:cNvPr id="61" name="Google Shape;61;p14"/>
          <p:cNvSpPr txBox="1"/>
          <p:nvPr>
            <p:ph idx="1" type="subTitle"/>
          </p:nvPr>
        </p:nvSpPr>
        <p:spPr>
          <a:xfrm>
            <a:off x="281375" y="3921566"/>
            <a:ext cx="7772400" cy="702000"/>
          </a:xfrm>
          <a:prstGeom prst="rect">
            <a:avLst/>
          </a:prstGeom>
          <a:noFill/>
          <a:ln>
            <a:noFill/>
          </a:ln>
        </p:spPr>
        <p:txBody>
          <a:bodyPr anchorCtr="0" anchor="t" bIns="45700" lIns="45700" spcFirstLastPara="1" rIns="45700" wrap="square" tIns="45700">
            <a:noAutofit/>
          </a:bodyPr>
          <a:lstStyle/>
          <a:p>
            <a:pPr indent="0" lvl="0" marL="0" marR="64008" rtl="0" algn="l">
              <a:lnSpc>
                <a:spcPct val="90000"/>
              </a:lnSpc>
              <a:spcBef>
                <a:spcPts val="400"/>
              </a:spcBef>
              <a:spcAft>
                <a:spcPts val="0"/>
              </a:spcAft>
              <a:buClr>
                <a:schemeClr val="accent1"/>
              </a:buClr>
              <a:buSzPts val="1836"/>
              <a:buFont typeface="Noto Sans Symbols"/>
              <a:buNone/>
            </a:pPr>
            <a:r>
              <a:rPr b="0" i="0" lang="en-US" sz="1400" u="none" cap="none" strike="noStrike">
                <a:solidFill>
                  <a:srgbClr val="000000"/>
                </a:solidFill>
                <a:latin typeface="Raleway"/>
                <a:ea typeface="Raleway"/>
                <a:cs typeface="Raleway"/>
                <a:sym typeface="Raleway"/>
              </a:rPr>
              <a:t>Montevideo, </a:t>
            </a:r>
            <a:r>
              <a:rPr lang="en-US" sz="1400">
                <a:solidFill>
                  <a:srgbClr val="000000"/>
                </a:solidFill>
                <a:latin typeface="Raleway"/>
                <a:ea typeface="Raleway"/>
                <a:cs typeface="Raleway"/>
                <a:sym typeface="Raleway"/>
              </a:rPr>
              <a:t>September</a:t>
            </a:r>
            <a:r>
              <a:rPr b="0" i="0" lang="en-US" sz="1400" u="none" cap="none" strike="noStrike">
                <a:solidFill>
                  <a:srgbClr val="000000"/>
                </a:solidFill>
                <a:latin typeface="Raleway"/>
                <a:ea typeface="Raleway"/>
                <a:cs typeface="Raleway"/>
                <a:sym typeface="Raleway"/>
              </a:rPr>
              <a:t> 10, 2019</a:t>
            </a:r>
            <a:endParaRPr b="0" i="0" sz="1400" u="none" cap="none" strike="noStrike">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b="0" l="0" r="0" t="0"/>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Aug 2019</a:t>
            </a:r>
            <a:endParaRPr b="1" i="0" sz="2400" u="none" cap="none" strike="noStrike">
              <a:solidFill>
                <a:srgbClr val="1B36FF"/>
              </a:solidFill>
              <a:latin typeface="Raleway"/>
              <a:ea typeface="Raleway"/>
              <a:cs typeface="Raleway"/>
              <a:sym typeface="Raleway"/>
            </a:endParaRPr>
          </a:p>
        </p:txBody>
      </p:sp>
      <p:sp>
        <p:nvSpPr>
          <p:cNvPr id="153" name="Google Shape;153;p23"/>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3"/>
          <p:cNvSpPr txBox="1"/>
          <p:nvPr/>
        </p:nvSpPr>
        <p:spPr>
          <a:xfrm>
            <a:off x="8463516" y="30783"/>
            <a:ext cx="628297"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9</a:t>
            </a:r>
            <a:endParaRPr b="0" i="0" sz="1200" u="none" cap="none" strike="noStrike">
              <a:solidFill>
                <a:srgbClr val="FFFFFF"/>
              </a:solidFill>
              <a:latin typeface="Raleway"/>
              <a:ea typeface="Raleway"/>
              <a:cs typeface="Raleway"/>
              <a:sym typeface="Raleway"/>
            </a:endParaRPr>
          </a:p>
        </p:txBody>
      </p:sp>
      <p:sp>
        <p:nvSpPr>
          <p:cNvPr id="155" name="Google Shape;155;p23"/>
          <p:cNvSpPr txBox="1"/>
          <p:nvPr>
            <p:ph idx="1" type="body"/>
          </p:nvPr>
        </p:nvSpPr>
        <p:spPr>
          <a:xfrm>
            <a:off x="143850" y="754325"/>
            <a:ext cx="3399300" cy="43893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Highlights of </a:t>
            </a:r>
            <a:r>
              <a:rPr b="1" lang="en-US" sz="1200">
                <a:solidFill>
                  <a:srgbClr val="000000"/>
                </a:solidFill>
                <a:latin typeface="Raleway Medium"/>
                <a:ea typeface="Raleway Medium"/>
                <a:cs typeface="Raleway Medium"/>
                <a:sym typeface="Raleway Medium"/>
              </a:rPr>
              <a:t>Aug</a:t>
            </a:r>
            <a:r>
              <a:rPr b="1" i="0" lang="en-US" sz="1200" u="none" cap="none" strike="noStrike">
                <a:solidFill>
                  <a:srgbClr val="000000"/>
                </a:solidFill>
                <a:latin typeface="Raleway Medium"/>
                <a:ea typeface="Raleway Medium"/>
                <a:cs typeface="Raleway Medium"/>
                <a:sym typeface="Raleway Medium"/>
              </a:rPr>
              <a:t> 2019 Expenses: </a:t>
            </a:r>
            <a:endParaRPr/>
          </a:p>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USD </a:t>
            </a:r>
            <a:r>
              <a:rPr b="1" lang="en-US" sz="1200">
                <a:solidFill>
                  <a:srgbClr val="000000"/>
                </a:solidFill>
                <a:latin typeface="Raleway Medium"/>
                <a:ea typeface="Raleway Medium"/>
                <a:cs typeface="Raleway Medium"/>
                <a:sym typeface="Raleway Medium"/>
              </a:rPr>
              <a:t>43,950.</a:t>
            </a:r>
            <a:endParaRPr b="1" i="0" sz="1200" u="none" cap="none" strike="noStrike">
              <a:solidFill>
                <a:schemeClr val="dk1"/>
              </a:solidFill>
              <a:latin typeface="Rambla"/>
              <a:ea typeface="Rambla"/>
              <a:cs typeface="Rambla"/>
              <a:sym typeface="Rambla"/>
            </a:endParaRPr>
          </a:p>
          <a:p>
            <a:pPr indent="0" lvl="0" marL="98552" rtl="0" algn="just">
              <a:lnSpc>
                <a:spcPct val="115000"/>
              </a:lnSpc>
              <a:spcBef>
                <a:spcPts val="0"/>
              </a:spcBef>
              <a:spcAft>
                <a:spcPts val="0"/>
              </a:spcAft>
              <a:buClr>
                <a:srgbClr val="000000"/>
              </a:buClr>
              <a:buSzPts val="1400"/>
              <a:buNone/>
            </a:pPr>
            <a:r>
              <a:rPr lang="en-US" sz="1000">
                <a:latin typeface="Raleway Medium"/>
                <a:ea typeface="Raleway Medium"/>
                <a:cs typeface="Raleway Medium"/>
                <a:sym typeface="Raleway Medium"/>
              </a:rPr>
              <a:t>Total operating costs </a:t>
            </a:r>
            <a:r>
              <a:rPr lang="en-US" sz="1000">
                <a:solidFill>
                  <a:srgbClr val="000000"/>
                </a:solidFill>
                <a:latin typeface="Raleway Medium"/>
                <a:ea typeface="Raleway Medium"/>
                <a:cs typeface="Raleway Medium"/>
                <a:sym typeface="Raleway Medium"/>
              </a:rPr>
              <a:t>for August </a:t>
            </a:r>
            <a:r>
              <a:rPr lang="en-US" sz="1000">
                <a:solidFill>
                  <a:srgbClr val="000000"/>
                </a:solidFill>
                <a:latin typeface="Raleway Medium"/>
                <a:ea typeface="Raleway Medium"/>
                <a:cs typeface="Raleway Medium"/>
                <a:sym typeface="Raleway Medium"/>
              </a:rPr>
              <a:t>are less than</a:t>
            </a:r>
            <a:r>
              <a:rPr lang="en-US" sz="1000">
                <a:solidFill>
                  <a:srgbClr val="000000"/>
                </a:solidFill>
                <a:latin typeface="Raleway Medium"/>
                <a:ea typeface="Raleway Medium"/>
                <a:cs typeface="Raleway Medium"/>
                <a:sym typeface="Raleway Medium"/>
              </a:rPr>
              <a:t> than the average for the last 12 months. </a:t>
            </a:r>
            <a:r>
              <a:rPr lang="en-US" sz="1000">
                <a:solidFill>
                  <a:srgbClr val="000000"/>
                </a:solidFill>
                <a:latin typeface="Raleway Medium"/>
                <a:ea typeface="Raleway Medium"/>
                <a:cs typeface="Raleway Medium"/>
                <a:sym typeface="Raleway Medium"/>
              </a:rPr>
              <a:t>This is due to the bank withholding new contributions from partners. Consequently, it was not possible to make all payments for the month:</a:t>
            </a:r>
            <a:endParaRPr sz="1000">
              <a:solidFill>
                <a:srgbClr val="000000"/>
              </a:solidFill>
              <a:latin typeface="Raleway Medium"/>
              <a:ea typeface="Raleway Medium"/>
              <a:cs typeface="Raleway Medium"/>
              <a:sym typeface="Raleway Medium"/>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Costs of Goods Sold: USD 13,303.</a:t>
            </a:r>
            <a:endParaRPr>
              <a:solidFill>
                <a:srgbClr val="000000"/>
              </a:solidFill>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Corporate Expenses : USD 15,313.</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Electricity</a:t>
            </a:r>
            <a:r>
              <a:rPr i="1" lang="en-US" sz="1000">
                <a:solidFill>
                  <a:srgbClr val="000000"/>
                </a:solidFill>
                <a:latin typeface="Raleway"/>
                <a:ea typeface="Raleway"/>
                <a:cs typeface="Raleway"/>
                <a:sym typeface="Raleway"/>
              </a:rPr>
              <a:t> Ute: USD 6,753 (2 months).</a:t>
            </a:r>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Extra Corp. Exp. Travel: USD 2,921</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Apt. Rentals and Others: USD 1,852.</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Maintenance AC: USD 842.</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Admin Salaries: USD 10,827. </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Professional Fees: USD 4,270</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Taxes and Employer Contributions: USD 237. </a:t>
            </a:r>
            <a:endParaRPr sz="1000">
              <a:solidFill>
                <a:srgbClr val="000000"/>
              </a:solidFill>
            </a:endParaRPr>
          </a:p>
          <a:p>
            <a:pPr indent="0" lvl="1" marL="272792" rtl="0" algn="l">
              <a:lnSpc>
                <a:spcPct val="115000"/>
              </a:lnSpc>
              <a:spcBef>
                <a:spcPts val="600"/>
              </a:spcBef>
              <a:spcAft>
                <a:spcPts val="0"/>
              </a:spcAft>
              <a:buClr>
                <a:srgbClr val="414141"/>
              </a:buClr>
              <a:buSzPts val="1400"/>
              <a:buNone/>
            </a:pPr>
            <a:r>
              <a:t/>
            </a:r>
            <a:endParaRPr sz="1000">
              <a:solidFill>
                <a:srgbClr val="000000"/>
              </a:solidFill>
              <a:latin typeface="Raleway Medium"/>
              <a:ea typeface="Raleway Medium"/>
              <a:cs typeface="Raleway Medium"/>
              <a:sym typeface="Raleway Medium"/>
            </a:endParaRPr>
          </a:p>
          <a:p>
            <a:pPr indent="-178307" lvl="1" marL="540000" rtl="0" algn="l">
              <a:lnSpc>
                <a:spcPct val="115000"/>
              </a:lnSpc>
              <a:spcBef>
                <a:spcPts val="600"/>
              </a:spcBef>
              <a:spcAft>
                <a:spcPts val="0"/>
              </a:spcAft>
              <a:buClr>
                <a:srgbClr val="414141"/>
              </a:buClr>
              <a:buSzPts val="1400"/>
              <a:buFont typeface="Raleway"/>
              <a:buNone/>
            </a:pPr>
            <a:r>
              <a:t/>
            </a:r>
            <a:endParaRPr sz="1000">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56" name="Google Shape;156;p23"/>
          <p:cNvPicPr preferRelativeResize="0"/>
          <p:nvPr/>
        </p:nvPicPr>
        <p:blipFill rotWithShape="1">
          <a:blip r:embed="rId3">
            <a:alphaModFix/>
          </a:blip>
          <a:srcRect b="0" l="0" r="0" t="0"/>
          <a:stretch/>
        </p:blipFill>
        <p:spPr>
          <a:xfrm>
            <a:off x="3543150" y="824593"/>
            <a:ext cx="1938892" cy="1267200"/>
          </a:xfrm>
          <a:prstGeom prst="rect">
            <a:avLst/>
          </a:prstGeom>
          <a:noFill/>
          <a:ln>
            <a:noFill/>
          </a:ln>
        </p:spPr>
      </p:pic>
      <p:pic>
        <p:nvPicPr>
          <p:cNvPr id="157" name="Google Shape;157;p23"/>
          <p:cNvPicPr preferRelativeResize="0"/>
          <p:nvPr/>
        </p:nvPicPr>
        <p:blipFill rotWithShape="1">
          <a:blip r:embed="rId4">
            <a:alphaModFix/>
          </a:blip>
          <a:srcRect b="0" l="0" r="0" t="0"/>
          <a:stretch/>
        </p:blipFill>
        <p:spPr>
          <a:xfrm>
            <a:off x="3543150" y="2182160"/>
            <a:ext cx="1907634" cy="1267200"/>
          </a:xfrm>
          <a:prstGeom prst="rect">
            <a:avLst/>
          </a:prstGeom>
          <a:noFill/>
          <a:ln>
            <a:noFill/>
          </a:ln>
        </p:spPr>
      </p:pic>
      <p:pic>
        <p:nvPicPr>
          <p:cNvPr id="158" name="Google Shape;158;p23"/>
          <p:cNvPicPr preferRelativeResize="0"/>
          <p:nvPr/>
        </p:nvPicPr>
        <p:blipFill rotWithShape="1">
          <a:blip r:embed="rId5">
            <a:alphaModFix/>
          </a:blip>
          <a:srcRect b="0" l="0" r="0" t="0"/>
          <a:stretch/>
        </p:blipFill>
        <p:spPr>
          <a:xfrm>
            <a:off x="3543150" y="3539727"/>
            <a:ext cx="1940837" cy="1267200"/>
          </a:xfrm>
          <a:prstGeom prst="rect">
            <a:avLst/>
          </a:prstGeom>
          <a:noFill/>
          <a:ln>
            <a:noFill/>
          </a:ln>
        </p:spPr>
      </p:pic>
      <p:pic>
        <p:nvPicPr>
          <p:cNvPr id="159" name="Google Shape;159;p23"/>
          <p:cNvPicPr preferRelativeResize="0"/>
          <p:nvPr/>
        </p:nvPicPr>
        <p:blipFill rotWithShape="1">
          <a:blip r:embed="rId6">
            <a:alphaModFix/>
          </a:blip>
          <a:srcRect b="0" l="0" r="0" t="0"/>
          <a:stretch/>
        </p:blipFill>
        <p:spPr>
          <a:xfrm>
            <a:off x="5642198" y="824593"/>
            <a:ext cx="3449615" cy="378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65" name="Google Shape;165;p24"/>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4"/>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67" name="Google Shape;167;p24"/>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241807" lvl="0" marL="365760" marR="0" rtl="0" algn="just">
              <a:lnSpc>
                <a:spcPct val="115000"/>
              </a:lnSpc>
              <a:spcBef>
                <a:spcPts val="0"/>
              </a:spcBef>
              <a:spcAft>
                <a:spcPts val="0"/>
              </a:spcAft>
              <a:buClr>
                <a:srgbClr val="000000"/>
              </a:buClr>
              <a:buSzPts val="1000"/>
              <a:buFont typeface="Raleway Medium"/>
              <a:buChar char="●"/>
            </a:pPr>
            <a:r>
              <a:rPr b="1" i="0" lang="en-US" sz="1000" u="none" cap="none" strike="noStrike">
                <a:solidFill>
                  <a:srgbClr val="000000"/>
                </a:solidFill>
                <a:latin typeface="Raleway"/>
                <a:ea typeface="Raleway"/>
                <a:cs typeface="Raleway"/>
                <a:sym typeface="Raleway"/>
              </a:rPr>
              <a:t>Burey’s operations have increased compared to 2017. This can be observed in the change of </a:t>
            </a:r>
            <a:r>
              <a:rPr b="1" i="0" lang="en-US" sz="1000" u="none" cap="none" strike="noStrike">
                <a:solidFill>
                  <a:srgbClr val="2939FA"/>
                </a:solidFill>
                <a:latin typeface="Raleway Medium"/>
                <a:ea typeface="Raleway Medium"/>
                <a:cs typeface="Raleway Medium"/>
                <a:sym typeface="Raleway Medium"/>
              </a:rPr>
              <a:t>Operating Costs </a:t>
            </a:r>
            <a:r>
              <a:rPr b="1" i="0" lang="en-US" sz="1000" u="none" cap="none" strike="noStrike">
                <a:solidFill>
                  <a:srgbClr val="000000"/>
                </a:solidFill>
                <a:latin typeface="Raleway"/>
                <a:ea typeface="Raleway"/>
                <a:cs typeface="Raleway"/>
                <a:sym typeface="Raleway"/>
              </a:rPr>
              <a:t>since Jan/17.</a:t>
            </a:r>
            <a:endParaRPr b="1" i="0" sz="1000" u="none" cap="none" strike="noStrike">
              <a:solidFill>
                <a:schemeClr val="dk1"/>
              </a:solidFill>
              <a:latin typeface="Rambla"/>
              <a:ea typeface="Rambla"/>
              <a:cs typeface="Rambla"/>
              <a:sym typeface="Rambla"/>
            </a:endParaRPr>
          </a:p>
          <a:p>
            <a:pPr indent="-387349" lvl="0" marL="498601" marR="0" rtl="0" algn="just">
              <a:lnSpc>
                <a:spcPct val="115000"/>
              </a:lnSpc>
              <a:spcBef>
                <a:spcPts val="6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Cost of Goods Sold</a:t>
            </a:r>
            <a:endParaRPr b="0" i="1" sz="1200" u="none" cap="none" strike="noStrike">
              <a:solidFill>
                <a:srgbClr val="2939FA"/>
              </a:solidFill>
              <a:latin typeface="Raleway Medium"/>
              <a:ea typeface="Raleway Medium"/>
              <a:cs typeface="Raleway Medium"/>
              <a:sym typeface="Raleway Medium"/>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the Cost of Goods Sold increased </a:t>
            </a:r>
            <a:r>
              <a:rPr lang="en-US" sz="1000">
                <a:solidFill>
                  <a:srgbClr val="000000"/>
                </a:solidFill>
                <a:latin typeface="Raleway Medium"/>
                <a:ea typeface="Raleway Medium"/>
                <a:cs typeface="Raleway Medium"/>
                <a:sym typeface="Raleway Medium"/>
              </a:rPr>
              <a:t>292</a:t>
            </a:r>
            <a:r>
              <a:rPr b="0" i="0" lang="en-US" sz="1000" u="none" cap="none" strike="noStrike">
                <a:solidFill>
                  <a:srgbClr val="000000"/>
                </a:solidFill>
                <a:latin typeface="Raleway Medium"/>
                <a:ea typeface="Raleway Medium"/>
                <a:cs typeface="Raleway Medium"/>
                <a:sym typeface="Raleway Medium"/>
              </a:rPr>
              <a:t>%: between Jan/18 and Dec/18 </a:t>
            </a:r>
            <a:r>
              <a:rPr b="0" i="0" lang="en-US" sz="1000" u="none" cap="none" strike="noStrike">
                <a:solidFill>
                  <a:srgbClr val="2939FA"/>
                </a:solidFill>
                <a:latin typeface="Arial"/>
                <a:ea typeface="Arial"/>
                <a:cs typeface="Arial"/>
                <a:sym typeface="Arial"/>
              </a:rPr>
              <a:t>USD 68</a:t>
            </a:r>
            <a:r>
              <a:rPr lang="en-US" sz="1000">
                <a:solidFill>
                  <a:srgbClr val="2939FA"/>
                </a:solidFill>
                <a:latin typeface="Arial"/>
                <a:ea typeface="Arial"/>
                <a:cs typeface="Arial"/>
                <a:sym typeface="Arial"/>
              </a:rPr>
              <a:t>,019</a:t>
            </a:r>
            <a:r>
              <a:rPr b="0" i="0" lang="en-US" sz="1000" u="none" cap="none" strike="noStrike">
                <a:solidFill>
                  <a:srgbClr val="2939FA"/>
                </a:solidFill>
                <a:latin typeface="Arial"/>
                <a:ea typeface="Arial"/>
                <a:cs typeface="Arial"/>
                <a:sym typeface="Arial"/>
              </a:rPr>
              <a:t>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000000"/>
                </a:solidFill>
                <a:latin typeface="Raleway Medium"/>
                <a:ea typeface="Raleway Medium"/>
                <a:cs typeface="Raleway Medium"/>
                <a:sym typeface="Raleway Medium"/>
              </a:rPr>
              <a:t>. Mainly this is due to:</a:t>
            </a:r>
            <a:r>
              <a:rPr lang="en-US" sz="1000">
                <a:solidFill>
                  <a:srgbClr val="000000"/>
                </a:solidFill>
                <a:latin typeface="Raleway Medium"/>
                <a:ea typeface="Raleway Medium"/>
                <a:cs typeface="Raleway Medium"/>
                <a:sym typeface="Raleway Medium"/>
              </a:rPr>
              <a:t> increase in plant salaries.</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Aug/19, Cost of Goods Solds amounted to USD 13,303 </a:t>
            </a:r>
            <a:r>
              <a:rPr lang="en-US" sz="1000">
                <a:solidFill>
                  <a:srgbClr val="000000"/>
                </a:solidFill>
                <a:latin typeface="Raleway Medium"/>
                <a:ea typeface="Raleway Medium"/>
                <a:cs typeface="Raleway Medium"/>
                <a:sym typeface="Raleway Medium"/>
              </a:rPr>
              <a:t>(composed of 75% Plant Salaries).</a:t>
            </a:r>
            <a:endParaRPr sz="1000">
              <a:solidFill>
                <a:srgbClr val="000000"/>
              </a:solidFill>
              <a:latin typeface="Raleway Medium"/>
              <a:ea typeface="Raleway Medium"/>
              <a:cs typeface="Raleway Medium"/>
              <a:sym typeface="Raleway Medium"/>
            </a:endParaRPr>
          </a:p>
          <a:p>
            <a:pPr indent="-387349" lvl="0" marL="498601" rtl="0" algn="just">
              <a:lnSpc>
                <a:spcPct val="115000"/>
              </a:lnSpc>
              <a:spcBef>
                <a:spcPts val="900"/>
              </a:spcBef>
              <a:spcAft>
                <a:spcPts val="0"/>
              </a:spcAft>
              <a:buClr>
                <a:srgbClr val="000000"/>
              </a:buClr>
              <a:buSzPts val="1200"/>
              <a:buFont typeface="Arial"/>
              <a:buAutoNum type="romanLcPeriod"/>
            </a:pPr>
            <a:r>
              <a:rPr i="1" lang="en-US" sz="1200">
                <a:solidFill>
                  <a:srgbClr val="2939FA"/>
                </a:solidFill>
                <a:latin typeface="Raleway Medium"/>
                <a:ea typeface="Raleway Medium"/>
                <a:cs typeface="Raleway Medium"/>
                <a:sym typeface="Raleway Medium"/>
              </a:rPr>
              <a:t>Administrative Salaries &amp; Fees</a:t>
            </a:r>
            <a:endParaRPr sz="1200"/>
          </a:p>
          <a:p>
            <a:pPr indent="-267208" lvl="1" marL="822960" rtl="0" algn="just">
              <a:lnSpc>
                <a:spcPct val="115000"/>
              </a:lnSpc>
              <a:spcBef>
                <a:spcPts val="0"/>
              </a:spcBef>
              <a:spcAft>
                <a:spcPts val="0"/>
              </a:spcAft>
              <a:buClr>
                <a:srgbClr val="000000"/>
              </a:buClr>
              <a:buSzPts val="1400"/>
              <a:buFont typeface="Arial"/>
              <a:buChar char="•"/>
            </a:pPr>
            <a:r>
              <a:rPr lang="en-US" sz="100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a:solidFill>
                  <a:srgbClr val="2939FA"/>
                </a:solidFill>
                <a:latin typeface="Raleway"/>
                <a:ea typeface="Raleway"/>
                <a:cs typeface="Raleway"/>
                <a:sym typeface="Raleway"/>
              </a:rPr>
              <a:t>USD</a:t>
            </a:r>
            <a:r>
              <a:rPr lang="en-US" sz="1000">
                <a:latin typeface="Raleway"/>
                <a:ea typeface="Raleway"/>
                <a:cs typeface="Raleway"/>
                <a:sym typeface="Raleway"/>
              </a:rPr>
              <a:t> </a:t>
            </a:r>
            <a:r>
              <a:rPr lang="en-US" sz="1000">
                <a:solidFill>
                  <a:srgbClr val="2939FA"/>
                </a:solidFill>
                <a:latin typeface="Raleway"/>
                <a:ea typeface="Raleway"/>
                <a:cs typeface="Raleway"/>
                <a:sym typeface="Raleway"/>
              </a:rPr>
              <a:t>208,992 </a:t>
            </a:r>
            <a:r>
              <a:rPr lang="en-US" sz="1000">
                <a:latin typeface="Raleway Medium"/>
                <a:ea typeface="Raleway Medium"/>
                <a:cs typeface="Raleway Medium"/>
                <a:sym typeface="Raleway Medium"/>
              </a:rPr>
              <a:t>was spent.</a:t>
            </a:r>
            <a:r>
              <a:rPr lang="en-US" sz="1000">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a:t>
            </a:r>
            <a:r>
              <a:rPr b="1" lang="en-US" sz="1000">
                <a:solidFill>
                  <a:srgbClr val="000000"/>
                </a:solidFill>
                <a:latin typeface="Raleway Medium"/>
                <a:ea typeface="Raleway Medium"/>
                <a:cs typeface="Raleway Medium"/>
                <a:sym typeface="Raleway Medium"/>
              </a:rPr>
              <a:t>Aug/19, Administrative Salaries &amp; Fees amounted to USD 15,097 (0.8 times compared to Aug/18)</a:t>
            </a:r>
            <a:endParaRPr b="1" sz="1000">
              <a:solidFill>
                <a:srgbClr val="000000"/>
              </a:solidFill>
              <a:latin typeface="Raleway Medium"/>
              <a:ea typeface="Raleway Medium"/>
              <a:cs typeface="Raleway Medium"/>
              <a:sym typeface="Raleway Medium"/>
            </a:endParaRPr>
          </a:p>
          <a:p>
            <a:pPr indent="-387349" lvl="0" marL="498601" marR="0" rtl="0" algn="just">
              <a:lnSpc>
                <a:spcPct val="115000"/>
              </a:lnSpc>
              <a:spcBef>
                <a:spcPts val="9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Administrative Expenses</a:t>
            </a:r>
            <a:endParaRPr b="0" i="0" sz="1200" u="none" cap="none" strike="noStrike">
              <a:solidFill>
                <a:schemeClr val="dk1"/>
              </a:solidFill>
              <a:latin typeface="Rambla"/>
              <a:ea typeface="Rambla"/>
              <a:cs typeface="Rambla"/>
              <a:sym typeface="Rambla"/>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Administrative Expenses increased </a:t>
            </a:r>
            <a:r>
              <a:rPr lang="en-US" sz="1000">
                <a:solidFill>
                  <a:srgbClr val="000000"/>
                </a:solidFill>
                <a:latin typeface="Raleway Medium"/>
                <a:ea typeface="Raleway Medium"/>
                <a:cs typeface="Raleway Medium"/>
                <a:sym typeface="Raleway Medium"/>
              </a:rPr>
              <a:t>416</a:t>
            </a:r>
            <a:r>
              <a:rPr b="0" i="0" lang="en-US" sz="1000" u="none" cap="none" strike="noStrike">
                <a:solidFill>
                  <a:srgbClr val="000000"/>
                </a:solidFill>
                <a:latin typeface="Raleway Medium"/>
                <a:ea typeface="Raleway Medium"/>
                <a:cs typeface="Raleway Medium"/>
                <a:sym typeface="Raleway Medium"/>
              </a:rPr>
              <a:t>%: between Jan/18 and </a:t>
            </a:r>
            <a:r>
              <a:rPr lang="en-US" sz="1000">
                <a:solidFill>
                  <a:srgbClr val="000000"/>
                </a:solidFill>
                <a:latin typeface="Raleway Medium"/>
                <a:ea typeface="Raleway Medium"/>
                <a:cs typeface="Raleway Medium"/>
                <a:sym typeface="Raleway Medium"/>
              </a:rPr>
              <a:t>Dec</a:t>
            </a:r>
            <a:r>
              <a:rPr b="0" i="0" lang="en-US" sz="1000" u="none" cap="none" strike="noStrike">
                <a:solidFill>
                  <a:srgbClr val="000000"/>
                </a:solidFill>
                <a:latin typeface="Raleway Medium"/>
                <a:ea typeface="Raleway Medium"/>
                <a:cs typeface="Raleway Medium"/>
                <a:sym typeface="Raleway Medium"/>
              </a:rPr>
              <a:t>/18 </a:t>
            </a:r>
            <a:r>
              <a:rPr b="0" i="0" lang="en-US" sz="1000" u="none" cap="none" strike="noStrike">
                <a:solidFill>
                  <a:srgbClr val="2939FA"/>
                </a:solidFill>
                <a:latin typeface="Arial"/>
                <a:ea typeface="Arial"/>
                <a:cs typeface="Arial"/>
                <a:sym typeface="Arial"/>
              </a:rPr>
              <a:t>USD</a:t>
            </a:r>
            <a:r>
              <a:rPr b="0" i="0" lang="en-US" sz="1000" u="none" cap="none" strike="noStrike">
                <a:solidFill>
                  <a:schemeClr val="dk1"/>
                </a:solidFill>
                <a:latin typeface="Raleway Medium"/>
                <a:ea typeface="Raleway Medium"/>
                <a:cs typeface="Raleway Medium"/>
                <a:sym typeface="Raleway Medium"/>
              </a:rPr>
              <a:t> </a:t>
            </a:r>
            <a:r>
              <a:rPr b="0" i="0" lang="en-US" sz="1000" u="none" cap="none" strike="noStrike">
                <a:solidFill>
                  <a:srgbClr val="2939FA"/>
                </a:solidFill>
                <a:latin typeface="Arial"/>
                <a:ea typeface="Arial"/>
                <a:cs typeface="Arial"/>
                <a:sym typeface="Arial"/>
              </a:rPr>
              <a:t>283</a:t>
            </a:r>
            <a:r>
              <a:rPr lang="en-US" sz="1000">
                <a:solidFill>
                  <a:srgbClr val="2939FA"/>
                </a:solidFill>
                <a:latin typeface="Arial"/>
                <a:ea typeface="Arial"/>
                <a:cs typeface="Arial"/>
                <a:sym typeface="Arial"/>
              </a:rPr>
              <a:t>,</a:t>
            </a:r>
            <a:r>
              <a:rPr b="0" i="0" lang="en-US" sz="1000" u="none" cap="none" strike="noStrike">
                <a:solidFill>
                  <a:srgbClr val="2939FA"/>
                </a:solidFill>
                <a:latin typeface="Arial"/>
                <a:ea typeface="Arial"/>
                <a:cs typeface="Arial"/>
                <a:sym typeface="Arial"/>
              </a:rPr>
              <a:t>190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Aug/19, Administrative Expenses amounted to USD 15,550 (0.8 times compared to Aug/18)</a:t>
            </a:r>
            <a:endParaRPr>
              <a:solidFill>
                <a:srgbClr val="000000"/>
              </a:solidFill>
            </a:endParaRPr>
          </a:p>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rgbClr val="000000"/>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68" name="Google Shape;168;p24"/>
          <p:cNvPicPr preferRelativeResize="0"/>
          <p:nvPr/>
        </p:nvPicPr>
        <p:blipFill rotWithShape="1">
          <a:blip r:embed="rId3">
            <a:alphaModFix/>
          </a:blip>
          <a:srcRect b="0" l="0" r="0" t="0"/>
          <a:stretch/>
        </p:blipFill>
        <p:spPr>
          <a:xfrm>
            <a:off x="5242281" y="661097"/>
            <a:ext cx="3859619" cy="2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a:t>
            </a:r>
            <a:r>
              <a:rPr b="1" i="0" lang="en-US" sz="2400" u="none" cap="none" strike="noStrike">
                <a:solidFill>
                  <a:srgbClr val="2939FA"/>
                </a:solidFill>
                <a:latin typeface="Raleway"/>
                <a:ea typeface="Raleway"/>
                <a:cs typeface="Raleway"/>
                <a:sym typeface="Raleway"/>
              </a:rPr>
              <a:t>ment: 8</a:t>
            </a:r>
            <a:r>
              <a:rPr lang="en-US" sz="2400">
                <a:solidFill>
                  <a:srgbClr val="2939FA"/>
                </a:solidFill>
                <a:latin typeface="Raleway"/>
                <a:ea typeface="Raleway"/>
                <a:cs typeface="Raleway"/>
                <a:sym typeface="Raleway"/>
              </a:rPr>
              <a:t> months of </a:t>
            </a:r>
            <a:r>
              <a:rPr b="1" i="0" lang="en-US" sz="2400" u="none" cap="none" strike="noStrike">
                <a:solidFill>
                  <a:srgbClr val="2939FA"/>
                </a:solidFill>
                <a:latin typeface="Raleway"/>
                <a:ea typeface="Raleway"/>
                <a:cs typeface="Raleway"/>
                <a:sym typeface="Raleway"/>
              </a:rPr>
              <a:t>2019</a:t>
            </a:r>
            <a:endParaRPr b="1" i="0" sz="2400" u="none" cap="none" strike="noStrike">
              <a:solidFill>
                <a:srgbClr val="2939FA"/>
              </a:solidFill>
              <a:latin typeface="Raleway"/>
              <a:ea typeface="Raleway"/>
              <a:cs typeface="Raleway"/>
              <a:sym typeface="Raleway"/>
            </a:endParaRPr>
          </a:p>
        </p:txBody>
      </p:sp>
      <p:sp>
        <p:nvSpPr>
          <p:cNvPr id="174" name="Google Shape;174;p25"/>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5"/>
          <p:cNvSpPr txBox="1"/>
          <p:nvPr/>
        </p:nvSpPr>
        <p:spPr>
          <a:xfrm>
            <a:off x="8449340" y="30783"/>
            <a:ext cx="64247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11</a:t>
            </a:r>
            <a:endParaRPr b="0" i="0" sz="1200" u="none" cap="none" strike="noStrike">
              <a:solidFill>
                <a:srgbClr val="FFFFFF"/>
              </a:solidFill>
              <a:latin typeface="Raleway"/>
              <a:ea typeface="Raleway"/>
              <a:cs typeface="Raleway"/>
              <a:sym typeface="Raleway"/>
            </a:endParaRPr>
          </a:p>
        </p:txBody>
      </p:sp>
      <p:sp>
        <p:nvSpPr>
          <p:cNvPr id="176" name="Google Shape;176;p25"/>
          <p:cNvSpPr txBox="1"/>
          <p:nvPr>
            <p:ph idx="1" type="body"/>
          </p:nvPr>
        </p:nvSpPr>
        <p:spPr>
          <a:xfrm>
            <a:off x="233575" y="709584"/>
            <a:ext cx="4326300" cy="4321200"/>
          </a:xfrm>
          <a:prstGeom prst="rect">
            <a:avLst/>
          </a:prstGeom>
          <a:noFill/>
          <a:ln>
            <a:noFill/>
          </a:ln>
        </p:spPr>
        <p:txBody>
          <a:bodyPr anchorCtr="0" anchor="t" bIns="45700" lIns="91425" spcFirstLastPara="1" rIns="91425" wrap="square" tIns="45700">
            <a:noAutofit/>
          </a:bodyPr>
          <a:lstStyle/>
          <a:p>
            <a:pPr indent="0" lvl="0" marL="98552" marR="0" rtl="0" algn="just">
              <a:lnSpc>
                <a:spcPct val="115000"/>
              </a:lnSpc>
              <a:spcBef>
                <a:spcPts val="0"/>
              </a:spcBef>
              <a:spcAft>
                <a:spcPts val="0"/>
              </a:spcAft>
              <a:buClr>
                <a:srgbClr val="000000"/>
              </a:buClr>
              <a:buSzPts val="1400"/>
              <a:buFont typeface="Noto Sans Symbols"/>
              <a:buNone/>
            </a:pPr>
            <a:r>
              <a:rPr b="1" i="0" lang="en-US" sz="1200" u="none" cap="none" strike="noStrike">
                <a:solidFill>
                  <a:srgbClr val="2939FA"/>
                </a:solidFill>
                <a:latin typeface="Raleway Medium"/>
                <a:ea typeface="Raleway Medium"/>
                <a:cs typeface="Raleway Medium"/>
                <a:sym typeface="Raleway Medium"/>
              </a:rPr>
              <a:t>Operating Costs </a:t>
            </a:r>
            <a:r>
              <a:rPr b="1" i="0" lang="en-US" sz="1200" u="none" cap="none" strike="noStrike">
                <a:solidFill>
                  <a:srgbClr val="000000"/>
                </a:solidFill>
                <a:latin typeface="Raleway Medium"/>
                <a:ea typeface="Raleway Medium"/>
                <a:cs typeface="Raleway Medium"/>
                <a:sym typeface="Raleway Medium"/>
              </a:rPr>
              <a:t>accumulated for calendar year</a:t>
            </a:r>
            <a:endParaRPr b="0" i="0" sz="1200" u="none" cap="none" strike="noStrike">
              <a:solidFill>
                <a:srgbClr val="000000"/>
              </a:solidFill>
              <a:latin typeface="Raleway Medium"/>
              <a:ea typeface="Raleway Medium"/>
              <a:cs typeface="Raleway Medium"/>
              <a:sym typeface="Raleway Medium"/>
            </a:endParaRPr>
          </a:p>
          <a:p>
            <a:pPr indent="-374649" lvl="0" marL="498601" marR="0" rtl="0" algn="just">
              <a:lnSpc>
                <a:spcPct val="115000"/>
              </a:lnSpc>
              <a:spcBef>
                <a:spcPts val="600"/>
              </a:spcBef>
              <a:spcAft>
                <a:spcPts val="0"/>
              </a:spcAft>
              <a:buClr>
                <a:srgbClr val="000000"/>
              </a:buClr>
              <a:buSzPts val="1000"/>
              <a:buFont typeface="Arial"/>
              <a:buAutoNum type="romanLcPeriod"/>
            </a:pPr>
            <a:r>
              <a:rPr b="0" i="0" lang="en-US" sz="1000" u="none" cap="none" strike="noStrike">
                <a:solidFill>
                  <a:srgbClr val="000000"/>
                </a:solidFill>
                <a:latin typeface="Raleway Medium"/>
                <a:ea typeface="Raleway Medium"/>
                <a:cs typeface="Raleway Medium"/>
                <a:sym typeface="Raleway Medium"/>
              </a:rPr>
              <a:t>The accumulated expenses for the 12 months (12M) of 2018 represent </a:t>
            </a:r>
            <a:r>
              <a:rPr lang="en-US" sz="1000">
                <a:solidFill>
                  <a:srgbClr val="2939FA"/>
                </a:solidFill>
                <a:latin typeface="Raleway Medium"/>
                <a:ea typeface="Raleway Medium"/>
                <a:cs typeface="Raleway Medium"/>
                <a:sym typeface="Raleway Medium"/>
              </a:rPr>
              <a:t>243</a:t>
            </a:r>
            <a:r>
              <a:rPr b="0" i="0" lang="en-US" sz="1000" u="none" cap="none" strike="noStrike">
                <a:solidFill>
                  <a:srgbClr val="2939FA"/>
                </a:solidFill>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 of total 2017 expenses</a:t>
            </a:r>
            <a:r>
              <a:rPr b="0" i="0" lang="en-US" sz="1000" u="none" cap="none" strike="noStrike">
                <a:solidFill>
                  <a:srgbClr val="C00000"/>
                </a:solidFill>
                <a:latin typeface="Raleway Medium"/>
                <a:ea typeface="Raleway Medium"/>
                <a:cs typeface="Raleway Medium"/>
                <a:sym typeface="Raleway Medium"/>
              </a:rPr>
              <a:t>. </a:t>
            </a:r>
            <a:r>
              <a:rPr b="0" i="0" lang="en-US" sz="1000" u="none" cap="none" strike="noStrike">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r>
              <a:rPr lang="en-US" sz="1000">
                <a:solidFill>
                  <a:srgbClr val="000000"/>
                </a:solidFill>
                <a:latin typeface="Raleway Medium"/>
                <a:ea typeface="Raleway Medium"/>
                <a:cs typeface="Raleway Medium"/>
                <a:sym typeface="Raleway Medium"/>
              </a:rPr>
              <a:t>Operating costs accrued as of August 2019 (8M), represent 114% of those for 2018 (12M).</a:t>
            </a:r>
            <a:endParaRPr>
              <a:solidFill>
                <a:srgbClr val="000000"/>
              </a:solidFill>
            </a:endParaRPr>
          </a:p>
          <a:p>
            <a:pPr indent="-387349" lvl="0" marL="498601" rtl="0" algn="l">
              <a:lnSpc>
                <a:spcPct val="115000"/>
              </a:lnSpc>
              <a:spcBef>
                <a:spcPts val="600"/>
              </a:spcBef>
              <a:spcAft>
                <a:spcPts val="0"/>
              </a:spcAft>
              <a:buClr>
                <a:srgbClr val="000000"/>
              </a:buClr>
              <a:buSzPts val="1200"/>
              <a:buFont typeface="Raleway"/>
              <a:buAutoNum type="romanLcPeriod"/>
            </a:pPr>
            <a:r>
              <a:rPr lang="en-US" sz="1200">
                <a:solidFill>
                  <a:srgbClr val="2939FA"/>
                </a:solidFill>
                <a:latin typeface="Raleway Medium"/>
                <a:ea typeface="Raleway Medium"/>
                <a:cs typeface="Raleway Medium"/>
                <a:sym typeface="Raleway Medium"/>
              </a:rPr>
              <a:t>First 8 Months (8M): Comparison 2019 vs. 2018: </a:t>
            </a:r>
            <a:endParaRPr sz="1200">
              <a:latin typeface="Raleway"/>
              <a:ea typeface="Raleway"/>
              <a:cs typeface="Raleway"/>
              <a:sym typeface="Raleway"/>
            </a:endParaRPr>
          </a:p>
          <a:p>
            <a:pPr indent="0" lvl="0" marL="98552" rtl="0" algn="just">
              <a:lnSpc>
                <a:spcPct val="115000"/>
              </a:lnSpc>
              <a:spcBef>
                <a:spcPts val="60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While in the first 8M 2018 we spent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336,846, </a:t>
            </a:r>
            <a:r>
              <a:rPr lang="en-US" sz="1000">
                <a:solidFill>
                  <a:srgbClr val="000000"/>
                </a:solidFill>
                <a:latin typeface="Raleway Medium"/>
                <a:ea typeface="Raleway Medium"/>
                <a:cs typeface="Raleway Medium"/>
                <a:sym typeface="Raleway Medium"/>
              </a:rPr>
              <a:t>in the first 8M of 2019 we reached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640,652</a:t>
            </a:r>
            <a:r>
              <a:rPr lang="en-US" sz="1000">
                <a:solidFill>
                  <a:srgbClr val="000000"/>
                </a:solidFill>
                <a:latin typeface="Raleway Medium"/>
                <a:ea typeface="Raleway Medium"/>
                <a:cs typeface="Raleway Medium"/>
                <a:sym typeface="Raleway Medium"/>
              </a:rPr>
              <a:t>. This growth in expenses is principally attributed to:</a:t>
            </a:r>
            <a:endParaRPr/>
          </a:p>
          <a:p>
            <a:pPr indent="-311149" lvl="0" marL="498601" marR="0" rtl="0" algn="just">
              <a:lnSpc>
                <a:spcPct val="115000"/>
              </a:lnSpc>
              <a:spcBef>
                <a:spcPts val="600"/>
              </a:spcBef>
              <a:spcAft>
                <a:spcPts val="0"/>
              </a:spcAft>
              <a:buClr>
                <a:srgbClr val="000000"/>
              </a:buClr>
              <a:buSzPts val="1000"/>
              <a:buFont typeface="Arial"/>
              <a:buNone/>
            </a:pPr>
            <a:r>
              <a:t/>
            </a:r>
            <a:endParaRPr b="0" i="0" sz="1000" u="none" cap="none" strike="noStrike">
              <a:solidFill>
                <a:srgbClr val="000000"/>
              </a:solidFill>
              <a:latin typeface="Raleway Medium"/>
              <a:ea typeface="Raleway Medium"/>
              <a:cs typeface="Raleway Medium"/>
              <a:sym typeface="Raleway Medium"/>
            </a:endParaRPr>
          </a:p>
        </p:txBody>
      </p:sp>
      <p:sp>
        <p:nvSpPr>
          <p:cNvPr id="177" name="Google Shape;177;p25"/>
          <p:cNvSpPr txBox="1"/>
          <p:nvPr/>
        </p:nvSpPr>
        <p:spPr>
          <a:xfrm>
            <a:off x="0" y="3096519"/>
            <a:ext cx="8987271" cy="4321200"/>
          </a:xfrm>
          <a:prstGeom prst="rect">
            <a:avLst/>
          </a:prstGeom>
          <a:noFill/>
          <a:ln>
            <a:noFill/>
          </a:ln>
        </p:spPr>
        <p:txBody>
          <a:bodyPr anchorCtr="0" anchor="t" bIns="45700" lIns="91425" spcFirstLastPara="1" rIns="91425" wrap="square" tIns="45700">
            <a:noAutofit/>
          </a:bodyPr>
          <a:lstStyle/>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8M of 2018, corporate expenses were USD 109,424. While, in the first 8M of 2019, USD 152,765 has been invested.</a:t>
            </a:r>
            <a:endParaRPr b="0" i="0" sz="1000" u="none" cap="none" strike="noStrike">
              <a:solidFill>
                <a:srgbClr val="000000"/>
              </a:solidFill>
              <a:latin typeface="Raleway Medium"/>
              <a:ea typeface="Raleway Medium"/>
              <a:cs typeface="Raleway Medium"/>
              <a:sym typeface="Raleway Medium"/>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8M 2019: The monthly average of </a:t>
            </a:r>
            <a:r>
              <a:rPr b="0" i="0" lang="en-US" sz="1000" u="none" cap="none" strike="noStrike">
                <a:solidFill>
                  <a:srgbClr val="0C0C0C"/>
                </a:solidFill>
                <a:latin typeface="Raleway Medium"/>
                <a:ea typeface="Raleway Medium"/>
                <a:cs typeface="Raleway Medium"/>
                <a:sym typeface="Raleway Medium"/>
              </a:rPr>
              <a:t>admin salaries increased: + </a:t>
            </a:r>
            <a:r>
              <a:rPr b="0" i="0" lang="en-US" sz="1000" u="none" cap="none" strike="noStrike">
                <a:solidFill>
                  <a:srgbClr val="2939FA"/>
                </a:solidFill>
                <a:latin typeface="Raleway Medium"/>
                <a:ea typeface="Raleway Medium"/>
                <a:cs typeface="Raleway Medium"/>
                <a:sym typeface="Raleway Medium"/>
              </a:rPr>
              <a:t>USD 8,607 </a:t>
            </a:r>
            <a:r>
              <a:rPr b="0" i="0" lang="en-US" sz="1000" u="none" cap="none" strike="noStrike">
                <a:solidFill>
                  <a:srgbClr val="000000"/>
                </a:solidFill>
                <a:latin typeface="Raleway Medium"/>
                <a:ea typeface="Raleway Medium"/>
                <a:cs typeface="Raleway Medium"/>
                <a:sym typeface="Raleway Medium"/>
              </a:rPr>
              <a:t>(compared to first 8M 2018). This is due to: </a:t>
            </a:r>
            <a:endParaRPr b="0" i="0" sz="1000" u="none" cap="none" strike="noStrike">
              <a:solidFill>
                <a:srgbClr val="000000"/>
              </a:solidFill>
              <a:latin typeface="Raleway Medium"/>
              <a:ea typeface="Raleway Medium"/>
              <a:cs typeface="Raleway Medium"/>
              <a:sym typeface="Raleway Medium"/>
            </a:endParaRPr>
          </a:p>
          <a:p>
            <a:pPr indent="-229108" lvl="2" marL="1280160" marR="0" rtl="0" algn="just">
              <a:lnSpc>
                <a:spcPct val="115000"/>
              </a:lnSpc>
              <a:spcBef>
                <a:spcPts val="400"/>
              </a:spcBef>
              <a:spcAft>
                <a:spcPts val="0"/>
              </a:spcAft>
              <a:buClr>
                <a:srgbClr val="000000"/>
              </a:buClr>
              <a:buSzPts val="800"/>
              <a:buFont typeface="Courier New"/>
              <a:buChar char="o"/>
            </a:pPr>
            <a:r>
              <a:rPr b="0" i="0" lang="en-US" sz="800" u="none" cap="none" strike="noStrike">
                <a:solidFill>
                  <a:srgbClr val="000000"/>
                </a:solidFill>
                <a:latin typeface="Raleway Medium"/>
                <a:ea typeface="Raleway Medium"/>
                <a:cs typeface="Raleway Medium"/>
                <a:sym typeface="Raleway Medium"/>
              </a:rPr>
              <a:t>Increase in compensation for Sergio, Joao, Sonia (Secretary) and other staff.</a:t>
            </a:r>
            <a:endParaRPr b="0" i="0" sz="800" u="none" cap="none" strike="noStrike">
              <a:solidFill>
                <a:schemeClr val="dk1"/>
              </a:solidFill>
              <a:latin typeface="Rambla"/>
              <a:ea typeface="Rambla"/>
              <a:cs typeface="Rambla"/>
              <a:sym typeface="Rambla"/>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8M 2019: Professional Fees reached USD 62,386, while in 2018 (8M) they were USD 44,330.</a:t>
            </a:r>
            <a:endParaRPr b="0" i="0" sz="1400" u="none" cap="none" strike="noStrike">
              <a:solidFill>
                <a:srgbClr val="000000"/>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8M 2019: Plant Salaries rose (First 8M 2019: USD 83,268 vs. First 8M 2018: </a:t>
            </a:r>
            <a:r>
              <a:rPr b="0" i="0" lang="en-US" sz="1000" u="none" cap="none" strike="noStrike">
                <a:solidFill>
                  <a:srgbClr val="0C0C0C"/>
                </a:solidFill>
                <a:latin typeface="Raleway Medium"/>
                <a:ea typeface="Raleway Medium"/>
                <a:cs typeface="Raleway Medium"/>
                <a:sym typeface="Raleway Medium"/>
              </a:rPr>
              <a:t>USD 36,469). As of Feb/18 a Janitor and Auxiliary Corp were hired. As of Jan/19 a Maintenance Manager and Second Auxiliary Corp were hired. </a:t>
            </a:r>
            <a:endParaRPr b="0" i="0" sz="1400" u="none" cap="none" strike="noStrike">
              <a:solidFill>
                <a:srgbClr val="0C0C0C"/>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b="0" i="0" sz="1400" u="none" cap="none" strike="noStrike">
              <a:solidFill>
                <a:srgbClr val="000000"/>
              </a:solidFill>
              <a:latin typeface="Arial"/>
              <a:ea typeface="Arial"/>
              <a:cs typeface="Arial"/>
              <a:sym typeface="Arial"/>
            </a:endParaRPr>
          </a:p>
          <a:p>
            <a:pPr indent="-178308" lvl="1" marL="822960" marR="0" rtl="0" algn="just">
              <a:lnSpc>
                <a:spcPct val="115000"/>
              </a:lnSpc>
              <a:spcBef>
                <a:spcPts val="400"/>
              </a:spcBef>
              <a:spcAft>
                <a:spcPts val="600"/>
              </a:spcAft>
              <a:buClr>
                <a:srgbClr val="000000"/>
              </a:buClr>
              <a:buSzPts val="1000"/>
              <a:buFont typeface="Courier New"/>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78" name="Google Shape;178;p25"/>
          <p:cNvPicPr preferRelativeResize="0"/>
          <p:nvPr/>
        </p:nvPicPr>
        <p:blipFill rotWithShape="1">
          <a:blip r:embed="rId3">
            <a:alphaModFix/>
          </a:blip>
          <a:srcRect b="0" l="0" r="0" t="0"/>
          <a:stretch/>
        </p:blipFill>
        <p:spPr>
          <a:xfrm>
            <a:off x="5054673" y="667296"/>
            <a:ext cx="3855752" cy="25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257175" y="113984"/>
            <a:ext cx="8310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Aug 2019 – </a:t>
            </a:r>
            <a:r>
              <a:rPr b="1" i="0" lang="en-US" sz="2000" u="none" cap="none" strike="noStrike">
                <a:solidFill>
                  <a:srgbClr val="1B36FF"/>
                </a:solidFill>
                <a:latin typeface="Raleway"/>
                <a:ea typeface="Raleway"/>
                <a:cs typeface="Raleway"/>
                <a:sym typeface="Raleway"/>
              </a:rPr>
              <a:t>Projected Cash Flow for </a:t>
            </a:r>
            <a:r>
              <a:rPr lang="en-US" sz="2000">
                <a:solidFill>
                  <a:srgbClr val="1B36FF"/>
                </a:solidFill>
                <a:latin typeface="Raleway"/>
                <a:ea typeface="Raleway"/>
                <a:cs typeface="Raleway"/>
                <a:sym typeface="Raleway"/>
              </a:rPr>
              <a:t>next 12 months</a:t>
            </a:r>
            <a:br>
              <a:rPr b="1" i="0" lang="en-US" sz="2000" u="none" cap="none" strike="noStrike">
                <a:solidFill>
                  <a:srgbClr val="1B36FF"/>
                </a:solidFill>
                <a:latin typeface="Raleway"/>
                <a:ea typeface="Raleway"/>
                <a:cs typeface="Raleway"/>
                <a:sym typeface="Raleway"/>
              </a:rPr>
            </a:br>
            <a:endParaRPr b="0" i="1" sz="2000" u="none" cap="none" strike="noStrike">
              <a:solidFill>
                <a:srgbClr val="1B36FF"/>
              </a:solidFill>
              <a:latin typeface="Raleway"/>
              <a:ea typeface="Raleway"/>
              <a:cs typeface="Raleway"/>
              <a:sym typeface="Raleway"/>
            </a:endParaRPr>
          </a:p>
        </p:txBody>
      </p:sp>
      <p:sp>
        <p:nvSpPr>
          <p:cNvPr id="184" name="Google Shape;184;p26"/>
          <p:cNvSpPr txBox="1"/>
          <p:nvPr/>
        </p:nvSpPr>
        <p:spPr>
          <a:xfrm>
            <a:off x="257175" y="4451700"/>
            <a:ext cx="8445000" cy="48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0" i="1" lang="en-US" sz="1000" u="none" cap="none" strike="noStrike">
                <a:solidFill>
                  <a:srgbClr val="000000"/>
                </a:solidFill>
                <a:latin typeface="Raleway"/>
                <a:ea typeface="Raleway"/>
                <a:cs typeface="Raleway"/>
                <a:sym typeface="Raleway"/>
              </a:rPr>
              <a:t>(*) </a:t>
            </a:r>
            <a:r>
              <a:rPr b="0" i="1" lang="en-US" sz="1000" u="none" cap="none" strike="noStrike">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b="0" i="1" lang="en-US" sz="1000" u="none" cap="none" strike="noStrike">
                <a:solidFill>
                  <a:srgbClr val="000000"/>
                </a:solidFill>
                <a:latin typeface="Raleway"/>
                <a:ea typeface="Raleway"/>
                <a:cs typeface="Raleway"/>
                <a:sym typeface="Raleway"/>
              </a:rPr>
              <a:t>See the following item.</a:t>
            </a:r>
            <a:endParaRPr b="0" i="0" sz="1000" u="none" cap="none" strike="noStrike">
              <a:solidFill>
                <a:srgbClr val="000000"/>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t/>
            </a:r>
            <a:endParaRPr b="0" i="1" sz="1000" u="none" cap="none" strike="noStrike">
              <a:solidFill>
                <a:srgbClr val="000000"/>
              </a:solidFill>
              <a:latin typeface="Raleway"/>
              <a:ea typeface="Raleway"/>
              <a:cs typeface="Raleway"/>
              <a:sym typeface="Raleway"/>
            </a:endParaRPr>
          </a:p>
        </p:txBody>
      </p:sp>
      <p:sp>
        <p:nvSpPr>
          <p:cNvPr id="185" name="Google Shape;185;p26"/>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6"/>
          <p:cNvSpPr txBox="1"/>
          <p:nvPr/>
        </p:nvSpPr>
        <p:spPr>
          <a:xfrm>
            <a:off x="8385544" y="30783"/>
            <a:ext cx="706269"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14</a:t>
            </a:r>
            <a:endParaRPr b="0" i="0" sz="1200" u="none" cap="none" strike="noStrike">
              <a:solidFill>
                <a:srgbClr val="FFFFFF"/>
              </a:solidFill>
              <a:latin typeface="Raleway"/>
              <a:ea typeface="Raleway"/>
              <a:cs typeface="Raleway"/>
              <a:sym typeface="Raleway"/>
            </a:endParaRPr>
          </a:p>
        </p:txBody>
      </p:sp>
      <p:pic>
        <p:nvPicPr>
          <p:cNvPr id="187" name="Google Shape;187;p26"/>
          <p:cNvPicPr preferRelativeResize="0"/>
          <p:nvPr/>
        </p:nvPicPr>
        <p:blipFill rotWithShape="1">
          <a:blip r:embed="rId3">
            <a:alphaModFix/>
          </a:blip>
          <a:srcRect b="0" l="0" r="0" t="0"/>
          <a:stretch/>
        </p:blipFill>
        <p:spPr>
          <a:xfrm>
            <a:off x="0" y="843002"/>
            <a:ext cx="9144000" cy="34574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68" name="Google Shape;68;p15"/>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Cash flow available data</a:t>
            </a:r>
            <a:endParaRPr b="0"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Management tools</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Balance Sheet</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Income Statement</a:t>
            </a:r>
            <a:endParaRPr b="0" i="0" sz="18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Next steps</a:t>
            </a:r>
            <a:endParaRPr b="0" i="0" sz="1800" u="none" cap="none" strike="noStrike">
              <a:solidFill>
                <a:srgbClr val="FFFFFF"/>
              </a:solidFill>
              <a:latin typeface="Raleway Medium"/>
              <a:ea typeface="Raleway Medium"/>
              <a:cs typeface="Raleway Medium"/>
              <a:sym typeface="Raleway Medium"/>
            </a:endParaRPr>
          </a:p>
        </p:txBody>
      </p:sp>
      <p:sp>
        <p:nvSpPr>
          <p:cNvPr id="69" name="Google Shape;69;p15"/>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75" name="Google Shape;75;p16"/>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Cash flow available data</a:t>
            </a:r>
            <a:endParaRPr b="1"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Management tools</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Balance Sheet</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Income Statement</a:t>
            </a:r>
            <a:endParaRPr b="0" i="0" sz="16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76" name="Google Shape;76;p16"/>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2580" y="1011163"/>
            <a:ext cx="46038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2018</a:t>
            </a:r>
            <a:r>
              <a:rPr b="0" i="0" lang="en-US" sz="1200" u="none" cap="none" strike="noStrike">
                <a:solidFill>
                  <a:schemeClr val="dk1"/>
                </a:solidFill>
                <a:latin typeface="Raleway Medium"/>
                <a:ea typeface="Raleway Medium"/>
                <a:cs typeface="Raleway Medium"/>
                <a:sym typeface="Raleway Medium"/>
              </a:rPr>
              <a:t>: </a:t>
            </a:r>
            <a:br>
              <a:rPr b="0" i="0" lang="en-US" sz="1200" u="none" cap="none" strike="noStrike">
                <a:solidFill>
                  <a:schemeClr val="dk1"/>
                </a:solidFill>
                <a:latin typeface="Raleway Medium"/>
                <a:ea typeface="Raleway Medium"/>
                <a:cs typeface="Raleway Medium"/>
                <a:sym typeface="Raleway Medium"/>
              </a:rPr>
            </a:br>
            <a:r>
              <a:rPr b="1" i="0" lang="en-US" sz="1200" u="none" cap="none" strike="noStrike">
                <a:solidFill>
                  <a:srgbClr val="2939FA"/>
                </a:solidFill>
                <a:latin typeface="Arial"/>
                <a:ea typeface="Arial"/>
                <a:cs typeface="Arial"/>
                <a:sym typeface="Arial"/>
              </a:rPr>
              <a:t>USD 165</a:t>
            </a:r>
            <a:r>
              <a:rPr b="1" lang="en-US" sz="1200">
                <a:solidFill>
                  <a:srgbClr val="2939FA"/>
                </a:solidFill>
                <a:latin typeface="Arial"/>
                <a:ea typeface="Arial"/>
                <a:cs typeface="Arial"/>
                <a:sym typeface="Arial"/>
              </a:rPr>
              <a:t>,</a:t>
            </a:r>
            <a:r>
              <a:rPr b="1" i="0" lang="en-US" sz="1200" u="none" cap="none" strike="noStrike">
                <a:solidFill>
                  <a:srgbClr val="2939FA"/>
                </a:solidFill>
                <a:latin typeface="Arial"/>
                <a:ea typeface="Arial"/>
                <a:cs typeface="Arial"/>
                <a:sym typeface="Arial"/>
              </a:rPr>
              <a:t>258</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chemeClr val="dk1"/>
              </a:solidFill>
              <a:latin typeface="Rambla"/>
              <a:ea typeface="Rambla"/>
              <a:cs typeface="Rambla"/>
              <a:sym typeface="Rambla"/>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2018 (end of 2017): USD 46,425</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Income 2018: USD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253</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800 (partner contributions and loans)</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Expenses 2018: USD (-)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134</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967.</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Final accumulated cash balance 2018: USD 165,258</a:t>
            </a:r>
            <a:endParaRPr>
              <a:latin typeface="Raleway"/>
              <a:ea typeface="Raleway"/>
              <a:cs typeface="Raleway"/>
              <a:sym typeface="Raleway"/>
            </a:endParaRPr>
          </a:p>
          <a:p>
            <a:pPr indent="-228600" lvl="1" marL="914400" marR="0" rtl="0" algn="l">
              <a:lnSpc>
                <a:spcPct val="115000"/>
              </a:lnSpc>
              <a:spcBef>
                <a:spcPts val="0"/>
              </a:spcBef>
              <a:spcAft>
                <a:spcPts val="0"/>
              </a:spcAft>
              <a:buClr>
                <a:schemeClr val="dk1"/>
              </a:buClr>
              <a:buSzPts val="1000"/>
              <a:buFont typeface="Courier New"/>
              <a:buNone/>
            </a:pPr>
            <a:r>
              <a:t/>
            </a:r>
            <a:endParaRPr b="0" i="0" sz="1000" u="none" cap="none" strike="noStrike">
              <a:solidFill>
                <a:schemeClr val="dk1"/>
              </a:solidFill>
              <a:latin typeface="Rambla"/>
              <a:ea typeface="Rambla"/>
              <a:cs typeface="Rambla"/>
              <a:sym typeface="Rambla"/>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2" name="Google Shape;82;p17"/>
          <p:cNvSpPr txBox="1"/>
          <p:nvPr>
            <p:ph type="title"/>
          </p:nvPr>
        </p:nvSpPr>
        <p:spPr>
          <a:xfrm>
            <a:off x="337819" y="232670"/>
            <a:ext cx="3903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Cash Flow available data: </a:t>
            </a:r>
            <a:r>
              <a:rPr lang="en-US" sz="2400">
                <a:solidFill>
                  <a:srgbClr val="1B36FF"/>
                </a:solidFill>
                <a:latin typeface="Raleway"/>
                <a:ea typeface="Raleway"/>
                <a:cs typeface="Raleway"/>
                <a:sym typeface="Raleway"/>
              </a:rPr>
              <a:t>Aug 2019</a:t>
            </a:r>
            <a:endParaRPr b="1" i="0" sz="2400" u="none" cap="none" strike="noStrike">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4</a:t>
            </a:r>
            <a:endParaRPr b="0" i="0" sz="1200" u="none" cap="none" strike="noStrike">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Aug 2019</a:t>
            </a:r>
            <a:r>
              <a:rPr b="0" i="0" lang="en-US" sz="1200" u="none" cap="none" strike="noStrike">
                <a:solidFill>
                  <a:schemeClr val="dk1"/>
                </a:solidFill>
                <a:latin typeface="Raleway Medium"/>
                <a:ea typeface="Raleway Medium"/>
                <a:cs typeface="Raleway Medium"/>
                <a:sym typeface="Raleway Medium"/>
              </a:rPr>
              <a:t>: </a:t>
            </a:r>
            <a:r>
              <a:rPr b="1" i="0" lang="en-US" sz="1200" u="none" cap="none" strike="noStrike">
                <a:solidFill>
                  <a:srgbClr val="2939FA"/>
                </a:solidFill>
                <a:latin typeface="Arial"/>
                <a:ea typeface="Arial"/>
                <a:cs typeface="Arial"/>
                <a:sym typeface="Arial"/>
              </a:rPr>
              <a:t>USD 31,344.</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(end of </a:t>
            </a:r>
            <a:r>
              <a:rPr b="0" i="1" lang="en-US" sz="900" u="none" cap="none" strike="noStrike">
                <a:solidFill>
                  <a:srgbClr val="3F3F3F"/>
                </a:solidFill>
                <a:latin typeface="Raleway"/>
                <a:ea typeface="Raleway"/>
                <a:cs typeface="Raleway"/>
                <a:sym typeface="Raleway"/>
              </a:rPr>
              <a:t>Jul/19):</a:t>
            </a:r>
            <a:r>
              <a:rPr b="0" i="0" lang="en-US" sz="900" u="none" cap="none" strike="noStrike">
                <a:solidFill>
                  <a:srgbClr val="3F3F3F"/>
                </a:solidFill>
                <a:latin typeface="Raleway"/>
                <a:ea typeface="Raleway"/>
                <a:cs typeface="Raleway"/>
                <a:sym typeface="Raleway"/>
              </a:rPr>
              <a:t> (+) USD 107,040</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Capital Income </a:t>
            </a:r>
            <a:r>
              <a:rPr b="0" i="1" lang="en-US" sz="900" u="none" cap="none" strike="noStrike">
                <a:solidFill>
                  <a:srgbClr val="3F3F3F"/>
                </a:solidFill>
                <a:latin typeface="Raleway"/>
                <a:ea typeface="Raleway"/>
                <a:cs typeface="Raleway"/>
                <a:sym typeface="Raleway"/>
              </a:rPr>
              <a:t>Aug/19 </a:t>
            </a:r>
            <a:r>
              <a:rPr b="0" i="0" lang="en-US" sz="900" u="none" cap="none" strike="noStrike">
                <a:solidFill>
                  <a:srgbClr val="3F3F3F"/>
                </a:solidFill>
                <a:latin typeface="Raleway"/>
                <a:ea typeface="Raleway"/>
                <a:cs typeface="Raleway"/>
                <a:sym typeface="Raleway"/>
              </a:rPr>
              <a:t>: (+) USD 0</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414141"/>
                </a:solidFill>
                <a:latin typeface="Raleway"/>
                <a:ea typeface="Raleway"/>
                <a:cs typeface="Raleway"/>
                <a:sym typeface="Raleway"/>
              </a:rPr>
              <a:t>Building Construction </a:t>
            </a:r>
            <a:r>
              <a:rPr b="0" i="1" lang="en-US" sz="900" u="none" cap="none" strike="noStrike">
                <a:solidFill>
                  <a:srgbClr val="414141"/>
                </a:solidFill>
                <a:latin typeface="Raleway"/>
                <a:ea typeface="Raleway"/>
                <a:cs typeface="Raleway"/>
                <a:sym typeface="Raleway"/>
              </a:rPr>
              <a:t>Aug/19 :</a:t>
            </a:r>
            <a:r>
              <a:rPr b="0" i="0" lang="en-US" sz="900" u="none" cap="none" strike="noStrike">
                <a:solidFill>
                  <a:srgbClr val="414141"/>
                </a:solidFill>
                <a:latin typeface="Raleway"/>
                <a:ea typeface="Raleway"/>
                <a:cs typeface="Raleway"/>
                <a:sym typeface="Raleway"/>
              </a:rPr>
              <a:t> (-) USD 311,746</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Operating Expenses </a:t>
            </a:r>
            <a:r>
              <a:rPr b="0" i="1" lang="en-US" sz="900" u="none" cap="none" strike="noStrike">
                <a:solidFill>
                  <a:srgbClr val="3F3F3F"/>
                </a:solidFill>
                <a:latin typeface="Raleway"/>
                <a:ea typeface="Raleway"/>
                <a:cs typeface="Raleway"/>
                <a:sym typeface="Raleway"/>
              </a:rPr>
              <a:t>Aug/19 :</a:t>
            </a:r>
            <a:r>
              <a:rPr b="0" i="0" lang="en-US" sz="900" u="none" cap="none" strike="noStrike">
                <a:solidFill>
                  <a:srgbClr val="3F3F3F"/>
                </a:solidFill>
                <a:latin typeface="Raleway"/>
                <a:ea typeface="Raleway"/>
                <a:cs typeface="Raleway"/>
                <a:sym typeface="Raleway"/>
              </a:rPr>
              <a:t> (-) USD 43,950</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1" i="0" lang="en-US" sz="900" u="none" cap="none" strike="noStrike">
                <a:solidFill>
                  <a:srgbClr val="414141"/>
                </a:solidFill>
                <a:latin typeface="Raleway"/>
                <a:ea typeface="Raleway"/>
                <a:cs typeface="Raleway"/>
                <a:sym typeface="Raleway"/>
              </a:rPr>
              <a:t>Final accumulated cash balance </a:t>
            </a:r>
            <a:r>
              <a:rPr b="1" i="1" lang="en-US" sz="900" u="none" cap="none" strike="noStrike">
                <a:solidFill>
                  <a:srgbClr val="414141"/>
                </a:solidFill>
                <a:latin typeface="Raleway"/>
                <a:ea typeface="Raleway"/>
                <a:cs typeface="Raleway"/>
                <a:sym typeface="Raleway"/>
              </a:rPr>
              <a:t>Aug 2019 </a:t>
            </a:r>
            <a:r>
              <a:rPr b="1" i="0" lang="en-US" sz="900" u="none" cap="none" strike="noStrike">
                <a:solidFill>
                  <a:srgbClr val="414141"/>
                </a:solidFill>
                <a:latin typeface="Raleway"/>
                <a:ea typeface="Raleway"/>
                <a:cs typeface="Raleway"/>
                <a:sym typeface="Raleway"/>
              </a:rPr>
              <a:t>: USD 31,344.</a:t>
            </a:r>
            <a:endParaRPr b="1" i="0" sz="900" u="none" cap="none" strike="noStrike">
              <a:solidFill>
                <a:srgbClr val="414141"/>
              </a:solidFill>
              <a:latin typeface="Raleway"/>
              <a:ea typeface="Raleway"/>
              <a:cs typeface="Raleway"/>
              <a:sym typeface="Raleway"/>
            </a:endParaRPr>
          </a:p>
          <a:p>
            <a:pPr indent="-228600" lvl="1" marL="914400" marR="0" rtl="0" algn="l">
              <a:lnSpc>
                <a:spcPct val="115000"/>
              </a:lnSpc>
              <a:spcBef>
                <a:spcPts val="0"/>
              </a:spcBef>
              <a:spcAft>
                <a:spcPts val="0"/>
              </a:spcAft>
              <a:buClr>
                <a:srgbClr val="414141"/>
              </a:buClr>
              <a:buSzPts val="1000"/>
              <a:buFont typeface="Raleway"/>
              <a:buNone/>
            </a:pPr>
            <a:r>
              <a:t/>
            </a:r>
            <a:endParaRPr b="0" i="1" sz="10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rgbClr val="414141"/>
              </a:buClr>
              <a:buSzPts val="1000"/>
              <a:buFont typeface="Raleway"/>
              <a:buChar char="o"/>
            </a:pPr>
            <a:r>
              <a:rPr b="0" i="1" lang="en-US" sz="900" u="none" cap="none" strike="noStrike">
                <a:solidFill>
                  <a:srgbClr val="414141"/>
                </a:solidFill>
                <a:latin typeface="Raleway"/>
                <a:ea typeface="Raleway"/>
                <a:cs typeface="Raleway"/>
                <a:sym typeface="Raleway"/>
              </a:rPr>
              <a:t>Cash outflows for  Aug/19 (USD 75,696) are composed of: 58% Operating Expenses, 42% Investment in Vehicles, Equipment and Structure.</a:t>
            </a:r>
            <a:endParaRPr b="0" i="0" sz="900" u="none" cap="none" strike="noStrike">
              <a:solidFill>
                <a:srgbClr val="0C0C0C"/>
              </a:solidFill>
              <a:latin typeface="Raleway"/>
              <a:ea typeface="Raleway"/>
              <a:cs typeface="Raleway"/>
              <a:sym typeface="Raleway"/>
            </a:endParaRPr>
          </a:p>
          <a:p>
            <a:pPr indent="-292100" lvl="1" marL="914400" marR="25400" rtl="0" algn="l">
              <a:lnSpc>
                <a:spcPct val="115000"/>
              </a:lnSpc>
              <a:spcBef>
                <a:spcPts val="0"/>
              </a:spcBef>
              <a:spcAft>
                <a:spcPts val="0"/>
              </a:spcAft>
              <a:buClr>
                <a:srgbClr val="0C0C0C"/>
              </a:buClr>
              <a:buSzPts val="1000"/>
              <a:buFont typeface="Raleway"/>
              <a:buChar char="o"/>
            </a:pPr>
            <a:r>
              <a:rPr b="0" i="1" lang="en-US" sz="900" u="none" cap="none" strike="noStrike">
                <a:solidFill>
                  <a:srgbClr val="0C0C0C"/>
                </a:solidFill>
                <a:latin typeface="Raleway"/>
                <a:ea typeface="Raleway"/>
                <a:cs typeface="Raleway"/>
                <a:sym typeface="Raleway"/>
              </a:rPr>
              <a:t>August operating costs were -40% </a:t>
            </a:r>
            <a:r>
              <a:rPr i="1" lang="en-US" sz="900">
                <a:solidFill>
                  <a:srgbClr val="0C0C0C"/>
                </a:solidFill>
                <a:latin typeface="Raleway"/>
                <a:ea typeface="Raleway"/>
                <a:cs typeface="Raleway"/>
                <a:sym typeface="Raleway"/>
              </a:rPr>
              <a:t>less</a:t>
            </a:r>
            <a:r>
              <a:rPr b="0" i="1" lang="en-US" sz="900" u="none" cap="none" strike="noStrike">
                <a:solidFill>
                  <a:srgbClr val="0C0C0C"/>
                </a:solidFill>
                <a:latin typeface="Raleway"/>
                <a:ea typeface="Raleway"/>
                <a:cs typeface="Raleway"/>
                <a:sym typeface="Raleway"/>
              </a:rPr>
              <a:t> than the monthly average (last 12 months).</a:t>
            </a:r>
            <a:endParaRPr b="0" i="1" sz="900" u="none" cap="none" strike="noStrike">
              <a:solidFill>
                <a:srgbClr val="0C0C0C"/>
              </a:solidFill>
              <a:latin typeface="Raleway"/>
              <a:ea typeface="Raleway"/>
              <a:cs typeface="Raleway"/>
              <a:sym typeface="Raleway"/>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6" name="Google Shape;86;p17"/>
          <p:cNvSpPr txBox="1"/>
          <p:nvPr/>
        </p:nvSpPr>
        <p:spPr>
          <a:xfrm>
            <a:off x="42580" y="4353423"/>
            <a:ext cx="4628100" cy="12615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New partner contributions and Loans: Aug 2019</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0" i="0" lang="en-US" sz="900" u="none" cap="none" strike="noStrike">
                <a:solidFill>
                  <a:srgbClr val="414141"/>
                </a:solidFill>
                <a:latin typeface="Raleway Medium"/>
                <a:ea typeface="Raleway Medium"/>
                <a:cs typeface="Raleway Medium"/>
                <a:sym typeface="Raleway Medium"/>
              </a:rPr>
              <a:t>Contribution of partners: USD </a:t>
            </a:r>
            <a:r>
              <a:rPr lang="en-US" sz="900">
                <a:solidFill>
                  <a:srgbClr val="414141"/>
                </a:solidFill>
                <a:latin typeface="Raleway Medium"/>
                <a:ea typeface="Raleway Medium"/>
                <a:cs typeface="Raleway Medium"/>
                <a:sym typeface="Raleway Medium"/>
              </a:rPr>
              <a:t>0</a:t>
            </a:r>
            <a:r>
              <a:rPr b="0" i="0" lang="en-US" sz="900" u="none" cap="none" strike="noStrike">
                <a:solidFill>
                  <a:srgbClr val="414141"/>
                </a:solidFill>
                <a:latin typeface="Raleway Medium"/>
                <a:ea typeface="Raleway Medium"/>
                <a:cs typeface="Raleway Medium"/>
                <a:sym typeface="Raleway Medium"/>
              </a:rPr>
              <a:t>.</a:t>
            </a:r>
            <a:endParaRPr b="0" i="0" sz="900" u="none" cap="none" strike="noStrike">
              <a:solidFill>
                <a:srgbClr val="414141"/>
              </a:solidFill>
              <a:latin typeface="Raleway"/>
              <a:ea typeface="Raleway"/>
              <a:cs typeface="Raleway"/>
              <a:sym typeface="Raleway"/>
            </a:endParaRPr>
          </a:p>
        </p:txBody>
      </p:sp>
      <p:pic>
        <p:nvPicPr>
          <p:cNvPr id="87" name="Google Shape;87;p17"/>
          <p:cNvPicPr preferRelativeResize="0"/>
          <p:nvPr/>
        </p:nvPicPr>
        <p:blipFill rotWithShape="1">
          <a:blip r:embed="rId3">
            <a:alphaModFix/>
          </a:blip>
          <a:srcRect b="0" l="0" r="0" t="0"/>
          <a:stretch/>
        </p:blipFill>
        <p:spPr>
          <a:xfrm>
            <a:off x="4802270" y="341197"/>
            <a:ext cx="4250445" cy="478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4111110" y="966506"/>
            <a:ext cx="4778199" cy="3132000"/>
          </a:xfrm>
          <a:prstGeom prst="rect">
            <a:avLst/>
          </a:prstGeom>
          <a:noFill/>
          <a:ln>
            <a:noFill/>
          </a:ln>
        </p:spPr>
      </p:pic>
      <p:sp>
        <p:nvSpPr>
          <p:cNvPr id="93" name="Google Shape;93;p18"/>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Arial"/>
              <a:buNone/>
            </a:pPr>
            <a:r>
              <a:rPr b="1" i="0" lang="en-US" sz="2400" u="none" cap="none" strike="noStrike">
                <a:solidFill>
                  <a:srgbClr val="1B36FF"/>
                </a:solidFill>
                <a:latin typeface="Raleway"/>
                <a:ea typeface="Raleway"/>
                <a:cs typeface="Raleway"/>
                <a:sym typeface="Raleway"/>
              </a:rPr>
              <a:t>Accumulated Cash Flow – </a:t>
            </a:r>
            <a:r>
              <a:rPr lang="en-US" sz="2400">
                <a:solidFill>
                  <a:srgbClr val="1B36FF"/>
                </a:solidFill>
                <a:latin typeface="Raleway"/>
                <a:ea typeface="Raleway"/>
                <a:cs typeface="Raleway"/>
                <a:sym typeface="Raleway"/>
              </a:rPr>
              <a:t>Aug</a:t>
            </a:r>
            <a:r>
              <a:rPr b="1" i="0" lang="en-US" sz="2400" u="none" cap="none" strike="noStrike">
                <a:solidFill>
                  <a:srgbClr val="1B36FF"/>
                </a:solidFill>
                <a:latin typeface="Raleway"/>
                <a:ea typeface="Raleway"/>
                <a:cs typeface="Raleway"/>
                <a:sym typeface="Raleway"/>
              </a:rPr>
              <a:t> 2019</a:t>
            </a:r>
            <a:endParaRPr b="1" i="0" sz="2400" u="none" cap="none" strike="noStrike">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5</a:t>
            </a:r>
            <a:endParaRPr b="0" i="0" sz="1200" u="none" cap="none" strike="noStrike">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b="27695" l="0" r="9835" t="52803"/>
          <a:stretch/>
        </p:blipFill>
        <p:spPr>
          <a:xfrm>
            <a:off x="0" y="4681850"/>
            <a:ext cx="1180024" cy="461651"/>
          </a:xfrm>
          <a:prstGeom prst="rect">
            <a:avLst/>
          </a:prstGeom>
          <a:noFill/>
          <a:ln>
            <a:noFill/>
          </a:ln>
        </p:spPr>
      </p:pic>
      <p:sp>
        <p:nvSpPr>
          <p:cNvPr id="97" name="Google Shape;97;p18"/>
          <p:cNvSpPr txBox="1"/>
          <p:nvPr>
            <p:ph idx="1" type="body"/>
          </p:nvPr>
        </p:nvSpPr>
        <p:spPr>
          <a:xfrm>
            <a:off x="-132217" y="1085587"/>
            <a:ext cx="4537962" cy="2720457"/>
          </a:xfrm>
          <a:prstGeom prst="rect">
            <a:avLst/>
          </a:prstGeom>
          <a:noFill/>
          <a:ln>
            <a:noFill/>
          </a:ln>
        </p:spPr>
        <p:txBody>
          <a:bodyPr anchorCtr="0" anchor="t" bIns="45700" lIns="91425" spcFirstLastPara="1" rIns="91425" wrap="square" tIns="45700">
            <a:noAutofit/>
          </a:bodyPr>
          <a:lstStyle/>
          <a:p>
            <a:pPr indent="-317500" lvl="0" marL="457200" marR="0" rtl="0" algn="l">
              <a:lnSpc>
                <a:spcPct val="90000"/>
              </a:lnSpc>
              <a:spcBef>
                <a:spcPts val="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2016: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39 thousand</a:t>
            </a:r>
            <a:r>
              <a:rPr b="1" i="0" lang="en-US" sz="1300" u="none" cap="none" strike="noStrike">
                <a:solidFill>
                  <a:srgbClr val="2939FA"/>
                </a:solidFill>
                <a:latin typeface="Raleway Medium"/>
                <a:ea typeface="Raleway Medium"/>
                <a:cs typeface="Raleway Medium"/>
                <a:sym typeface="Raleway Medium"/>
              </a:rPr>
              <a:t> </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2017: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46 thousand</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2018: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165 thou</a:t>
            </a:r>
            <a:r>
              <a:rPr b="1" lang="en-US" sz="1300">
                <a:solidFill>
                  <a:srgbClr val="2939FA"/>
                </a:solidFill>
                <a:latin typeface="Arial"/>
                <a:ea typeface="Arial"/>
                <a:cs typeface="Arial"/>
                <a:sym typeface="Arial"/>
              </a:rPr>
              <a:t>sand</a:t>
            </a:r>
            <a:endParaRPr/>
          </a:p>
          <a:p>
            <a:pPr indent="-317500" lvl="0" marL="457200" rtl="0" algn="l">
              <a:lnSpc>
                <a:spcPct val="90000"/>
              </a:lnSpc>
              <a:spcBef>
                <a:spcPts val="600"/>
              </a:spcBef>
              <a:spcAft>
                <a:spcPts val="0"/>
              </a:spcAft>
              <a:buClr>
                <a:schemeClr val="dk1"/>
              </a:buClr>
              <a:buSzPts val="1400"/>
              <a:buFont typeface="Raleway Medium"/>
              <a:buChar char="●"/>
            </a:pPr>
            <a:r>
              <a:rPr lang="en-US" sz="1300">
                <a:latin typeface="Raleway Medium"/>
                <a:ea typeface="Raleway Medium"/>
                <a:cs typeface="Raleway Medium"/>
                <a:sym typeface="Raleway Medium"/>
              </a:rPr>
              <a:t>Final Cash Balance 2019: </a:t>
            </a:r>
            <a:r>
              <a:rPr b="1" lang="en-US" sz="1300">
                <a:solidFill>
                  <a:srgbClr val="2939FA"/>
                </a:solidFill>
                <a:latin typeface="Raleway Medium"/>
                <a:ea typeface="Raleway Medium"/>
                <a:cs typeface="Raleway Medium"/>
                <a:sym typeface="Raleway Medium"/>
              </a:rPr>
              <a:t>USD </a:t>
            </a:r>
            <a:r>
              <a:rPr b="1" lang="en-US" sz="1300">
                <a:solidFill>
                  <a:srgbClr val="2939FA"/>
                </a:solidFill>
                <a:latin typeface="Arial"/>
                <a:ea typeface="Arial"/>
                <a:cs typeface="Arial"/>
                <a:sym typeface="Arial"/>
              </a:rPr>
              <a:t>31 thousand</a:t>
            </a:r>
            <a:endParaRPr/>
          </a:p>
          <a:p>
            <a:pPr indent="-317500" lvl="1" marL="914400" marR="0" rtl="0" algn="l">
              <a:lnSpc>
                <a:spcPct val="90000"/>
              </a:lnSpc>
              <a:spcBef>
                <a:spcPts val="600"/>
              </a:spcBef>
              <a:spcAft>
                <a:spcPts val="0"/>
              </a:spcAft>
              <a:buClr>
                <a:schemeClr val="dk1"/>
              </a:buClr>
              <a:buSzPts val="1400"/>
              <a:buFont typeface="Courier New"/>
              <a:buChar char="o"/>
            </a:pPr>
            <a:r>
              <a:rPr b="0" i="0" lang="en-US" sz="1000" u="none" cap="none" strike="noStrike">
                <a:solidFill>
                  <a:srgbClr val="3F3F3F"/>
                </a:solidFill>
                <a:latin typeface="Raleway Medium"/>
                <a:ea typeface="Raleway Medium"/>
                <a:cs typeface="Raleway Medium"/>
                <a:sym typeface="Raleway Medium"/>
              </a:rPr>
              <a:t>January 2019:</a:t>
            </a:r>
            <a:r>
              <a:rPr b="0" i="0" lang="en-US" sz="1000" u="none" cap="none" strike="noStrike">
                <a:solidFill>
                  <a:srgbClr val="3F3F3F"/>
                </a:solidFill>
                <a:latin typeface="Arial"/>
                <a:ea typeface="Arial"/>
                <a:cs typeface="Arial"/>
                <a:sym typeface="Arial"/>
              </a:rPr>
              <a:t> USD (-) 67</a:t>
            </a:r>
            <a:r>
              <a:rPr lang="en-US" sz="1000">
                <a:solidFill>
                  <a:srgbClr val="3F3F3F"/>
                </a:solidFill>
                <a:latin typeface="Arial"/>
                <a:ea typeface="Arial"/>
                <a:cs typeface="Arial"/>
                <a:sym typeface="Arial"/>
              </a:rPr>
              <a:t>.</a:t>
            </a:r>
            <a:r>
              <a:rPr b="0" i="0" lang="en-US" sz="1000" u="none" cap="none" strike="noStrike">
                <a:solidFill>
                  <a:srgbClr val="3F3F3F"/>
                </a:solidFill>
                <a:latin typeface="Arial"/>
                <a:ea typeface="Arial"/>
                <a:cs typeface="Arial"/>
                <a:sym typeface="Arial"/>
              </a:rPr>
              <a:t>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February 2019: USD (-) 61.5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March 2019: USD (-) 28.8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April 2019: USD (+) 107.3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May 2019: USD (-) 32.7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Jun 2019: USD (+) 219.7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Jul 2019: USD (-) 194.3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Aug 2019: USD (-) 75.7 thousand.</a:t>
            </a:r>
            <a:endParaRPr sz="1000">
              <a:solidFill>
                <a:srgbClr val="3F3F3F"/>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98" name="Google Shape;98;p18"/>
          <p:cNvSpPr txBox="1"/>
          <p:nvPr/>
        </p:nvSpPr>
        <p:spPr>
          <a:xfrm>
            <a:off x="7335252" y="1059256"/>
            <a:ext cx="1644503"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3F3F3F"/>
                </a:solidFill>
                <a:latin typeface="Raleway"/>
                <a:ea typeface="Raleway"/>
                <a:cs typeface="Raleway"/>
                <a:sym typeface="Raleway"/>
              </a:rPr>
              <a:t>Accumulated 2019</a:t>
            </a:r>
            <a:endParaRPr b="0" i="0" sz="1400" u="none" cap="none" strike="noStrike">
              <a:solidFill>
                <a:srgbClr val="000000"/>
              </a:solidFill>
              <a:latin typeface="Arial"/>
              <a:ea typeface="Arial"/>
              <a:cs typeface="Arial"/>
              <a:sym typeface="Arial"/>
            </a:endParaRPr>
          </a:p>
        </p:txBody>
      </p:sp>
      <p:sp>
        <p:nvSpPr>
          <p:cNvPr id="99" name="Google Shape;99;p18"/>
          <p:cNvSpPr txBox="1"/>
          <p:nvPr/>
        </p:nvSpPr>
        <p:spPr>
          <a:xfrm>
            <a:off x="5399443" y="2445569"/>
            <a:ext cx="47105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-506</a:t>
            </a:r>
            <a:endParaRPr b="0" i="0" sz="1400" u="none" cap="none" strike="noStrike">
              <a:solidFill>
                <a:srgbClr val="C00000"/>
              </a:solidFill>
              <a:latin typeface="Arial"/>
              <a:ea typeface="Arial"/>
              <a:cs typeface="Arial"/>
              <a:sym typeface="Arial"/>
            </a:endParaRPr>
          </a:p>
        </p:txBody>
      </p:sp>
      <p:sp>
        <p:nvSpPr>
          <p:cNvPr id="100" name="Google Shape;100;p18"/>
          <p:cNvSpPr txBox="1"/>
          <p:nvPr/>
        </p:nvSpPr>
        <p:spPr>
          <a:xfrm>
            <a:off x="5287835" y="4213615"/>
            <a:ext cx="35676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(1) – Accumulated Cash Flow (2016 - 2017)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(2) – Accumulated Cash Flow (2016 -  December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(3) – Accumulated Cash Flow (2016 –  Aug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7F7F7F"/>
              </a:solidFill>
              <a:latin typeface="Raleway"/>
              <a:ea typeface="Raleway"/>
              <a:cs typeface="Raleway"/>
              <a:sym typeface="Raleway"/>
            </a:endParaRPr>
          </a:p>
        </p:txBody>
      </p:sp>
      <p:sp>
        <p:nvSpPr>
          <p:cNvPr id="101" name="Google Shape;101;p18"/>
          <p:cNvSpPr txBox="1"/>
          <p:nvPr/>
        </p:nvSpPr>
        <p:spPr>
          <a:xfrm>
            <a:off x="6569480" y="3026437"/>
            <a:ext cx="63839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-1.135</a:t>
            </a:r>
            <a:endParaRPr b="0" i="0" sz="1200" u="none" cap="none" strike="noStrike">
              <a:solidFill>
                <a:srgbClr val="C00000"/>
              </a:solidFill>
              <a:latin typeface="Arial"/>
              <a:ea typeface="Arial"/>
              <a:cs typeface="Arial"/>
              <a:sym typeface="Arial"/>
            </a:endParaRPr>
          </a:p>
        </p:txBody>
      </p:sp>
      <p:sp>
        <p:nvSpPr>
          <p:cNvPr id="102" name="Google Shape;102;p18"/>
          <p:cNvSpPr txBox="1"/>
          <p:nvPr/>
        </p:nvSpPr>
        <p:spPr>
          <a:xfrm>
            <a:off x="7467994" y="1381174"/>
            <a:ext cx="67565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1B36FF"/>
                </a:solidFill>
                <a:latin typeface="Calibri"/>
                <a:ea typeface="Calibri"/>
                <a:cs typeface="Calibri"/>
                <a:sym typeface="Calibri"/>
              </a:rPr>
              <a:t>1.145</a:t>
            </a:r>
            <a:endParaRPr b="1" i="0" sz="1200" u="none" cap="none" strike="noStrike">
              <a:solidFill>
                <a:srgbClr val="1B36FF"/>
              </a:solidFill>
              <a:latin typeface="Calibri"/>
              <a:ea typeface="Calibri"/>
              <a:cs typeface="Calibri"/>
              <a:sym typeface="Calibri"/>
            </a:endParaRPr>
          </a:p>
        </p:txBody>
      </p:sp>
      <p:sp>
        <p:nvSpPr>
          <p:cNvPr id="103" name="Google Shape;103;p18"/>
          <p:cNvSpPr/>
          <p:nvPr/>
        </p:nvSpPr>
        <p:spPr>
          <a:xfrm>
            <a:off x="7497624" y="895563"/>
            <a:ext cx="1292049" cy="2403942"/>
          </a:xfrm>
          <a:prstGeom prst="rect">
            <a:avLst/>
          </a:prstGeom>
          <a:solidFill>
            <a:srgbClr val="D6D6D6">
              <a:alpha val="20000"/>
            </a:srgbClr>
          </a:solidFill>
          <a:ln cap="flat" cmpd="sng" w="12700">
            <a:solidFill>
              <a:srgbClr val="41414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109" name="Google Shape;109;p19"/>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Cash flow available data </a:t>
            </a:r>
            <a:endParaRPr b="0" i="0" sz="2700" u="none" cap="none" strike="noStrike">
              <a:solidFill>
                <a:srgbClr val="FFFFFF"/>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Management tools</a:t>
            </a:r>
            <a:endParaRPr b="1" i="0" sz="28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Balance Sheet</a:t>
            </a:r>
            <a:endParaRPr b="1" i="0" sz="24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Income Statement</a:t>
            </a:r>
            <a:endParaRPr b="1" i="0" sz="2400" u="none" cap="none" strike="noStrike">
              <a:solidFill>
                <a:srgbClr val="FFFFFF"/>
              </a:solidFill>
              <a:latin typeface="Raleway"/>
              <a:ea typeface="Raleway"/>
              <a:cs typeface="Raleway"/>
              <a:sym typeface="Raleway"/>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110" name="Google Shape;110;p19"/>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1" type="body"/>
          </p:nvPr>
        </p:nvSpPr>
        <p:spPr>
          <a:xfrm>
            <a:off x="438461" y="825309"/>
            <a:ext cx="4358866" cy="2393100"/>
          </a:xfrm>
          <a:prstGeom prst="rect">
            <a:avLst/>
          </a:prstGeom>
          <a:noFill/>
          <a:ln>
            <a:noFill/>
          </a:ln>
        </p:spPr>
        <p:txBody>
          <a:bodyPr anchorCtr="0" anchor="t" bIns="45700" lIns="91425" spcFirstLastPara="1" rIns="91425" wrap="square" tIns="45700">
            <a:noAutofit/>
          </a:bodyPr>
          <a:lstStyle/>
          <a:p>
            <a:pPr indent="-254507" lvl="0" marL="365760" marR="0" rtl="0" algn="l">
              <a:lnSpc>
                <a:spcPct val="115000"/>
              </a:lnSpc>
              <a:spcBef>
                <a:spcPts val="0"/>
              </a:spcBef>
              <a:spcAft>
                <a:spcPts val="0"/>
              </a:spcAft>
              <a:buClr>
                <a:srgbClr val="000000"/>
              </a:buClr>
              <a:buSzPts val="1200"/>
              <a:buFont typeface="Raleway Medium"/>
              <a:buChar char="●"/>
            </a:pPr>
            <a:r>
              <a:rPr b="0" i="0" lang="en-US" sz="1200" u="none" cap="none" strike="noStrike">
                <a:solidFill>
                  <a:srgbClr val="000000"/>
                </a:solidFill>
                <a:latin typeface="Raleway Medium"/>
                <a:ea typeface="Raleway Medium"/>
                <a:cs typeface="Raleway Medium"/>
                <a:sym typeface="Raleway Medium"/>
              </a:rPr>
              <a:t>Continuous growth of plant and equipment</a:t>
            </a:r>
            <a:endParaRPr b="0" i="0" sz="1200" u="none" cap="none" strike="noStrike">
              <a:solidFill>
                <a:schemeClr val="dk1"/>
              </a:solidFill>
              <a:latin typeface="Rambla"/>
              <a:ea typeface="Rambla"/>
              <a:cs typeface="Rambla"/>
              <a:sym typeface="Rambla"/>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2017: </a:t>
            </a:r>
            <a:r>
              <a:rPr b="0" i="0" lang="en-US" sz="1200" u="none" cap="none" strike="noStrike">
                <a:solidFill>
                  <a:srgbClr val="2939FA"/>
                </a:solidFill>
                <a:latin typeface="Raleway Medium"/>
                <a:ea typeface="Raleway Medium"/>
                <a:cs typeface="Raleway Medium"/>
                <a:sym typeface="Raleway Medium"/>
              </a:rPr>
              <a:t>200%</a:t>
            </a:r>
            <a:endParaRPr b="0" i="0" sz="1000" u="none" cap="none" strike="noStrike">
              <a:solidFill>
                <a:srgbClr val="2939FA"/>
              </a:solidFill>
              <a:latin typeface="Raleway Medium"/>
              <a:ea typeface="Raleway Medium"/>
              <a:cs typeface="Raleway Medium"/>
              <a:sym typeface="Raleway Medium"/>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2018: </a:t>
            </a:r>
            <a:r>
              <a:rPr lang="en-US" sz="1200">
                <a:solidFill>
                  <a:srgbClr val="2939FA"/>
                </a:solidFill>
                <a:latin typeface="Raleway Medium"/>
                <a:ea typeface="Raleway Medium"/>
                <a:cs typeface="Raleway Medium"/>
                <a:sym typeface="Raleway Medium"/>
              </a:rPr>
              <a:t>138</a:t>
            </a:r>
            <a:r>
              <a:rPr b="0" i="0" lang="en-US" sz="1200" u="none" cap="none" strike="noStrike">
                <a:solidFill>
                  <a:srgbClr val="2939FA"/>
                </a:solidFill>
                <a:latin typeface="Raleway Medium"/>
                <a:ea typeface="Raleway Medium"/>
                <a:cs typeface="Raleway Medium"/>
                <a:sym typeface="Raleway Medium"/>
              </a:rPr>
              <a:t>%</a:t>
            </a:r>
            <a:endParaRPr/>
          </a:p>
          <a:p>
            <a:pPr indent="-267208" lvl="1" marL="82296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Property, Plant &amp; Equipment growth in 2019: </a:t>
            </a:r>
            <a:r>
              <a:rPr lang="en-US" sz="1200">
                <a:solidFill>
                  <a:srgbClr val="2939FA"/>
                </a:solidFill>
                <a:latin typeface="Raleway Medium"/>
                <a:ea typeface="Raleway Medium"/>
                <a:cs typeface="Raleway Medium"/>
                <a:sym typeface="Raleway Medium"/>
              </a:rPr>
              <a:t>57%</a:t>
            </a:r>
            <a:endParaRPr/>
          </a:p>
          <a:p>
            <a:pPr indent="-267208" lvl="1" marL="822960" marR="0" rtl="0" algn="l">
              <a:lnSpc>
                <a:spcPct val="115000"/>
              </a:lnSpc>
              <a:spcBef>
                <a:spcPts val="0"/>
              </a:spcBef>
              <a:spcAft>
                <a:spcPts val="0"/>
              </a:spcAft>
              <a:buClr>
                <a:srgbClr val="414141"/>
              </a:buClr>
              <a:buSzPts val="1400"/>
              <a:buFont typeface="Raleway"/>
              <a:buChar char="o"/>
            </a:pPr>
            <a:r>
              <a:rPr lang="en-US" sz="1000">
                <a:solidFill>
                  <a:srgbClr val="414141"/>
                </a:solidFill>
                <a:latin typeface="Raleway Medium"/>
                <a:ea typeface="Raleway Medium"/>
                <a:cs typeface="Raleway Medium"/>
                <a:sym typeface="Raleway Medium"/>
              </a:rPr>
              <a:t>(Investments include Value Added Taxes: Tax Credit)</a:t>
            </a:r>
            <a:endParaRPr i="0" sz="1000" u="none" cap="none" strike="noStrike">
              <a:solidFill>
                <a:srgbClr val="414141"/>
              </a:solidFill>
              <a:latin typeface="Raleway Medium"/>
              <a:ea typeface="Raleway Medium"/>
              <a:cs typeface="Raleway Medium"/>
              <a:sym typeface="Raleway Medium"/>
            </a:endParaRPr>
          </a:p>
          <a:p>
            <a:pPr indent="-178307" lvl="0" marL="365760" rtl="0" algn="l">
              <a:lnSpc>
                <a:spcPct val="115000"/>
              </a:lnSpc>
              <a:spcBef>
                <a:spcPts val="0"/>
              </a:spcBef>
              <a:spcAft>
                <a:spcPts val="0"/>
              </a:spcAft>
              <a:buClr>
                <a:srgbClr val="000000"/>
              </a:buClr>
              <a:buSzPts val="1200"/>
              <a:buFont typeface="Raleway Medium"/>
              <a:buNone/>
            </a:pPr>
            <a:r>
              <a:t/>
            </a:r>
            <a:endParaRPr sz="1200">
              <a:solidFill>
                <a:srgbClr val="000000"/>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Fixed assets totally funded by capital injections and Government Subsidy.</a:t>
            </a:r>
            <a:endParaRPr sz="1200">
              <a:solidFill>
                <a:srgbClr val="000000"/>
              </a:solidFill>
              <a:latin typeface="Raleway Medium"/>
              <a:ea typeface="Raleway Medium"/>
              <a:cs typeface="Raleway Medium"/>
              <a:sym typeface="Raleway Medium"/>
            </a:endParaRPr>
          </a:p>
          <a:p>
            <a:pPr indent="-178307" lvl="2" marL="1280160" marR="0" rtl="0" algn="l">
              <a:lnSpc>
                <a:spcPct val="115000"/>
              </a:lnSpc>
              <a:spcBef>
                <a:spcPts val="16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228600" lvl="1" marL="914400" marR="0" rtl="0" algn="l">
              <a:lnSpc>
                <a:spcPct val="90000"/>
              </a:lnSpc>
              <a:spcBef>
                <a:spcPts val="1000"/>
              </a:spcBef>
              <a:spcAft>
                <a:spcPts val="0"/>
              </a:spcAft>
              <a:buClr>
                <a:schemeClr val="dk1"/>
              </a:buClr>
              <a:buSzPts val="1400"/>
              <a:buFont typeface="Courier New"/>
              <a:buNone/>
            </a:pPr>
            <a:r>
              <a:t/>
            </a:r>
            <a:endParaRPr b="0" i="0" sz="12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16" name="Google Shape;116;p20"/>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200" u="none" cap="none" strike="noStrike">
                <a:solidFill>
                  <a:srgbClr val="1B36FF"/>
                </a:solidFill>
                <a:latin typeface="Raleway"/>
                <a:ea typeface="Raleway"/>
                <a:cs typeface="Raleway"/>
                <a:sym typeface="Raleway"/>
              </a:rPr>
              <a:t>Balance Sheet: Aug</a:t>
            </a:r>
            <a:r>
              <a:rPr lang="en-US" sz="2200">
                <a:solidFill>
                  <a:srgbClr val="1B36FF"/>
                </a:solidFill>
                <a:latin typeface="Raleway"/>
                <a:ea typeface="Raleway"/>
                <a:cs typeface="Raleway"/>
                <a:sym typeface="Raleway"/>
              </a:rPr>
              <a:t> 2019</a:t>
            </a:r>
            <a:endParaRPr b="1" i="0" sz="2200" u="none" cap="none" strike="noStrike">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7</a:t>
            </a:r>
            <a:endParaRPr b="0" i="0" sz="1200" u="none" cap="none" strike="noStrike">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b="27695" l="0" r="9835" t="5293"/>
          <a:stretch/>
        </p:blipFill>
        <p:spPr>
          <a:xfrm>
            <a:off x="0" y="3557125"/>
            <a:ext cx="1180024" cy="1586375"/>
          </a:xfrm>
          <a:prstGeom prst="rect">
            <a:avLst/>
          </a:prstGeom>
          <a:noFill/>
          <a:ln>
            <a:noFill/>
          </a:ln>
        </p:spPr>
      </p:pic>
      <p:pic>
        <p:nvPicPr>
          <p:cNvPr id="120" name="Google Shape;120;p20"/>
          <p:cNvPicPr preferRelativeResize="0"/>
          <p:nvPr/>
        </p:nvPicPr>
        <p:blipFill rotWithShape="1">
          <a:blip r:embed="rId4">
            <a:alphaModFix/>
          </a:blip>
          <a:srcRect b="0" l="0" r="0" t="0"/>
          <a:stretch/>
        </p:blipFill>
        <p:spPr>
          <a:xfrm>
            <a:off x="4724787" y="355500"/>
            <a:ext cx="4367026" cy="478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0" r="0" t="0"/>
          <a:stretch/>
        </p:blipFill>
        <p:spPr>
          <a:xfrm>
            <a:off x="703570" y="941326"/>
            <a:ext cx="2756250" cy="1800000"/>
          </a:xfrm>
          <a:prstGeom prst="rect">
            <a:avLst/>
          </a:prstGeom>
          <a:noFill/>
          <a:ln>
            <a:noFill/>
          </a:ln>
        </p:spPr>
      </p:pic>
      <p:sp>
        <p:nvSpPr>
          <p:cNvPr id="126" name="Google Shape;126;p21"/>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Investments_ Property, Plant &amp; Eq.: Aug 2019</a:t>
            </a:r>
            <a:endParaRPr b="1" i="0" sz="2400" u="none" cap="none" strike="noStrike">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8</a:t>
            </a:r>
            <a:endParaRPr b="0" i="0" sz="1200" u="none" cap="none" strike="noStrike">
              <a:solidFill>
                <a:srgbClr val="FFFFFF"/>
              </a:solidFill>
              <a:latin typeface="Raleway"/>
              <a:ea typeface="Raleway"/>
              <a:cs typeface="Raleway"/>
              <a:sym typeface="Raleway"/>
            </a:endParaRPr>
          </a:p>
        </p:txBody>
      </p:sp>
      <p:cxnSp>
        <p:nvCxnSpPr>
          <p:cNvPr id="129" name="Google Shape;129;p21"/>
          <p:cNvCxnSpPr/>
          <p:nvPr/>
        </p:nvCxnSpPr>
        <p:spPr>
          <a:xfrm>
            <a:off x="3490453" y="1270434"/>
            <a:ext cx="871697" cy="0"/>
          </a:xfrm>
          <a:prstGeom prst="straightConnector1">
            <a:avLst/>
          </a:prstGeom>
          <a:noFill/>
          <a:ln cap="flat" cmpd="sng" w="19050">
            <a:solidFill>
              <a:srgbClr val="FFCC8B"/>
            </a:solidFill>
            <a:prstDash val="dash"/>
            <a:round/>
            <a:headEnd len="sm" w="sm" type="none"/>
            <a:tailEnd len="med" w="med" type="triangle"/>
          </a:ln>
        </p:spPr>
      </p:cxnSp>
      <p:sp>
        <p:nvSpPr>
          <p:cNvPr id="130" name="Google Shape;130;p21"/>
          <p:cNvSpPr/>
          <p:nvPr/>
        </p:nvSpPr>
        <p:spPr>
          <a:xfrm>
            <a:off x="4404117" y="1006878"/>
            <a:ext cx="3894600" cy="2622000"/>
          </a:xfrm>
          <a:prstGeom prst="rect">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p21"/>
          <p:cNvSpPr txBox="1"/>
          <p:nvPr/>
        </p:nvSpPr>
        <p:spPr>
          <a:xfrm>
            <a:off x="4362150" y="3934691"/>
            <a:ext cx="3999068" cy="83099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Land: </a:t>
            </a:r>
            <a:r>
              <a:rPr b="0" i="0" lang="en-US" sz="1100" u="none" cap="none" strike="noStrike">
                <a:solidFill>
                  <a:srgbClr val="000000"/>
                </a:solidFill>
                <a:latin typeface="Raleway"/>
                <a:ea typeface="Raleway"/>
                <a:cs typeface="Raleway"/>
                <a:sym typeface="Raleway"/>
              </a:rPr>
              <a:t>External Land Acquisition (4/4)</a:t>
            </a:r>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BC – Extras: </a:t>
            </a:r>
            <a:r>
              <a:rPr b="0" i="0" lang="en-US" sz="1100" u="none" cap="none" strike="noStrike">
                <a:solidFill>
                  <a:srgbClr val="000000"/>
                </a:solidFill>
                <a:latin typeface="Raleway"/>
                <a:ea typeface="Raleway"/>
                <a:cs typeface="Raleway"/>
                <a:sym typeface="Raleway"/>
              </a:rPr>
              <a:t>Bulldozer and Field Fence</a:t>
            </a:r>
            <a:endParaRPr b="0" i="0" sz="1200" u="none" cap="none" strike="noStrike">
              <a:solidFill>
                <a:srgbClr val="000000"/>
              </a:solidFill>
              <a:latin typeface="Arial"/>
              <a:ea typeface="Arial"/>
              <a:cs typeface="Arial"/>
              <a:sym typeface="Arial"/>
            </a:endParaRPr>
          </a:p>
        </p:txBody>
      </p:sp>
      <p:sp>
        <p:nvSpPr>
          <p:cNvPr id="132" name="Google Shape;132;p21"/>
          <p:cNvSpPr/>
          <p:nvPr/>
        </p:nvSpPr>
        <p:spPr>
          <a:xfrm>
            <a:off x="3038475" y="1331119"/>
            <a:ext cx="90487" cy="976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3" name="Google Shape;133;p21"/>
          <p:cNvPicPr preferRelativeResize="0"/>
          <p:nvPr/>
        </p:nvPicPr>
        <p:blipFill rotWithShape="1">
          <a:blip r:embed="rId4">
            <a:alphaModFix/>
          </a:blip>
          <a:srcRect b="28963" l="30123" r="24973" t="24710"/>
          <a:stretch/>
        </p:blipFill>
        <p:spPr>
          <a:xfrm>
            <a:off x="3043902" y="1409617"/>
            <a:ext cx="146450" cy="96765"/>
          </a:xfrm>
          <a:prstGeom prst="rect">
            <a:avLst/>
          </a:prstGeom>
          <a:noFill/>
          <a:ln>
            <a:noFill/>
          </a:ln>
        </p:spPr>
      </p:pic>
      <p:sp>
        <p:nvSpPr>
          <p:cNvPr id="134" name="Google Shape;134;p21"/>
          <p:cNvSpPr/>
          <p:nvPr/>
        </p:nvSpPr>
        <p:spPr>
          <a:xfrm>
            <a:off x="3309157" y="1204217"/>
            <a:ext cx="138627" cy="313773"/>
          </a:xfrm>
          <a:prstGeom prst="ellipse">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p21"/>
          <p:cNvSpPr txBox="1"/>
          <p:nvPr/>
        </p:nvSpPr>
        <p:spPr>
          <a:xfrm>
            <a:off x="2960636" y="1365667"/>
            <a:ext cx="312982" cy="184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600" u="none" cap="none" strike="noStrike">
                <a:solidFill>
                  <a:srgbClr val="3F3F3F"/>
                </a:solidFill>
                <a:latin typeface="Calibri"/>
                <a:ea typeface="Calibri"/>
                <a:cs typeface="Calibri"/>
                <a:sym typeface="Calibri"/>
              </a:rPr>
              <a:t>165</a:t>
            </a:r>
            <a:endParaRPr b="1" i="0" sz="600" u="none" cap="none" strike="noStrike">
              <a:solidFill>
                <a:srgbClr val="3F3F3F"/>
              </a:solidFill>
              <a:latin typeface="Calibri"/>
              <a:ea typeface="Calibri"/>
              <a:cs typeface="Calibri"/>
              <a:sym typeface="Calibri"/>
            </a:endParaRPr>
          </a:p>
        </p:txBody>
      </p:sp>
      <p:pic>
        <p:nvPicPr>
          <p:cNvPr id="136" name="Google Shape;136;p21"/>
          <p:cNvPicPr preferRelativeResize="0"/>
          <p:nvPr/>
        </p:nvPicPr>
        <p:blipFill rotWithShape="1">
          <a:blip r:embed="rId5">
            <a:alphaModFix/>
          </a:blip>
          <a:srcRect b="0" l="0" r="0" t="0"/>
          <a:stretch/>
        </p:blipFill>
        <p:spPr>
          <a:xfrm>
            <a:off x="702949" y="2924579"/>
            <a:ext cx="2756871" cy="1800000"/>
          </a:xfrm>
          <a:prstGeom prst="rect">
            <a:avLst/>
          </a:prstGeom>
          <a:noFill/>
          <a:ln>
            <a:noFill/>
          </a:ln>
        </p:spPr>
      </p:pic>
      <p:pic>
        <p:nvPicPr>
          <p:cNvPr id="137" name="Google Shape;137;p21"/>
          <p:cNvPicPr preferRelativeResize="0"/>
          <p:nvPr/>
        </p:nvPicPr>
        <p:blipFill rotWithShape="1">
          <a:blip r:embed="rId6">
            <a:alphaModFix/>
          </a:blip>
          <a:srcRect b="0" l="0" r="0" t="0"/>
          <a:stretch/>
        </p:blipFill>
        <p:spPr>
          <a:xfrm>
            <a:off x="4442965" y="1057878"/>
            <a:ext cx="3855752" cy="25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43" name="Google Shape;143;p22"/>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2"/>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45" name="Google Shape;145;p22"/>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46" name="Google Shape;146;p22"/>
          <p:cNvPicPr preferRelativeResize="0"/>
          <p:nvPr/>
        </p:nvPicPr>
        <p:blipFill rotWithShape="1">
          <a:blip r:embed="rId3">
            <a:alphaModFix/>
          </a:blip>
          <a:srcRect b="0" l="0" r="0" t="0"/>
          <a:stretch/>
        </p:blipFill>
        <p:spPr>
          <a:xfrm>
            <a:off x="6233103" y="780421"/>
            <a:ext cx="2043456" cy="4250826"/>
          </a:xfrm>
          <a:prstGeom prst="rect">
            <a:avLst/>
          </a:prstGeom>
          <a:noFill/>
          <a:ln>
            <a:noFill/>
          </a:ln>
        </p:spPr>
      </p:pic>
      <p:sp>
        <p:nvSpPr>
          <p:cNvPr id="147" name="Google Shape;147;p22"/>
          <p:cNvSpPr txBox="1"/>
          <p:nvPr/>
        </p:nvSpPr>
        <p:spPr>
          <a:xfrm>
            <a:off x="143850" y="754325"/>
            <a:ext cx="603690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C0C0C"/>
                </a:solidFill>
                <a:latin typeface="Raleway Medium"/>
                <a:ea typeface="Raleway Medium"/>
                <a:cs typeface="Raleway Medium"/>
                <a:sym typeface="Raleway Medium"/>
              </a:rPr>
              <a:t>New Accounting Classification System for Operating Costs, since June 2019</a:t>
            </a:r>
            <a:endParaRPr b="0" i="0" sz="1400" u="none" cap="none" strike="noStrike">
              <a:solidFill>
                <a:srgbClr val="0C0C0C"/>
              </a:solidFill>
              <a:latin typeface="Arial"/>
              <a:ea typeface="Arial"/>
              <a:cs typeface="Arial"/>
              <a:sym typeface="Arial"/>
            </a:endParaRPr>
          </a:p>
          <a:p>
            <a:pPr indent="0" lvl="0" marL="98552" marR="0" rtl="0" algn="just">
              <a:lnSpc>
                <a:spcPct val="115000"/>
              </a:lnSpc>
              <a:spcBef>
                <a:spcPts val="0"/>
              </a:spcBef>
              <a:spcAft>
                <a:spcPts val="0"/>
              </a:spcAft>
              <a:buClr>
                <a:srgbClr val="000000"/>
              </a:buClr>
              <a:buSzPts val="1400"/>
              <a:buFont typeface="Noto Sans Symbols"/>
              <a:buNone/>
            </a:pPr>
            <a:r>
              <a:t/>
            </a:r>
            <a:endParaRPr b="0" i="0" sz="1000" u="none" cap="none" strike="noStrike">
              <a:solidFill>
                <a:srgbClr val="0C0C0C"/>
              </a:solidFill>
              <a:latin typeface="Raleway Medium"/>
              <a:ea typeface="Raleway Medium"/>
              <a:cs typeface="Raleway Medium"/>
              <a:sym typeface="Raleway Medium"/>
            </a:endParaRPr>
          </a:p>
          <a:p>
            <a:pPr indent="0" lvl="0" marL="98552" marR="0" rtl="0" algn="just">
              <a:lnSpc>
                <a:spcPct val="115000"/>
              </a:lnSpc>
              <a:spcBef>
                <a:spcPts val="0"/>
              </a:spcBef>
              <a:spcAft>
                <a:spcPts val="0"/>
              </a:spcAft>
              <a:buClr>
                <a:srgbClr val="000000"/>
              </a:buClr>
              <a:buSzPts val="1400"/>
              <a:buFont typeface="Noto Sans Symbols"/>
              <a:buNone/>
            </a:pPr>
            <a:r>
              <a:rPr b="0" i="0" lang="en-US" sz="1000" u="none" cap="none" strike="noStrike">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b="0" i="0" sz="1400" u="none" cap="none" strike="noStrike">
              <a:solidFill>
                <a:srgbClr val="0C0C0C"/>
              </a:solidFill>
              <a:latin typeface="Arial"/>
              <a:ea typeface="Arial"/>
              <a:cs typeface="Arial"/>
              <a:sym typeface="Arial"/>
            </a:endParaRPr>
          </a:p>
          <a:p>
            <a:pPr indent="-267208" lvl="1" marL="540000" marR="0" rtl="0" algn="l">
              <a:lnSpc>
                <a:spcPct val="115000"/>
              </a:lnSpc>
              <a:spcBef>
                <a:spcPts val="60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Cost of Good Solds</a:t>
            </a:r>
            <a:endParaRPr b="1" i="0" sz="1000" u="none" cap="none" strike="noStrike">
              <a:solidFill>
                <a:srgbClr val="0C0C0C"/>
              </a:solidFill>
              <a:latin typeface="Raleway Medium"/>
              <a:ea typeface="Raleway Medium"/>
              <a:cs typeface="Raleway Medium"/>
              <a:sym typeface="Raleway Medium"/>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direct costs of the production process: raw materials, tools, other materials and salaries of plant and laboratory employees.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 Salaries &amp; Fees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indirect costs of the production process: administrative salaries and professional fees.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Administration Expenses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Overhead and other expenses relating to the company’s structure.</a:t>
            </a:r>
            <a:endParaRPr b="0" i="1" sz="1000" u="none" cap="none" strike="noStrike">
              <a:solidFill>
                <a:srgbClr val="0C0C0C"/>
              </a:solidFill>
              <a:latin typeface="Raleway"/>
              <a:ea typeface="Raleway"/>
              <a:cs typeface="Raleway"/>
              <a:sym typeface="Raleway"/>
            </a:endParaRPr>
          </a:p>
          <a:p>
            <a:pPr indent="-178307" lvl="2" marL="648000" marR="0" rtl="0" algn="l">
              <a:lnSpc>
                <a:spcPct val="115000"/>
              </a:lnSpc>
              <a:spcBef>
                <a:spcPts val="0"/>
              </a:spcBef>
              <a:spcAft>
                <a:spcPts val="0"/>
              </a:spcAft>
              <a:buClr>
                <a:schemeClr val="dk1"/>
              </a:buClr>
              <a:buSzPts val="1400"/>
              <a:buFont typeface="Arial"/>
              <a:buNone/>
            </a:pPr>
            <a:r>
              <a:t/>
            </a:r>
            <a:endParaRPr b="0" i="1" sz="1000" u="none" cap="none" strike="noStrike">
              <a:solidFill>
                <a:srgbClr val="0C0C0C"/>
              </a:solidFill>
              <a:latin typeface="Raleway"/>
              <a:ea typeface="Raleway"/>
              <a:cs typeface="Raleway"/>
              <a:sym typeface="Raleway"/>
            </a:endParaRPr>
          </a:p>
          <a:p>
            <a:pPr indent="0" lvl="0" marL="98552" marR="0" rtl="0" algn="just">
              <a:lnSpc>
                <a:spcPct val="115000"/>
              </a:lnSpc>
              <a:spcBef>
                <a:spcPts val="0"/>
              </a:spcBef>
              <a:spcAft>
                <a:spcPts val="0"/>
              </a:spcAft>
              <a:buClr>
                <a:schemeClr val="dk1"/>
              </a:buClr>
              <a:buSzPts val="1100"/>
              <a:buFont typeface="Arial"/>
              <a:buNone/>
            </a:pPr>
            <a:r>
              <a:rPr b="0" i="0" lang="en-US" sz="1000" u="none" cap="none" strike="noStrike">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b="0" i="1" sz="1000" u="none" cap="none" strike="noStrike">
              <a:solidFill>
                <a:srgbClr val="0C0C0C"/>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