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68"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39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882" y="9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58" name="Google Shape;5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49" name="Google Shape;149;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61" name="Google Shape;161;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70" name="Google Shape;17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70" name="Google Shape;17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1997134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80" name="Google Shape;180;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65" name="Google Shape;6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2" name="Google Shape;7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9" name="Google Shape;7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90" name="Google Shape;9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06" name="Google Shape;10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13" name="Google Shape;11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23" name="Google Shape;123;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39" name="Google Shape;139;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_ONLY">
  <p:cSld name="CAPTION_ONLY">
    <p:spTree>
      <p:nvGrpSpPr>
        <p:cNvPr id="1" name="Shape 47"/>
        <p:cNvGrpSpPr/>
        <p:nvPr/>
      </p:nvGrpSpPr>
      <p:grpSpPr>
        <a:xfrm>
          <a:off x="0" y="0"/>
          <a:ext cx="0" cy="0"/>
          <a:chOff x="0" y="0"/>
          <a:chExt cx="0" cy="0"/>
        </a:xfrm>
      </p:grpSpPr>
      <p:sp>
        <p:nvSpPr>
          <p:cNvPr id="48" name="Google Shape;48;p11"/>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marR="0" lvl="0" indent="-228600" algn="l">
              <a:lnSpc>
                <a:spcPct val="100000"/>
              </a:lnSpc>
              <a:spcBef>
                <a:spcPts val="0"/>
              </a:spcBef>
              <a:spcAft>
                <a:spcPts val="0"/>
              </a:spcAft>
              <a:buClr>
                <a:schemeClr val="dk2"/>
              </a:buClr>
              <a:buSzPts val="1800"/>
              <a:buFont typeface="Arial"/>
              <a:buNone/>
              <a:defRPr sz="1800" b="0" i="0" u="none" strike="noStrike" cap="none">
                <a:solidFill>
                  <a:schemeClr val="dk2"/>
                </a:solidFill>
                <a:latin typeface="Arial"/>
                <a:ea typeface="Arial"/>
                <a:cs typeface="Arial"/>
                <a:sym typeface="Arial"/>
              </a:defRPr>
            </a:lvl1pPr>
          </a:lstStyle>
          <a:p>
            <a:endParaRPr/>
          </a:p>
        </p:txBody>
      </p:sp>
      <p:sp>
        <p:nvSpPr>
          <p:cNvPr id="49" name="Google Shape;49;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_NUMBER">
  <p:cSld name="BIG_NUMBER">
    <p:spTree>
      <p:nvGrpSpPr>
        <p:cNvPr id="1" name="Shape 50"/>
        <p:cNvGrpSpPr/>
        <p:nvPr/>
      </p:nvGrpSpPr>
      <p:grpSpPr>
        <a:xfrm>
          <a:off x="0" y="0"/>
          <a:ext cx="0" cy="0"/>
          <a:chOff x="0" y="0"/>
          <a:chExt cx="0" cy="0"/>
        </a:xfrm>
      </p:grpSpPr>
      <p:sp>
        <p:nvSpPr>
          <p:cNvPr id="51" name="Google Shape;51;p12"/>
          <p:cNvSpPr txBox="1">
            <a:spLocks noGrp="1"/>
          </p:cNvSpPr>
          <p:nvPr>
            <p:ph type="title"/>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9pPr>
          </a:lstStyle>
          <a:p>
            <a:endParaRPr/>
          </a:p>
        </p:txBody>
      </p:sp>
      <p:sp>
        <p:nvSpPr>
          <p:cNvPr id="52" name="Google Shape;52;p12"/>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marR="0" lvl="0" indent="-342900" algn="ctr">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ctr">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53" name="Google Shape;53;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BJECT" type="obj">
  <p:cSld name="OBJECT">
    <p:spTree>
      <p:nvGrpSpPr>
        <p:cNvPr id="1" name="Shape 13"/>
        <p:cNvGrpSpPr/>
        <p:nvPr/>
      </p:nvGrpSpPr>
      <p:grpSpPr>
        <a:xfrm>
          <a:off x="0" y="0"/>
          <a:ext cx="0" cy="0"/>
          <a:chOff x="0" y="0"/>
          <a:chExt cx="0" cy="0"/>
        </a:xfrm>
      </p:grpSpPr>
      <p:sp>
        <p:nvSpPr>
          <p:cNvPr id="14" name="Google Shape;14;p3"/>
          <p:cNvSpPr txBox="1">
            <a:spLocks noGrp="1"/>
          </p:cNvSpPr>
          <p:nvPr>
            <p:ph type="body" idx="1"/>
          </p:nvPr>
        </p:nvSpPr>
        <p:spPr>
          <a:xfrm>
            <a:off x="457200" y="1110996"/>
            <a:ext cx="8229600" cy="3394472"/>
          </a:xfrm>
          <a:prstGeom prst="rect">
            <a:avLst/>
          </a:prstGeom>
          <a:noFill/>
          <a:ln>
            <a:noFill/>
          </a:ln>
        </p:spPr>
        <p:txBody>
          <a:bodyPr spcFirstLastPara="1" wrap="square" lIns="91425" tIns="91425" rIns="91425" bIns="91425" anchor="t" anchorCtr="0">
            <a:noAutofit/>
          </a:bodyPr>
          <a:lstStyle>
            <a:lvl1pPr marL="457200" marR="0" lvl="0" indent="-345186" algn="l">
              <a:lnSpc>
                <a:spcPct val="115000"/>
              </a:lnSpc>
              <a:spcBef>
                <a:spcPts val="400"/>
              </a:spcBef>
              <a:spcAft>
                <a:spcPts val="0"/>
              </a:spcAft>
              <a:buClr>
                <a:schemeClr val="accent1"/>
              </a:buClr>
              <a:buSzPts val="1836"/>
              <a:buFont typeface="Noto Sans Symbols"/>
              <a:buChar char="▶"/>
              <a:defRPr sz="2700" b="0" i="0" u="none" strike="noStrike" cap="none">
                <a:solidFill>
                  <a:schemeClr val="dk1"/>
                </a:solidFill>
                <a:latin typeface="Rambla"/>
                <a:ea typeface="Rambla"/>
                <a:cs typeface="Rambla"/>
                <a:sym typeface="Rambla"/>
              </a:defRPr>
            </a:lvl1pPr>
            <a:lvl2pPr marL="914400" marR="0" lvl="1" indent="-374650" algn="l">
              <a:lnSpc>
                <a:spcPct val="115000"/>
              </a:lnSpc>
              <a:spcBef>
                <a:spcPts val="324"/>
              </a:spcBef>
              <a:spcAft>
                <a:spcPts val="0"/>
              </a:spcAft>
              <a:buClr>
                <a:schemeClr val="accent1"/>
              </a:buClr>
              <a:buSzPts val="2300"/>
              <a:buFont typeface="Verdana"/>
              <a:buChar char="◦"/>
              <a:defRPr sz="2300" b="0" i="0" u="none" strike="noStrike" cap="none">
                <a:solidFill>
                  <a:schemeClr val="dk1"/>
                </a:solidFill>
                <a:latin typeface="Rambla"/>
                <a:ea typeface="Rambla"/>
                <a:cs typeface="Rambla"/>
                <a:sym typeface="Rambla"/>
              </a:defRPr>
            </a:lvl2pPr>
            <a:lvl3pPr marL="1371600" marR="0" lvl="2" indent="-361950" algn="l">
              <a:lnSpc>
                <a:spcPct val="115000"/>
              </a:lnSpc>
              <a:spcBef>
                <a:spcPts val="1600"/>
              </a:spcBef>
              <a:spcAft>
                <a:spcPts val="0"/>
              </a:spcAft>
              <a:buClr>
                <a:schemeClr val="accent2"/>
              </a:buClr>
              <a:buSzPts val="2100"/>
              <a:buFont typeface="Noto Sans Symbols"/>
              <a:buChar char="⚫"/>
              <a:defRPr sz="2100" b="0" i="0" u="none" strike="noStrike" cap="none">
                <a:solidFill>
                  <a:schemeClr val="dk1"/>
                </a:solidFill>
                <a:latin typeface="Rambla"/>
                <a:ea typeface="Rambla"/>
                <a:cs typeface="Rambla"/>
                <a:sym typeface="Rambla"/>
              </a:defRPr>
            </a:lvl3pPr>
            <a:lvl4pPr marL="1828800" marR="0" lvl="3" indent="-349250" algn="l">
              <a:lnSpc>
                <a:spcPct val="115000"/>
              </a:lnSpc>
              <a:spcBef>
                <a:spcPts val="1600"/>
              </a:spcBef>
              <a:spcAft>
                <a:spcPts val="0"/>
              </a:spcAft>
              <a:buClr>
                <a:schemeClr val="accent2"/>
              </a:buClr>
              <a:buSzPts val="1900"/>
              <a:buFont typeface="Noto Sans Symbols"/>
              <a:buChar char="⚫"/>
              <a:defRPr sz="1900" b="0" i="0" u="none" strike="noStrike" cap="none">
                <a:solidFill>
                  <a:schemeClr val="dk1"/>
                </a:solidFill>
                <a:latin typeface="Rambla"/>
                <a:ea typeface="Rambla"/>
                <a:cs typeface="Rambla"/>
                <a:sym typeface="Rambla"/>
              </a:defRPr>
            </a:lvl4pPr>
            <a:lvl5pPr marL="2286000" marR="0" lvl="4" indent="-342900" algn="l">
              <a:lnSpc>
                <a:spcPct val="115000"/>
              </a:lnSpc>
              <a:spcBef>
                <a:spcPts val="160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5pPr>
            <a:lvl6pPr marL="2743200" marR="0" lvl="5" indent="-342900" algn="l">
              <a:lnSpc>
                <a:spcPct val="115000"/>
              </a:lnSpc>
              <a:spcBef>
                <a:spcPts val="160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a:lnSpc>
                <a:spcPct val="115000"/>
              </a:lnSpc>
              <a:spcBef>
                <a:spcPts val="1600"/>
              </a:spcBef>
              <a:spcAft>
                <a:spcPts val="160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15" name="Google Shape;15;p3"/>
          <p:cNvSpPr txBox="1">
            <a:spLocks noGrp="1"/>
          </p:cNvSpPr>
          <p:nvPr>
            <p:ph type="dt" idx="10"/>
          </p:nvPr>
        </p:nvSpPr>
        <p:spPr>
          <a:xfrm>
            <a:off x="6727032" y="4805958"/>
            <a:ext cx="1920240" cy="27432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6" name="Google Shape;16;p3"/>
          <p:cNvSpPr txBox="1">
            <a:spLocks noGrp="1"/>
          </p:cNvSpPr>
          <p:nvPr>
            <p:ph type="ftr" idx="11"/>
          </p:nvPr>
        </p:nvSpPr>
        <p:spPr>
          <a:xfrm>
            <a:off x="4380072" y="4805958"/>
            <a:ext cx="2350681" cy="273844"/>
          </a:xfrm>
          <a:prstGeom prst="rect">
            <a:avLst/>
          </a:prstGeom>
          <a:noFill/>
          <a:ln>
            <a:noFill/>
          </a:ln>
        </p:spPr>
        <p:txBody>
          <a:bodyPr spcFirstLastPara="1" wrap="square" lIns="91425" tIns="91425" rIns="91425" bIns="91425" anchor="b" anchorCtr="0">
            <a:noAutofit/>
          </a:bodyPr>
          <a:lstStyle>
            <a:lvl1pPr marR="0" lvl="0" algn="r"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7" name="Google Shape;17;p3"/>
          <p:cNvSpPr txBox="1">
            <a:spLocks noGrp="1"/>
          </p:cNvSpPr>
          <p:nvPr>
            <p:ph type="sldNum" idx="12"/>
          </p:nvPr>
        </p:nvSpPr>
        <p:spPr>
          <a:xfrm>
            <a:off x="8647272" y="4805958"/>
            <a:ext cx="365760" cy="273844"/>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9pPr>
          </a:lstStyle>
          <a:p>
            <a:pPr marL="0" lvl="0" indent="0" algn="r" rtl="0">
              <a:spcBef>
                <a:spcPts val="0"/>
              </a:spcBef>
              <a:spcAft>
                <a:spcPts val="0"/>
              </a:spcAft>
              <a:buNone/>
            </a:pPr>
            <a:fld id="{00000000-1234-1234-1234-123412341234}" type="slidenum">
              <a:rPr lang="en-US"/>
              <a:t>‹Nº›</a:t>
            </a:fld>
            <a:endParaRPr dirty="0"/>
          </a:p>
        </p:txBody>
      </p:sp>
      <p:sp>
        <p:nvSpPr>
          <p:cNvPr id="18" name="Google Shape;18;p3"/>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2"/>
              </a:buClr>
              <a:buSzPts val="4100"/>
              <a:buFont typeface="Rambla"/>
              <a:buNone/>
              <a:defRPr sz="4100" b="1" i="0" u="none" strike="noStrike" cap="none">
                <a:solidFill>
                  <a:schemeClr val="dk2"/>
                </a:solidFill>
                <a:latin typeface="Rambla"/>
                <a:ea typeface="Rambla"/>
                <a:cs typeface="Rambla"/>
                <a:sym typeface="Rambla"/>
              </a:defRPr>
            </a:lvl1pPr>
            <a:lvl2pPr marR="0" lvl="1"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_HEADER" type="secHead">
  <p:cSld name="SECTION_HEADER">
    <p:spTree>
      <p:nvGrpSpPr>
        <p:cNvPr id="1" name="Shape 19"/>
        <p:cNvGrpSpPr/>
        <p:nvPr/>
      </p:nvGrpSpPr>
      <p:grpSpPr>
        <a:xfrm>
          <a:off x="0" y="0"/>
          <a:ext cx="0" cy="0"/>
          <a:chOff x="0" y="0"/>
          <a:chExt cx="0" cy="0"/>
        </a:xfrm>
      </p:grpSpPr>
      <p:sp>
        <p:nvSpPr>
          <p:cNvPr id="20" name="Google Shape;20;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9pPr>
          </a:lstStyle>
          <a:p>
            <a:endParaRPr/>
          </a:p>
        </p:txBody>
      </p:sp>
      <p:sp>
        <p:nvSpPr>
          <p:cNvPr id="21" name="Google Shape;21;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_AND_BODY" type="tx">
  <p:cSld name="TITLE_AND_BODY">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4" name="Google Shape;24;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25" name="Google Shape;25;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_AND_TWO_COLUMNS" type="twoColTx">
  <p:cSld name="TITLE_AND_TWO_COLUMNS">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8" name="Google Shape;28;p6"/>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29" name="Google Shape;29;p6"/>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0" name="Google Shape;30;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_ONLY" type="titleOnly">
  <p:cSld name="TITLE_ONLY">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33" name="Google Shape;33;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_COLUMN_TEXT">
  <p:cSld name="ONE_COLUMN_TEXT">
    <p:spTree>
      <p:nvGrpSpPr>
        <p:cNvPr id="1" name="Shape 34"/>
        <p:cNvGrpSpPr/>
        <p:nvPr/>
      </p:nvGrpSpPr>
      <p:grpSpPr>
        <a:xfrm>
          <a:off x="0" y="0"/>
          <a:ext cx="0" cy="0"/>
          <a:chOff x="0" y="0"/>
          <a:chExt cx="0" cy="0"/>
        </a:xfrm>
      </p:grpSpPr>
      <p:sp>
        <p:nvSpPr>
          <p:cNvPr id="35" name="Google Shape;35;p8"/>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
        <p:nvSpPr>
          <p:cNvPr id="36" name="Google Shape;36;p8"/>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marR="0" lvl="0" indent="-304800" algn="l">
              <a:lnSpc>
                <a:spcPct val="115000"/>
              </a:lnSpc>
              <a:spcBef>
                <a:spcPts val="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7" name="Google Shape;37;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_POINT">
  <p:cSld name="MAIN_POINT">
    <p:spTree>
      <p:nvGrpSpPr>
        <p:cNvPr id="1" name="Shape 38"/>
        <p:cNvGrpSpPr/>
        <p:nvPr/>
      </p:nvGrpSpPr>
      <p:grpSpPr>
        <a:xfrm>
          <a:off x="0" y="0"/>
          <a:ext cx="0" cy="0"/>
          <a:chOff x="0" y="0"/>
          <a:chExt cx="0" cy="0"/>
        </a:xfrm>
      </p:grpSpPr>
      <p:sp>
        <p:nvSpPr>
          <p:cNvPr id="39" name="Google Shape;39;p9"/>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_TITLE_AND_DESCRIPTION">
  <p:cSld name="SECTION_TITLE_AND_DESCRIPTION">
    <p:spTree>
      <p:nvGrpSpPr>
        <p:cNvPr id="1" name="Shape 41"/>
        <p:cNvGrpSpPr/>
        <p:nvPr/>
      </p:nvGrpSpPr>
      <p:grpSpPr>
        <a:xfrm>
          <a:off x="0" y="0"/>
          <a:ext cx="0" cy="0"/>
          <a:chOff x="0" y="0"/>
          <a:chExt cx="0" cy="0"/>
        </a:xfrm>
      </p:grpSpPr>
      <p:sp>
        <p:nvSpPr>
          <p:cNvPr id="42" name="Google Shape;42;p10"/>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43" name="Google Shape;43;p10"/>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9pPr>
          </a:lstStyle>
          <a:p>
            <a:endParaRPr/>
          </a:p>
        </p:txBody>
      </p:sp>
      <p:sp>
        <p:nvSpPr>
          <p:cNvPr id="44" name="Google Shape;44;p10"/>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9pPr>
          </a:lstStyle>
          <a:p>
            <a:endParaRPr/>
          </a:p>
        </p:txBody>
      </p:sp>
      <p:sp>
        <p:nvSpPr>
          <p:cNvPr id="45" name="Google Shape;45;p10"/>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46" name="Google Shape;4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5.tmp"/><Relationship Id="rId5" Type="http://schemas.openxmlformats.org/officeDocument/2006/relationships/image" Target="../media/image14.png"/><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221074" y="1885247"/>
            <a:ext cx="9206944" cy="19512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SzPts val="4800"/>
              <a:buFont typeface="Arial"/>
              <a:buNone/>
            </a:pPr>
            <a:r>
              <a:rPr lang="en-US" sz="5400" b="1" i="0" u="none" strike="noStrike" cap="none" dirty="0">
                <a:solidFill>
                  <a:srgbClr val="1B36FF"/>
                </a:solidFill>
                <a:latin typeface="Raleway"/>
                <a:ea typeface="Raleway"/>
                <a:cs typeface="Raleway"/>
                <a:sym typeface="Raleway"/>
              </a:rPr>
              <a:t>BUREY SA –</a:t>
            </a:r>
            <a:r>
              <a:rPr lang="en-US" sz="4800" b="1" i="0" u="none" strike="noStrike" cap="none" dirty="0">
                <a:solidFill>
                  <a:srgbClr val="1B36FF"/>
                </a:solidFill>
                <a:latin typeface="Raleway"/>
                <a:ea typeface="Raleway"/>
                <a:cs typeface="Raleway"/>
                <a:sym typeface="Raleway"/>
              </a:rPr>
              <a:t> </a:t>
            </a:r>
            <a:br>
              <a:rPr lang="en-US" sz="4800" b="1" i="0" u="none" strike="noStrike" cap="none" dirty="0">
                <a:solidFill>
                  <a:srgbClr val="1B36FF"/>
                </a:solidFill>
                <a:latin typeface="Raleway"/>
                <a:ea typeface="Raleway"/>
                <a:cs typeface="Raleway"/>
                <a:sym typeface="Raleway"/>
              </a:rPr>
            </a:br>
            <a:r>
              <a:rPr lang="en-US" sz="4800" b="1" i="0" u="none" strike="noStrike" cap="none" dirty="0">
                <a:solidFill>
                  <a:srgbClr val="1B36FF"/>
                </a:solidFill>
                <a:latin typeface="Raleway"/>
                <a:ea typeface="Raleway"/>
                <a:cs typeface="Raleway"/>
                <a:sym typeface="Raleway"/>
              </a:rPr>
              <a:t>Grunelabs.com</a:t>
            </a:r>
            <a:br>
              <a:rPr lang="en-US" sz="4800" b="1" i="0" u="none" strike="noStrike" cap="none" dirty="0">
                <a:solidFill>
                  <a:srgbClr val="1B36FF"/>
                </a:solidFill>
                <a:latin typeface="Raleway"/>
                <a:ea typeface="Raleway"/>
                <a:cs typeface="Raleway"/>
                <a:sym typeface="Raleway"/>
              </a:rPr>
            </a:br>
            <a:r>
              <a:rPr lang="en-US" sz="4800" b="1" dirty="0">
                <a:solidFill>
                  <a:srgbClr val="1B36FF"/>
                </a:solidFill>
                <a:latin typeface="Raleway"/>
                <a:ea typeface="Raleway"/>
                <a:cs typeface="Raleway"/>
                <a:sym typeface="Raleway"/>
              </a:rPr>
              <a:t>Jan</a:t>
            </a:r>
            <a:r>
              <a:rPr lang="en-US" sz="4800" b="1" i="0" u="none" strike="noStrike" cap="none" dirty="0">
                <a:solidFill>
                  <a:srgbClr val="1B36FF"/>
                </a:solidFill>
                <a:latin typeface="Raleway"/>
                <a:ea typeface="Raleway"/>
                <a:cs typeface="Raleway"/>
                <a:sym typeface="Raleway"/>
              </a:rPr>
              <a:t> 2019 presentation</a:t>
            </a:r>
            <a:endParaRPr sz="4800" b="1" i="0" u="none" strike="noStrike" cap="none" dirty="0">
              <a:solidFill>
                <a:srgbClr val="1B36FF"/>
              </a:solidFill>
              <a:latin typeface="Raleway"/>
              <a:ea typeface="Raleway"/>
              <a:cs typeface="Raleway"/>
              <a:sym typeface="Raleway"/>
            </a:endParaRPr>
          </a:p>
        </p:txBody>
      </p:sp>
      <p:sp>
        <p:nvSpPr>
          <p:cNvPr id="61" name="Google Shape;61;p14"/>
          <p:cNvSpPr txBox="1">
            <a:spLocks noGrp="1"/>
          </p:cNvSpPr>
          <p:nvPr>
            <p:ph type="subTitle" idx="1"/>
          </p:nvPr>
        </p:nvSpPr>
        <p:spPr>
          <a:xfrm>
            <a:off x="281375" y="3921566"/>
            <a:ext cx="7772400" cy="702000"/>
          </a:xfrm>
          <a:prstGeom prst="rect">
            <a:avLst/>
          </a:prstGeom>
          <a:noFill/>
          <a:ln>
            <a:noFill/>
          </a:ln>
        </p:spPr>
        <p:txBody>
          <a:bodyPr spcFirstLastPara="1" wrap="square" lIns="45700" tIns="45700" rIns="45700" bIns="45700" anchor="t" anchorCtr="0">
            <a:noAutofit/>
          </a:bodyPr>
          <a:lstStyle/>
          <a:p>
            <a:pPr marL="0" marR="64008" lvl="0" indent="0" algn="l" rtl="0">
              <a:lnSpc>
                <a:spcPct val="90000"/>
              </a:lnSpc>
              <a:spcBef>
                <a:spcPts val="400"/>
              </a:spcBef>
              <a:spcAft>
                <a:spcPts val="0"/>
              </a:spcAft>
              <a:buClr>
                <a:schemeClr val="accent1"/>
              </a:buClr>
              <a:buSzPts val="1836"/>
              <a:buFont typeface="Noto Sans Symbols"/>
              <a:buNone/>
            </a:pPr>
            <a:r>
              <a:rPr lang="en-US" sz="1400" b="0" i="0" u="none" strike="noStrike" cap="none" dirty="0">
                <a:solidFill>
                  <a:srgbClr val="000000"/>
                </a:solidFill>
                <a:latin typeface="Raleway"/>
                <a:ea typeface="Raleway"/>
                <a:cs typeface="Raleway"/>
                <a:sym typeface="Raleway"/>
              </a:rPr>
              <a:t>Montevideo, January 10, 2019</a:t>
            </a:r>
            <a:endParaRPr sz="1400" b="0" i="0" u="none" strike="noStrike" cap="none" dirty="0">
              <a:solidFill>
                <a:srgbClr val="000000"/>
              </a:solidFill>
              <a:latin typeface="Raleway"/>
              <a:ea typeface="Raleway"/>
              <a:cs typeface="Raleway"/>
              <a:sym typeface="Raleway"/>
            </a:endParaRPr>
          </a:p>
        </p:txBody>
      </p:sp>
      <p:pic>
        <p:nvPicPr>
          <p:cNvPr id="62" name="Google Shape;62;p14"/>
          <p:cNvPicPr preferRelativeResize="0"/>
          <p:nvPr/>
        </p:nvPicPr>
        <p:blipFill rotWithShape="1">
          <a:blip r:embed="rId3">
            <a:alphaModFix/>
          </a:blip>
          <a:srcRect/>
          <a:stretch/>
        </p:blipFill>
        <p:spPr>
          <a:xfrm>
            <a:off x="7509450" y="1"/>
            <a:ext cx="1299575" cy="16217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3"/>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Dec. 2019</a:t>
            </a:r>
            <a:endParaRPr sz="2400" b="1" i="0" u="none" strike="noStrike" cap="none" dirty="0">
              <a:solidFill>
                <a:srgbClr val="1B36FF"/>
              </a:solidFill>
              <a:latin typeface="Raleway"/>
              <a:ea typeface="Raleway"/>
              <a:cs typeface="Raleway"/>
              <a:sym typeface="Raleway"/>
            </a:endParaRPr>
          </a:p>
        </p:txBody>
      </p:sp>
      <p:sp>
        <p:nvSpPr>
          <p:cNvPr id="152" name="Google Shape;152;p23"/>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53" name="Google Shape;153;p23"/>
          <p:cNvSpPr txBox="1"/>
          <p:nvPr/>
        </p:nvSpPr>
        <p:spPr>
          <a:xfrm>
            <a:off x="8463516" y="30783"/>
            <a:ext cx="628297"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10</a:t>
            </a:r>
            <a:endParaRPr sz="1200" b="0" i="0" u="none" strike="noStrike" cap="none" dirty="0">
              <a:solidFill>
                <a:srgbClr val="FFFFFF"/>
              </a:solidFill>
              <a:latin typeface="Raleway"/>
              <a:ea typeface="Raleway"/>
              <a:cs typeface="Raleway"/>
              <a:sym typeface="Raleway"/>
            </a:endParaRPr>
          </a:p>
        </p:txBody>
      </p:sp>
      <p:sp>
        <p:nvSpPr>
          <p:cNvPr id="154" name="Google Shape;154;p23"/>
          <p:cNvSpPr txBox="1">
            <a:spLocks noGrp="1"/>
          </p:cNvSpPr>
          <p:nvPr>
            <p:ph type="body" idx="1"/>
          </p:nvPr>
        </p:nvSpPr>
        <p:spPr>
          <a:xfrm>
            <a:off x="143850" y="754325"/>
            <a:ext cx="3399300" cy="43893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00000"/>
                </a:solidFill>
                <a:latin typeface="Raleway Medium"/>
                <a:ea typeface="Raleway Medium"/>
                <a:cs typeface="Raleway Medium"/>
                <a:sym typeface="Raleway Medium"/>
              </a:rPr>
              <a:t>Highlights of Dec</a:t>
            </a:r>
            <a:r>
              <a:rPr lang="en-US" sz="1200" b="1" dirty="0">
                <a:solidFill>
                  <a:srgbClr val="000000"/>
                </a:solidFill>
                <a:latin typeface="Raleway Medium"/>
                <a:ea typeface="Raleway Medium"/>
                <a:cs typeface="Raleway Medium"/>
                <a:sym typeface="Raleway Medium"/>
              </a:rPr>
              <a:t>.</a:t>
            </a:r>
            <a:r>
              <a:rPr lang="en-US" sz="1200" b="1" i="0" u="none" strike="noStrike" cap="none" dirty="0">
                <a:solidFill>
                  <a:srgbClr val="000000"/>
                </a:solidFill>
                <a:latin typeface="Raleway Medium"/>
                <a:ea typeface="Raleway Medium"/>
                <a:cs typeface="Raleway Medium"/>
                <a:sym typeface="Raleway Medium"/>
              </a:rPr>
              <a:t> 2019 Expenses: </a:t>
            </a:r>
            <a:endParaRPr dirty="0"/>
          </a:p>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00000"/>
                </a:solidFill>
                <a:latin typeface="Raleway Medium"/>
                <a:ea typeface="Raleway Medium"/>
                <a:cs typeface="Raleway Medium"/>
                <a:sym typeface="Raleway Medium"/>
              </a:rPr>
              <a:t>USD </a:t>
            </a:r>
            <a:r>
              <a:rPr lang="en-US" sz="1200" b="1" dirty="0">
                <a:solidFill>
                  <a:srgbClr val="000000"/>
                </a:solidFill>
                <a:latin typeface="Raleway Medium"/>
                <a:ea typeface="Raleway Medium"/>
                <a:cs typeface="Raleway Medium"/>
                <a:sym typeface="Raleway Medium"/>
              </a:rPr>
              <a:t>116.099.</a:t>
            </a:r>
            <a:endParaRPr sz="1200" b="1" i="0" u="none" strike="noStrike" cap="none" dirty="0">
              <a:solidFill>
                <a:schemeClr val="dk1"/>
              </a:solidFill>
              <a:latin typeface="Rambla"/>
              <a:ea typeface="Rambla"/>
              <a:cs typeface="Rambla"/>
              <a:sym typeface="Rambla"/>
            </a:endParaRPr>
          </a:p>
          <a:p>
            <a:pPr marL="98552" lvl="0" indent="0" algn="just" rtl="0">
              <a:lnSpc>
                <a:spcPct val="115000"/>
              </a:lnSpc>
              <a:spcBef>
                <a:spcPts val="0"/>
              </a:spcBef>
              <a:spcAft>
                <a:spcPts val="0"/>
              </a:spcAft>
              <a:buClr>
                <a:srgbClr val="000000"/>
              </a:buClr>
              <a:buSzPts val="1400"/>
              <a:buNone/>
            </a:pPr>
            <a:r>
              <a:rPr lang="en-US" sz="1000" dirty="0">
                <a:solidFill>
                  <a:srgbClr val="000000"/>
                </a:solidFill>
                <a:latin typeface="Raleway Medium"/>
                <a:ea typeface="Raleway Medium"/>
                <a:cs typeface="Raleway Medium"/>
                <a:sym typeface="Raleway Medium"/>
              </a:rPr>
              <a:t>Total operating costs for December are more than the average for the last 12 months (+21%). </a:t>
            </a:r>
            <a:endParaRPr dirty="0">
              <a:solidFill>
                <a:srgbClr val="000000"/>
              </a:solidFill>
            </a:endParaRPr>
          </a:p>
          <a:p>
            <a:pPr marL="98552" lvl="0" indent="0" algn="just" rtl="0">
              <a:lnSpc>
                <a:spcPct val="115000"/>
              </a:lnSpc>
              <a:spcBef>
                <a:spcPts val="0"/>
              </a:spcBef>
              <a:spcAft>
                <a:spcPts val="0"/>
              </a:spcAft>
              <a:buClr>
                <a:srgbClr val="000000"/>
              </a:buClr>
              <a:buSzPts val="1400"/>
              <a:buNone/>
            </a:pPr>
            <a:endParaRPr sz="1000" dirty="0">
              <a:solidFill>
                <a:srgbClr val="FF0000"/>
              </a:solidFill>
              <a:latin typeface="Raleway Medium"/>
              <a:ea typeface="Raleway Medium"/>
              <a:cs typeface="Raleway Medium"/>
              <a:sym typeface="Raleway Medium"/>
            </a:endParaRPr>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Costs of Goods Sold: USD 34,607.</a:t>
            </a:r>
            <a:endParaRPr dirty="0">
              <a:solidFill>
                <a:srgbClr val="000000"/>
              </a:solidFill>
            </a:endParaRPr>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Corporate Expenses : USD 24,951.</a:t>
            </a:r>
            <a:endParaRPr dirty="0">
              <a:solidFill>
                <a:srgbClr val="000000"/>
              </a:solidFill>
            </a:endParaRPr>
          </a:p>
          <a:p>
            <a:pPr marL="648000" lvl="2" indent="-267208">
              <a:spcBef>
                <a:spcPts val="0"/>
              </a:spcBef>
              <a:buClr>
                <a:srgbClr val="000000"/>
              </a:buClr>
              <a:buSzPts val="1400"/>
              <a:buFont typeface="Arial"/>
              <a:buChar char="•"/>
            </a:pPr>
            <a:r>
              <a:rPr lang="en-US" sz="1000" i="1" dirty="0">
                <a:solidFill>
                  <a:srgbClr val="000000"/>
                </a:solidFill>
                <a:latin typeface="Raleway"/>
                <a:ea typeface="Raleway"/>
                <a:cs typeface="Raleway"/>
                <a:sym typeface="Raleway"/>
              </a:rPr>
              <a:t>Electricity (UTE): USD 7,508.</a:t>
            </a:r>
            <a:endParaRPr lang="en-US" sz="1000" dirty="0">
              <a:solidFill>
                <a:srgbClr val="000000"/>
              </a:solidFill>
            </a:endParaRPr>
          </a:p>
          <a:p>
            <a:pPr marL="648000" lvl="2" indent="-267208" algn="l" rtl="0">
              <a:lnSpc>
                <a:spcPct val="115000"/>
              </a:lnSpc>
              <a:spcBef>
                <a:spcPts val="0"/>
              </a:spcBef>
              <a:spcAft>
                <a:spcPts val="0"/>
              </a:spcAft>
              <a:buClr>
                <a:srgbClr val="000000"/>
              </a:buClr>
              <a:buSzPts val="1400"/>
              <a:buFont typeface="Arial"/>
              <a:buChar char="•"/>
            </a:pPr>
            <a:r>
              <a:rPr lang="en-US" sz="1000" i="1" dirty="0" err="1">
                <a:solidFill>
                  <a:srgbClr val="000000"/>
                </a:solidFill>
                <a:latin typeface="Raleway"/>
                <a:ea typeface="Raleway"/>
                <a:cs typeface="Raleway"/>
                <a:sym typeface="Raleway"/>
              </a:rPr>
              <a:t>UdelaR</a:t>
            </a:r>
            <a:r>
              <a:rPr lang="en-US" sz="1000" i="1" dirty="0">
                <a:solidFill>
                  <a:srgbClr val="000000"/>
                </a:solidFill>
                <a:latin typeface="Raleway"/>
                <a:ea typeface="Raleway"/>
                <a:cs typeface="Raleway"/>
                <a:sym typeface="Raleway"/>
              </a:rPr>
              <a:t>: USD 6,363.</a:t>
            </a:r>
            <a:endParaRPr dirty="0"/>
          </a:p>
          <a:p>
            <a:pPr marL="648000" lvl="2" indent="-267208" algn="l" rtl="0">
              <a:lnSpc>
                <a:spcPct val="115000"/>
              </a:lnSpc>
              <a:spcBef>
                <a:spcPts val="0"/>
              </a:spcBef>
              <a:spcAft>
                <a:spcPts val="0"/>
              </a:spcAft>
              <a:buClr>
                <a:srgbClr val="000000"/>
              </a:buClr>
              <a:buSzPts val="1400"/>
              <a:buFont typeface="Arial"/>
              <a:buChar char="•"/>
            </a:pPr>
            <a:r>
              <a:rPr lang="en-US" sz="1000" i="1" dirty="0">
                <a:solidFill>
                  <a:srgbClr val="000000"/>
                </a:solidFill>
                <a:latin typeface="Raleway"/>
                <a:ea typeface="Raleway"/>
                <a:cs typeface="Raleway"/>
                <a:sym typeface="Raleway"/>
              </a:rPr>
              <a:t>Maintenance: USD 2</a:t>
            </a:r>
            <a:r>
              <a:rPr lang="es-419" sz="1000" i="1" dirty="0">
                <a:solidFill>
                  <a:srgbClr val="000000"/>
                </a:solidFill>
                <a:latin typeface="Raleway"/>
                <a:ea typeface="Raleway"/>
                <a:cs typeface="Raleway"/>
                <a:sym typeface="Raleway"/>
              </a:rPr>
              <a:t>,285.</a:t>
            </a:r>
            <a:endParaRPr dirty="0">
              <a:solidFill>
                <a:srgbClr val="000000"/>
              </a:solidFill>
            </a:endParaRPr>
          </a:p>
          <a:p>
            <a:pPr marL="648000" lvl="2" indent="-267208" algn="l" rtl="0">
              <a:lnSpc>
                <a:spcPct val="115000"/>
              </a:lnSpc>
              <a:spcBef>
                <a:spcPts val="0"/>
              </a:spcBef>
              <a:spcAft>
                <a:spcPts val="0"/>
              </a:spcAft>
              <a:buClr>
                <a:srgbClr val="000000"/>
              </a:buClr>
              <a:buSzPts val="1400"/>
              <a:buFont typeface="Arial"/>
              <a:buChar char="•"/>
            </a:pPr>
            <a:r>
              <a:rPr lang="en-US" sz="1000" i="1" dirty="0">
                <a:solidFill>
                  <a:srgbClr val="000000"/>
                </a:solidFill>
                <a:latin typeface="Raleway"/>
                <a:ea typeface="Raleway"/>
                <a:cs typeface="Raleway"/>
                <a:sym typeface="Raleway"/>
              </a:rPr>
              <a:t>PCTP Land Rent USD 1,848.</a:t>
            </a:r>
            <a:endParaRPr dirty="0">
              <a:solidFill>
                <a:srgbClr val="000000"/>
              </a:solidFill>
            </a:endParaRPr>
          </a:p>
          <a:p>
            <a:pPr marL="540000" lvl="1" indent="-267208" algn="l" rtl="0">
              <a:lnSpc>
                <a:spcPct val="115000"/>
              </a:lnSpc>
              <a:spcBef>
                <a:spcPts val="60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Admin Salaries: USD 23,320. </a:t>
            </a:r>
            <a:endParaRPr dirty="0">
              <a:solidFill>
                <a:srgbClr val="000000"/>
              </a:solidFill>
            </a:endParaRPr>
          </a:p>
          <a:p>
            <a:pPr marL="540000" lvl="1" indent="-267208" algn="l" rtl="0">
              <a:lnSpc>
                <a:spcPct val="115000"/>
              </a:lnSpc>
              <a:spcBef>
                <a:spcPts val="60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Professional Fees: USD 9,293.</a:t>
            </a:r>
            <a:endParaRPr dirty="0"/>
          </a:p>
          <a:p>
            <a:pPr marL="540000" lvl="1" indent="-267208" algn="l" rtl="0">
              <a:lnSpc>
                <a:spcPct val="115000"/>
              </a:lnSpc>
              <a:spcBef>
                <a:spcPts val="60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Taxes and Employer Contributions: USD 2,931. </a:t>
            </a:r>
            <a:endParaRPr sz="1000" dirty="0">
              <a:solidFill>
                <a:srgbClr val="000000"/>
              </a:solidFill>
            </a:endParaRPr>
          </a:p>
          <a:p>
            <a:pPr marL="272792" lvl="1" indent="0" algn="l" rtl="0">
              <a:lnSpc>
                <a:spcPct val="115000"/>
              </a:lnSpc>
              <a:spcBef>
                <a:spcPts val="600"/>
              </a:spcBef>
              <a:spcAft>
                <a:spcPts val="0"/>
              </a:spcAft>
              <a:buClr>
                <a:srgbClr val="414141"/>
              </a:buClr>
              <a:buSzPts val="1400"/>
              <a:buNone/>
            </a:pPr>
            <a:endParaRPr sz="1000" dirty="0">
              <a:solidFill>
                <a:srgbClr val="000000"/>
              </a:solidFill>
              <a:latin typeface="Raleway Medium"/>
              <a:ea typeface="Raleway Medium"/>
              <a:cs typeface="Raleway Medium"/>
              <a:sym typeface="Raleway Medium"/>
            </a:endParaRPr>
          </a:p>
          <a:p>
            <a:pPr marL="540000" lvl="1" indent="-178307" algn="l" rtl="0">
              <a:lnSpc>
                <a:spcPct val="115000"/>
              </a:lnSpc>
              <a:spcBef>
                <a:spcPts val="600"/>
              </a:spcBef>
              <a:spcAft>
                <a:spcPts val="0"/>
              </a:spcAft>
              <a:buClr>
                <a:srgbClr val="414141"/>
              </a:buClr>
              <a:buSzPts val="1400"/>
              <a:buFont typeface="Raleway"/>
              <a:buNone/>
            </a:pPr>
            <a:endParaRPr sz="1000"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rgbClr val="000000"/>
              </a:solidFill>
              <a:latin typeface="Raleway Medium"/>
              <a:ea typeface="Raleway Medium"/>
              <a:cs typeface="Raleway Medium"/>
              <a:sym typeface="Raleway Medium"/>
            </a:endParaRPr>
          </a:p>
        </p:txBody>
      </p:sp>
      <p:pic>
        <p:nvPicPr>
          <p:cNvPr id="2" name="Imagen 1">
            <a:extLst>
              <a:ext uri="{FF2B5EF4-FFF2-40B4-BE49-F238E27FC236}">
                <a16:creationId xmlns:a16="http://schemas.microsoft.com/office/drawing/2014/main" id="{8327AB8A-CDF9-45FD-9F1E-8D3379449299}"/>
              </a:ext>
            </a:extLst>
          </p:cNvPr>
          <p:cNvPicPr>
            <a:picLocks noChangeAspect="1"/>
          </p:cNvPicPr>
          <p:nvPr/>
        </p:nvPicPr>
        <p:blipFill>
          <a:blip r:embed="rId3"/>
          <a:stretch>
            <a:fillRect/>
          </a:stretch>
        </p:blipFill>
        <p:spPr>
          <a:xfrm>
            <a:off x="3599626" y="842353"/>
            <a:ext cx="1935683" cy="1267200"/>
          </a:xfrm>
          <a:prstGeom prst="rect">
            <a:avLst/>
          </a:prstGeom>
        </p:spPr>
      </p:pic>
      <p:pic>
        <p:nvPicPr>
          <p:cNvPr id="5" name="Imagen 4">
            <a:extLst>
              <a:ext uri="{FF2B5EF4-FFF2-40B4-BE49-F238E27FC236}">
                <a16:creationId xmlns:a16="http://schemas.microsoft.com/office/drawing/2014/main" id="{AF7F5A70-1BC1-4703-93CC-0AE9DE74720B}"/>
              </a:ext>
            </a:extLst>
          </p:cNvPr>
          <p:cNvPicPr>
            <a:picLocks noChangeAspect="1"/>
          </p:cNvPicPr>
          <p:nvPr/>
        </p:nvPicPr>
        <p:blipFill>
          <a:blip r:embed="rId4"/>
          <a:stretch>
            <a:fillRect/>
          </a:stretch>
        </p:blipFill>
        <p:spPr>
          <a:xfrm>
            <a:off x="3593466" y="3545313"/>
            <a:ext cx="1945420" cy="1267200"/>
          </a:xfrm>
          <a:prstGeom prst="rect">
            <a:avLst/>
          </a:prstGeom>
        </p:spPr>
      </p:pic>
      <p:pic>
        <p:nvPicPr>
          <p:cNvPr id="9" name="Imagen 8">
            <a:extLst>
              <a:ext uri="{FF2B5EF4-FFF2-40B4-BE49-F238E27FC236}">
                <a16:creationId xmlns:a16="http://schemas.microsoft.com/office/drawing/2014/main" id="{036F124C-EB76-4614-B075-5005D1BB8140}"/>
              </a:ext>
            </a:extLst>
          </p:cNvPr>
          <p:cNvPicPr>
            <a:picLocks noChangeAspect="1"/>
          </p:cNvPicPr>
          <p:nvPr/>
        </p:nvPicPr>
        <p:blipFill>
          <a:blip r:embed="rId5"/>
          <a:stretch>
            <a:fillRect/>
          </a:stretch>
        </p:blipFill>
        <p:spPr>
          <a:xfrm>
            <a:off x="5794126" y="754325"/>
            <a:ext cx="3206024" cy="3513079"/>
          </a:xfrm>
          <a:prstGeom prst="rect">
            <a:avLst/>
          </a:prstGeom>
        </p:spPr>
      </p:pic>
      <p:pic>
        <p:nvPicPr>
          <p:cNvPr id="13" name="Imagen 12">
            <a:extLst>
              <a:ext uri="{FF2B5EF4-FFF2-40B4-BE49-F238E27FC236}">
                <a16:creationId xmlns:a16="http://schemas.microsoft.com/office/drawing/2014/main" id="{A537CEFB-BF4C-430D-B8DD-7AC807B57B85}"/>
              </a:ext>
            </a:extLst>
          </p:cNvPr>
          <p:cNvPicPr>
            <a:picLocks noChangeAspect="1"/>
          </p:cNvPicPr>
          <p:nvPr/>
        </p:nvPicPr>
        <p:blipFill>
          <a:blip r:embed="rId6"/>
          <a:stretch>
            <a:fillRect/>
          </a:stretch>
        </p:blipFill>
        <p:spPr>
          <a:xfrm>
            <a:off x="3611415" y="2109553"/>
            <a:ext cx="1909521" cy="12600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4"/>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64" name="Google Shape;164;p24"/>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65" name="Google Shape;165;p24"/>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11</a:t>
            </a:r>
            <a:endParaRPr sz="1200" b="0" i="0" u="none" strike="noStrike" cap="none" dirty="0">
              <a:solidFill>
                <a:srgbClr val="FFFFFF"/>
              </a:solidFill>
              <a:latin typeface="Raleway"/>
              <a:ea typeface="Raleway"/>
              <a:cs typeface="Raleway"/>
              <a:sym typeface="Raleway"/>
            </a:endParaRPr>
          </a:p>
        </p:txBody>
      </p:sp>
      <p:sp>
        <p:nvSpPr>
          <p:cNvPr id="166" name="Google Shape;166;p24"/>
          <p:cNvSpPr txBox="1">
            <a:spLocks noGrp="1"/>
          </p:cNvSpPr>
          <p:nvPr>
            <p:ph type="body" idx="1"/>
          </p:nvPr>
        </p:nvSpPr>
        <p:spPr>
          <a:xfrm>
            <a:off x="42100" y="661097"/>
            <a:ext cx="5194918" cy="3537300"/>
          </a:xfrm>
          <a:prstGeom prst="rect">
            <a:avLst/>
          </a:prstGeom>
          <a:noFill/>
          <a:ln>
            <a:noFill/>
          </a:ln>
        </p:spPr>
        <p:txBody>
          <a:bodyPr spcFirstLastPara="1" wrap="square" lIns="91425" tIns="45700" rIns="91425" bIns="45700" anchor="t" anchorCtr="0">
            <a:noAutofit/>
          </a:bodyPr>
          <a:lstStyle/>
          <a:p>
            <a:pPr marL="365760" marR="0" lvl="0" indent="-241807" algn="just" rtl="0">
              <a:lnSpc>
                <a:spcPct val="115000"/>
              </a:lnSpc>
              <a:spcBef>
                <a:spcPts val="0"/>
              </a:spcBef>
              <a:spcAft>
                <a:spcPts val="0"/>
              </a:spcAft>
              <a:buClr>
                <a:srgbClr val="000000"/>
              </a:buClr>
              <a:buSzPts val="1000"/>
              <a:buFont typeface="Raleway Medium"/>
              <a:buChar char="●"/>
            </a:pPr>
            <a:r>
              <a:rPr lang="en-US" sz="1000" b="1" i="0" u="none" strike="noStrike" cap="none" dirty="0">
                <a:solidFill>
                  <a:srgbClr val="000000"/>
                </a:solidFill>
                <a:latin typeface="Raleway"/>
                <a:ea typeface="Raleway"/>
                <a:cs typeface="Raleway"/>
                <a:sym typeface="Raleway"/>
              </a:rPr>
              <a:t>Burey’s operations have increased compared to 2017. This can be observed in the change of </a:t>
            </a:r>
            <a:r>
              <a:rPr lang="en-US" sz="1000" b="1" i="0" u="none" strike="noStrike" cap="none" dirty="0">
                <a:solidFill>
                  <a:srgbClr val="2939FA"/>
                </a:solidFill>
                <a:latin typeface="Raleway Medium"/>
                <a:ea typeface="Raleway Medium"/>
                <a:cs typeface="Raleway Medium"/>
                <a:sym typeface="Raleway Medium"/>
              </a:rPr>
              <a:t>Operating Costs </a:t>
            </a:r>
            <a:r>
              <a:rPr lang="en-US" sz="1000" b="1" i="0" u="none" strike="noStrike" cap="none" dirty="0">
                <a:solidFill>
                  <a:srgbClr val="000000"/>
                </a:solidFill>
                <a:latin typeface="Raleway"/>
                <a:ea typeface="Raleway"/>
                <a:cs typeface="Raleway"/>
                <a:sym typeface="Raleway"/>
              </a:rPr>
              <a:t>since Jan/17.</a:t>
            </a:r>
            <a:endParaRPr sz="1000" b="1" i="0" u="none" strike="noStrike" cap="none" dirty="0">
              <a:solidFill>
                <a:schemeClr val="dk1"/>
              </a:solidFill>
              <a:latin typeface="Rambla"/>
              <a:ea typeface="Rambla"/>
              <a:cs typeface="Rambla"/>
              <a:sym typeface="Rambla"/>
            </a:endParaRPr>
          </a:p>
          <a:p>
            <a:pPr marL="498601" marR="0" lvl="0" indent="-387349" algn="just" rtl="0">
              <a:lnSpc>
                <a:spcPct val="115000"/>
              </a:lnSpc>
              <a:spcBef>
                <a:spcPts val="6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Cost of Goods Sold</a:t>
            </a:r>
            <a:endParaRPr sz="1200" b="0" i="1" u="none" strike="noStrike" cap="none" dirty="0">
              <a:solidFill>
                <a:srgbClr val="2939FA"/>
              </a:solidFill>
              <a:latin typeface="Raleway Medium"/>
              <a:ea typeface="Raleway Medium"/>
              <a:cs typeface="Raleway Medium"/>
              <a:sym typeface="Raleway Medium"/>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2018 (compared to the accumulated amount for 2017) the Cost of Goods Sold increased </a:t>
            </a:r>
            <a:r>
              <a:rPr lang="en-US" sz="1000" dirty="0">
                <a:solidFill>
                  <a:srgbClr val="000000"/>
                </a:solidFill>
                <a:latin typeface="Raleway Medium"/>
                <a:ea typeface="Raleway Medium"/>
                <a:cs typeface="Raleway Medium"/>
                <a:sym typeface="Raleway Medium"/>
              </a:rPr>
              <a:t>292</a:t>
            </a:r>
            <a:r>
              <a:rPr lang="en-US" sz="1000" b="0" i="0" u="none" strike="noStrike" cap="none" dirty="0">
                <a:solidFill>
                  <a:srgbClr val="000000"/>
                </a:solidFill>
                <a:latin typeface="Raleway Medium"/>
                <a:ea typeface="Raleway Medium"/>
                <a:cs typeface="Raleway Medium"/>
                <a:sym typeface="Raleway Medium"/>
              </a:rPr>
              <a:t>%: between Jan/18 and Dec/18 </a:t>
            </a:r>
            <a:r>
              <a:rPr lang="en-US" sz="1000" b="0" i="0" u="none" strike="noStrike" cap="none" dirty="0">
                <a:solidFill>
                  <a:srgbClr val="2939FA"/>
                </a:solidFill>
                <a:latin typeface="Arial"/>
                <a:ea typeface="Arial"/>
                <a:cs typeface="Arial"/>
                <a:sym typeface="Arial"/>
              </a:rPr>
              <a:t>USD 78</a:t>
            </a:r>
            <a:r>
              <a:rPr lang="en-US" sz="1000" dirty="0">
                <a:solidFill>
                  <a:srgbClr val="2939FA"/>
                </a:solidFill>
                <a:latin typeface="Arial"/>
                <a:ea typeface="Arial"/>
                <a:cs typeface="Arial"/>
                <a:sym typeface="Arial"/>
              </a:rPr>
              <a:t>,410</a:t>
            </a:r>
            <a:r>
              <a:rPr lang="en-US" sz="1000" b="0" i="0" u="none" strike="noStrike" cap="none" dirty="0">
                <a:solidFill>
                  <a:srgbClr val="2939FA"/>
                </a:solidFill>
                <a:latin typeface="Arial"/>
                <a:ea typeface="Arial"/>
                <a:cs typeface="Arial"/>
                <a:sym typeface="Arial"/>
              </a:rPr>
              <a:t>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000000"/>
                </a:solidFill>
                <a:latin typeface="Raleway Medium"/>
                <a:ea typeface="Raleway Medium"/>
                <a:cs typeface="Raleway Medium"/>
                <a:sym typeface="Raleway Medium"/>
              </a:rPr>
              <a:t>. Mainly this is due to:</a:t>
            </a:r>
            <a:r>
              <a:rPr lang="en-US" sz="1000" dirty="0">
                <a:solidFill>
                  <a:srgbClr val="000000"/>
                </a:solidFill>
                <a:latin typeface="Raleway Medium"/>
                <a:ea typeface="Raleway Medium"/>
                <a:cs typeface="Raleway Medium"/>
                <a:sym typeface="Raleway Medium"/>
              </a:rPr>
              <a:t> increase in plant salaries.</a:t>
            </a:r>
            <a:endParaRPr dirty="0"/>
          </a:p>
          <a:p>
            <a:pPr marL="822960" lvl="1" indent="-267208" algn="just" rtl="0">
              <a:lnSpc>
                <a:spcPct val="115000"/>
              </a:lnSpc>
              <a:spcBef>
                <a:spcPts val="0"/>
              </a:spcBef>
              <a:spcAft>
                <a:spcPts val="0"/>
              </a:spcAft>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2019, Cost of Goods Sold amounted to USD 268,173 </a:t>
            </a:r>
            <a:r>
              <a:rPr lang="en-US" sz="1000" dirty="0">
                <a:solidFill>
                  <a:srgbClr val="000000"/>
                </a:solidFill>
                <a:latin typeface="Raleway Medium"/>
                <a:ea typeface="Raleway Medium"/>
                <a:cs typeface="Raleway Medium"/>
                <a:sym typeface="Raleway Medium"/>
              </a:rPr>
              <a:t>(composed of 58% Plant Salaries, 16% Production Inputs, 14% Lab Salaries and 12% Labs Inputs).</a:t>
            </a:r>
            <a:endParaRPr sz="1000" dirty="0">
              <a:solidFill>
                <a:srgbClr val="000000"/>
              </a:solidFill>
              <a:latin typeface="Raleway Medium"/>
              <a:ea typeface="Raleway Medium"/>
              <a:cs typeface="Raleway Medium"/>
              <a:sym typeface="Raleway Medium"/>
            </a:endParaRPr>
          </a:p>
          <a:p>
            <a:pPr marL="498601" lvl="0" indent="-387349" algn="just" rtl="0">
              <a:lnSpc>
                <a:spcPct val="115000"/>
              </a:lnSpc>
              <a:spcBef>
                <a:spcPts val="900"/>
              </a:spcBef>
              <a:spcAft>
                <a:spcPts val="0"/>
              </a:spcAft>
              <a:buClr>
                <a:srgbClr val="000000"/>
              </a:buClr>
              <a:buSzPts val="1200"/>
              <a:buFont typeface="Arial"/>
              <a:buAutoNum type="romanLcPeriod"/>
            </a:pPr>
            <a:r>
              <a:rPr lang="en-US" sz="1200" i="1" dirty="0">
                <a:solidFill>
                  <a:srgbClr val="2939FA"/>
                </a:solidFill>
                <a:latin typeface="Raleway Medium"/>
                <a:ea typeface="Raleway Medium"/>
                <a:cs typeface="Raleway Medium"/>
                <a:sym typeface="Raleway Medium"/>
              </a:rPr>
              <a:t>Administrative Salaries &amp; Fees</a:t>
            </a:r>
            <a:endParaRPr sz="1200" dirty="0"/>
          </a:p>
          <a:p>
            <a:pPr marL="822960" lvl="1" indent="-267208" algn="just" rtl="0">
              <a:lnSpc>
                <a:spcPct val="115000"/>
              </a:lnSpc>
              <a:spcBef>
                <a:spcPts val="0"/>
              </a:spcBef>
              <a:spcAft>
                <a:spcPts val="0"/>
              </a:spcAft>
              <a:buClr>
                <a:srgbClr val="000000"/>
              </a:buClr>
              <a:buSzPts val="1400"/>
              <a:buFont typeface="Arial"/>
              <a:buChar char="•"/>
            </a:pPr>
            <a:r>
              <a:rPr lang="en-US" sz="1000" dirty="0">
                <a:solidFill>
                  <a:srgbClr val="000000"/>
                </a:solidFill>
                <a:latin typeface="Raleway Medium"/>
                <a:ea typeface="Raleway Medium"/>
                <a:cs typeface="Raleway Medium"/>
                <a:sym typeface="Raleway Medium"/>
              </a:rPr>
              <a:t>In 2018 (compared to the accumulated amount for 2017) Administrative Salaries &amp; Fees increased 151%: between Jan/18 and Dec/18 </a:t>
            </a:r>
            <a:r>
              <a:rPr lang="en-US" sz="1000" dirty="0">
                <a:solidFill>
                  <a:srgbClr val="2939FA"/>
                </a:solidFill>
                <a:latin typeface="Raleway"/>
                <a:ea typeface="Raleway"/>
                <a:cs typeface="Raleway"/>
                <a:sym typeface="Raleway"/>
              </a:rPr>
              <a:t>USD</a:t>
            </a:r>
            <a:r>
              <a:rPr lang="en-US" sz="1000" dirty="0">
                <a:latin typeface="Raleway"/>
                <a:ea typeface="Raleway"/>
                <a:cs typeface="Raleway"/>
                <a:sym typeface="Raleway"/>
              </a:rPr>
              <a:t> </a:t>
            </a:r>
            <a:r>
              <a:rPr lang="en-US" sz="1000" dirty="0">
                <a:solidFill>
                  <a:srgbClr val="2939FA"/>
                </a:solidFill>
                <a:latin typeface="Raleway"/>
                <a:ea typeface="Raleway"/>
                <a:cs typeface="Raleway"/>
                <a:sym typeface="Raleway"/>
              </a:rPr>
              <a:t>198,601 </a:t>
            </a:r>
            <a:r>
              <a:rPr lang="en-US" sz="1000" dirty="0">
                <a:latin typeface="Raleway Medium"/>
                <a:ea typeface="Raleway Medium"/>
                <a:cs typeface="Raleway Medium"/>
                <a:sym typeface="Raleway Medium"/>
              </a:rPr>
              <a:t>was spent.</a:t>
            </a:r>
            <a:r>
              <a:rPr lang="en-US" sz="1000" dirty="0">
                <a:solidFill>
                  <a:srgbClr val="2939FA"/>
                </a:solidFill>
                <a:latin typeface="Raleway Medium"/>
                <a:ea typeface="Raleway Medium"/>
                <a:cs typeface="Raleway Medium"/>
                <a:sym typeface="Raleway Medium"/>
              </a:rPr>
              <a:t> </a:t>
            </a:r>
            <a:endParaRPr dirty="0"/>
          </a:p>
          <a:p>
            <a:pPr marL="822960" lvl="1" indent="-267208" algn="just" rtl="0">
              <a:lnSpc>
                <a:spcPct val="115000"/>
              </a:lnSpc>
              <a:spcBef>
                <a:spcPts val="0"/>
              </a:spcBef>
              <a:spcAft>
                <a:spcPts val="0"/>
              </a:spcAft>
              <a:buClr>
                <a:srgbClr val="000000"/>
              </a:buClr>
              <a:buSzPts val="1400"/>
              <a:buFont typeface="Arial"/>
              <a:buChar char="•"/>
            </a:pPr>
            <a:r>
              <a:rPr lang="en-US" sz="1000" b="1" dirty="0">
                <a:solidFill>
                  <a:srgbClr val="0C0C0C"/>
                </a:solidFill>
                <a:latin typeface="Raleway Medium"/>
                <a:ea typeface="Raleway Medium"/>
                <a:cs typeface="Raleway Medium"/>
                <a:sym typeface="Raleway Medium"/>
              </a:rPr>
              <a:t>In </a:t>
            </a:r>
            <a:r>
              <a:rPr lang="en-US" sz="1000" b="1" dirty="0">
                <a:solidFill>
                  <a:srgbClr val="000000"/>
                </a:solidFill>
                <a:latin typeface="Raleway Medium"/>
                <a:ea typeface="Raleway Medium"/>
                <a:cs typeface="Raleway Medium"/>
                <a:sym typeface="Raleway Medium"/>
              </a:rPr>
              <a:t>2019, Administrative Salaries &amp; Fees amounted to USD 387,507</a:t>
            </a:r>
            <a:r>
              <a:rPr lang="en-US" sz="1000" dirty="0">
                <a:solidFill>
                  <a:srgbClr val="000000"/>
                </a:solidFill>
                <a:latin typeface="Raleway Medium"/>
                <a:ea typeface="Raleway Medium"/>
                <a:cs typeface="Raleway Medium"/>
                <a:sym typeface="Raleway Medium"/>
              </a:rPr>
              <a:t> (composed of 63% Adm. Salaries and 37% Professional Fees).</a:t>
            </a:r>
            <a:endParaRPr sz="1000" dirty="0">
              <a:solidFill>
                <a:srgbClr val="000000"/>
              </a:solidFill>
              <a:latin typeface="Raleway Medium"/>
              <a:ea typeface="Raleway Medium"/>
              <a:cs typeface="Raleway Medium"/>
              <a:sym typeface="Raleway Medium"/>
            </a:endParaRPr>
          </a:p>
          <a:p>
            <a:pPr marL="498601" marR="0" lvl="0" indent="-387349" algn="just" rtl="0">
              <a:lnSpc>
                <a:spcPct val="115000"/>
              </a:lnSpc>
              <a:spcBef>
                <a:spcPts val="9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Administrative Expenses</a:t>
            </a:r>
            <a:endParaRPr sz="1200" b="0" i="0" u="none" strike="noStrike" cap="none" dirty="0">
              <a:solidFill>
                <a:schemeClr val="dk1"/>
              </a:solidFill>
              <a:latin typeface="Rambla"/>
              <a:ea typeface="Rambla"/>
              <a:cs typeface="Rambla"/>
              <a:sym typeface="Rambla"/>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2018 (compared to the accumulated amount for 2017) Administrative Expenses increased </a:t>
            </a:r>
            <a:r>
              <a:rPr lang="en-US" sz="1000" dirty="0">
                <a:solidFill>
                  <a:srgbClr val="000000"/>
                </a:solidFill>
                <a:latin typeface="Raleway Medium"/>
                <a:ea typeface="Raleway Medium"/>
                <a:cs typeface="Raleway Medium"/>
                <a:sym typeface="Raleway Medium"/>
              </a:rPr>
              <a:t>416</a:t>
            </a:r>
            <a:r>
              <a:rPr lang="en-US" sz="1000" b="0" i="0" u="none" strike="noStrike" cap="none" dirty="0">
                <a:solidFill>
                  <a:srgbClr val="000000"/>
                </a:solidFill>
                <a:latin typeface="Raleway Medium"/>
                <a:ea typeface="Raleway Medium"/>
                <a:cs typeface="Raleway Medium"/>
                <a:sym typeface="Raleway Medium"/>
              </a:rPr>
              <a:t>%: between Jan/18 and </a:t>
            </a:r>
            <a:r>
              <a:rPr lang="en-US" sz="1000" dirty="0">
                <a:solidFill>
                  <a:srgbClr val="000000"/>
                </a:solidFill>
                <a:latin typeface="Raleway Medium"/>
                <a:ea typeface="Raleway Medium"/>
                <a:cs typeface="Raleway Medium"/>
                <a:sym typeface="Raleway Medium"/>
              </a:rPr>
              <a:t>Dec</a:t>
            </a:r>
            <a:r>
              <a:rPr lang="en-US" sz="1000" b="0" i="0" u="none" strike="noStrike" cap="none" dirty="0">
                <a:solidFill>
                  <a:srgbClr val="000000"/>
                </a:solidFill>
                <a:latin typeface="Raleway Medium"/>
                <a:ea typeface="Raleway Medium"/>
                <a:cs typeface="Raleway Medium"/>
                <a:sym typeface="Raleway Medium"/>
              </a:rPr>
              <a:t>/18 </a:t>
            </a:r>
            <a:r>
              <a:rPr lang="en-US" sz="1000" b="0" i="0" u="none" strike="noStrike" cap="none" dirty="0">
                <a:solidFill>
                  <a:srgbClr val="2939FA"/>
                </a:solidFill>
                <a:latin typeface="Arial"/>
                <a:ea typeface="Arial"/>
                <a:cs typeface="Arial"/>
                <a:sym typeface="Arial"/>
              </a:rPr>
              <a:t>USD</a:t>
            </a:r>
            <a:r>
              <a:rPr lang="en-US" sz="1000" b="0" i="0" u="none" strike="noStrike" cap="none" dirty="0">
                <a:solidFill>
                  <a:schemeClr val="dk1"/>
                </a:solidFill>
                <a:latin typeface="Raleway Medium"/>
                <a:ea typeface="Raleway Medium"/>
                <a:cs typeface="Raleway Medium"/>
                <a:sym typeface="Raleway Medium"/>
              </a:rPr>
              <a:t> </a:t>
            </a:r>
            <a:r>
              <a:rPr lang="en-US" sz="1000" b="0" i="0" u="none" strike="noStrike" cap="none" dirty="0">
                <a:solidFill>
                  <a:srgbClr val="2939FA"/>
                </a:solidFill>
                <a:latin typeface="Arial"/>
                <a:ea typeface="Arial"/>
                <a:cs typeface="Arial"/>
                <a:sym typeface="Arial"/>
              </a:rPr>
              <a:t>283</a:t>
            </a:r>
            <a:r>
              <a:rPr lang="en-US" sz="1000" dirty="0">
                <a:solidFill>
                  <a:srgbClr val="2939FA"/>
                </a:solidFill>
                <a:latin typeface="Arial"/>
                <a:ea typeface="Arial"/>
                <a:cs typeface="Arial"/>
                <a:sym typeface="Arial"/>
              </a:rPr>
              <a:t>,</a:t>
            </a:r>
            <a:r>
              <a:rPr lang="en-US" sz="1000" b="0" i="0" u="none" strike="noStrike" cap="none" dirty="0">
                <a:solidFill>
                  <a:srgbClr val="2939FA"/>
                </a:solidFill>
                <a:latin typeface="Arial"/>
                <a:ea typeface="Arial"/>
                <a:cs typeface="Arial"/>
                <a:sym typeface="Arial"/>
              </a:rPr>
              <a:t>190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2939FA"/>
                </a:solidFill>
                <a:latin typeface="Raleway Medium"/>
                <a:ea typeface="Raleway Medium"/>
                <a:cs typeface="Raleway Medium"/>
                <a:sym typeface="Raleway Medium"/>
              </a:rPr>
              <a:t> </a:t>
            </a:r>
            <a:endParaRPr dirty="0"/>
          </a:p>
          <a:p>
            <a:pPr marL="822960" lvl="1" indent="-267208" algn="just" rtl="0">
              <a:lnSpc>
                <a:spcPct val="115000"/>
              </a:lnSpc>
              <a:spcBef>
                <a:spcPts val="0"/>
              </a:spcBef>
              <a:spcAft>
                <a:spcPts val="0"/>
              </a:spcAft>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2019, Administrative Expenses amounted to USD 494,004 </a:t>
            </a:r>
            <a:r>
              <a:rPr lang="en-US" sz="1000" dirty="0">
                <a:solidFill>
                  <a:srgbClr val="000000"/>
                </a:solidFill>
                <a:latin typeface="Raleway Medium"/>
                <a:ea typeface="Raleway Medium"/>
                <a:cs typeface="Raleway Medium"/>
                <a:sym typeface="Raleway Medium"/>
              </a:rPr>
              <a:t>(composed of 51% Corporate Expenses, 24% Taxes and 24% Social Charges).</a:t>
            </a:r>
            <a:endParaRPr dirty="0">
              <a:solidFill>
                <a:srgbClr val="000000"/>
              </a:solidFill>
            </a:endParaRPr>
          </a:p>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rgbClr val="000000"/>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pic>
        <p:nvPicPr>
          <p:cNvPr id="4" name="Imagen 3">
            <a:extLst>
              <a:ext uri="{FF2B5EF4-FFF2-40B4-BE49-F238E27FC236}">
                <a16:creationId xmlns:a16="http://schemas.microsoft.com/office/drawing/2014/main" id="{36E83F67-7F3A-4874-94B0-68D89E47D92A}"/>
              </a:ext>
            </a:extLst>
          </p:cNvPr>
          <p:cNvPicPr>
            <a:picLocks noChangeAspect="1"/>
          </p:cNvPicPr>
          <p:nvPr/>
        </p:nvPicPr>
        <p:blipFill>
          <a:blip r:embed="rId3"/>
          <a:stretch>
            <a:fillRect/>
          </a:stretch>
        </p:blipFill>
        <p:spPr>
          <a:xfrm>
            <a:off x="5223081" y="661097"/>
            <a:ext cx="3868732" cy="25200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5"/>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a:t>
            </a:r>
            <a:r>
              <a:rPr lang="en-US" sz="2400" b="1" i="0" u="none" strike="noStrike" cap="none" dirty="0">
                <a:solidFill>
                  <a:srgbClr val="2939FA"/>
                </a:solidFill>
                <a:latin typeface="Raleway"/>
                <a:ea typeface="Raleway"/>
                <a:cs typeface="Raleway"/>
                <a:sym typeface="Raleway"/>
              </a:rPr>
              <a:t>ment: 12</a:t>
            </a:r>
            <a:r>
              <a:rPr lang="en-US" sz="2400" dirty="0">
                <a:solidFill>
                  <a:srgbClr val="2939FA"/>
                </a:solidFill>
                <a:latin typeface="Raleway"/>
                <a:ea typeface="Raleway"/>
                <a:cs typeface="Raleway"/>
                <a:sym typeface="Raleway"/>
              </a:rPr>
              <a:t> months of </a:t>
            </a:r>
            <a:r>
              <a:rPr lang="en-US" sz="2400" b="1" i="0" u="none" strike="noStrike" cap="none" dirty="0">
                <a:solidFill>
                  <a:srgbClr val="2939FA"/>
                </a:solidFill>
                <a:latin typeface="Raleway"/>
                <a:ea typeface="Raleway"/>
                <a:cs typeface="Raleway"/>
                <a:sym typeface="Raleway"/>
              </a:rPr>
              <a:t>2019</a:t>
            </a:r>
            <a:endParaRPr sz="2400" b="1" i="0" u="none" strike="noStrike" cap="none" dirty="0">
              <a:solidFill>
                <a:srgbClr val="2939FA"/>
              </a:solidFill>
              <a:latin typeface="Raleway"/>
              <a:ea typeface="Raleway"/>
              <a:cs typeface="Raleway"/>
              <a:sym typeface="Raleway"/>
            </a:endParaRPr>
          </a:p>
        </p:txBody>
      </p:sp>
      <p:sp>
        <p:nvSpPr>
          <p:cNvPr id="173" name="Google Shape;173;p25"/>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74" name="Google Shape;174;p25"/>
          <p:cNvSpPr txBox="1"/>
          <p:nvPr/>
        </p:nvSpPr>
        <p:spPr>
          <a:xfrm>
            <a:off x="8449340" y="30783"/>
            <a:ext cx="64247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12</a:t>
            </a:r>
            <a:endParaRPr sz="1200" b="0" i="0" u="none" strike="noStrike" cap="none" dirty="0">
              <a:solidFill>
                <a:srgbClr val="FFFFFF"/>
              </a:solidFill>
              <a:latin typeface="Raleway"/>
              <a:ea typeface="Raleway"/>
              <a:cs typeface="Raleway"/>
              <a:sym typeface="Raleway"/>
            </a:endParaRPr>
          </a:p>
        </p:txBody>
      </p:sp>
      <p:sp>
        <p:nvSpPr>
          <p:cNvPr id="175" name="Google Shape;175;p25"/>
          <p:cNvSpPr txBox="1">
            <a:spLocks noGrp="1"/>
          </p:cNvSpPr>
          <p:nvPr>
            <p:ph type="body" idx="1"/>
          </p:nvPr>
        </p:nvSpPr>
        <p:spPr>
          <a:xfrm>
            <a:off x="233575" y="709584"/>
            <a:ext cx="4326300" cy="4321200"/>
          </a:xfrm>
          <a:prstGeom prst="rect">
            <a:avLst/>
          </a:prstGeom>
          <a:noFill/>
          <a:ln>
            <a:noFill/>
          </a:ln>
        </p:spPr>
        <p:txBody>
          <a:bodyPr spcFirstLastPara="1" wrap="square" lIns="91425" tIns="45700" rIns="91425" bIns="45700" anchor="t" anchorCtr="0">
            <a:noAutofit/>
          </a:bodyPr>
          <a:lstStyle/>
          <a:p>
            <a:pPr marL="98552" marR="0" lvl="0" indent="0" algn="just"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2939FA"/>
                </a:solidFill>
                <a:latin typeface="Raleway Medium"/>
                <a:ea typeface="Raleway Medium"/>
                <a:cs typeface="Raleway Medium"/>
                <a:sym typeface="Raleway Medium"/>
              </a:rPr>
              <a:t>Operating Costs </a:t>
            </a:r>
            <a:r>
              <a:rPr lang="en-US" sz="1200" b="1" i="0" u="none" strike="noStrike" cap="none" dirty="0">
                <a:solidFill>
                  <a:srgbClr val="000000"/>
                </a:solidFill>
                <a:latin typeface="Raleway Medium"/>
                <a:ea typeface="Raleway Medium"/>
                <a:cs typeface="Raleway Medium"/>
                <a:sym typeface="Raleway Medium"/>
              </a:rPr>
              <a:t>accumulated for calendar year</a:t>
            </a:r>
            <a:endParaRPr sz="1200" b="0" i="0" u="none" strike="noStrike" cap="none" dirty="0">
              <a:solidFill>
                <a:srgbClr val="000000"/>
              </a:solidFill>
              <a:latin typeface="Raleway Medium"/>
              <a:ea typeface="Raleway Medium"/>
              <a:cs typeface="Raleway Medium"/>
              <a:sym typeface="Raleway Medium"/>
            </a:endParaRPr>
          </a:p>
          <a:p>
            <a:pPr marL="498601" marR="0" lvl="0" indent="-374649" algn="just" rtl="0">
              <a:lnSpc>
                <a:spcPct val="115000"/>
              </a:lnSpc>
              <a:spcBef>
                <a:spcPts val="600"/>
              </a:spcBef>
              <a:spcAft>
                <a:spcPts val="0"/>
              </a:spcAft>
              <a:buClr>
                <a:srgbClr val="000000"/>
              </a:buClr>
              <a:buSzPts val="1000"/>
              <a:buFont typeface="Arial"/>
              <a:buAutoNum type="romanLcPeriod"/>
            </a:pPr>
            <a:r>
              <a:rPr lang="en-US" sz="1000" b="0" i="0" u="none" strike="noStrike" cap="none" dirty="0">
                <a:solidFill>
                  <a:srgbClr val="000000"/>
                </a:solidFill>
                <a:latin typeface="Raleway Medium"/>
                <a:ea typeface="Raleway Medium"/>
                <a:cs typeface="Raleway Medium"/>
                <a:sym typeface="Raleway Medium"/>
              </a:rPr>
              <a:t>The accumulated expenses for the 12 months (12M) of 2018 represent </a:t>
            </a:r>
            <a:r>
              <a:rPr lang="en-US" sz="1000" dirty="0">
                <a:solidFill>
                  <a:srgbClr val="2939FA"/>
                </a:solidFill>
                <a:latin typeface="Raleway Medium"/>
                <a:ea typeface="Raleway Medium"/>
                <a:cs typeface="Raleway Medium"/>
                <a:sym typeface="Raleway Medium"/>
              </a:rPr>
              <a:t>243</a:t>
            </a:r>
            <a:r>
              <a:rPr lang="en-US" sz="1000" b="0" i="0" u="none" strike="noStrike" cap="none" dirty="0">
                <a:solidFill>
                  <a:srgbClr val="2939FA"/>
                </a:solidFill>
                <a:latin typeface="Raleway Medium"/>
                <a:ea typeface="Raleway Medium"/>
                <a:cs typeface="Raleway Medium"/>
                <a:sym typeface="Raleway Medium"/>
              </a:rPr>
              <a:t>%</a:t>
            </a:r>
            <a:r>
              <a:rPr lang="en-US" sz="1000" b="0" i="0" u="none" strike="noStrike" cap="none" dirty="0">
                <a:solidFill>
                  <a:srgbClr val="000000"/>
                </a:solidFill>
                <a:latin typeface="Raleway Medium"/>
                <a:ea typeface="Raleway Medium"/>
                <a:cs typeface="Raleway Medium"/>
                <a:sym typeface="Raleway Medium"/>
              </a:rPr>
              <a:t> of total 2017 expenses</a:t>
            </a:r>
            <a:r>
              <a:rPr lang="en-US" sz="1000" b="0" i="0" u="none" strike="noStrike" cap="none" dirty="0">
                <a:solidFill>
                  <a:srgbClr val="C00000"/>
                </a:solidFill>
                <a:latin typeface="Raleway Medium"/>
                <a:ea typeface="Raleway Medium"/>
                <a:cs typeface="Raleway Medium"/>
                <a:sym typeface="Raleway Medium"/>
              </a:rPr>
              <a:t>. </a:t>
            </a:r>
            <a:r>
              <a:rPr lang="en-US" sz="1000" b="0" i="0" u="none" strike="noStrike" cap="none" dirty="0">
                <a:solidFill>
                  <a:srgbClr val="000000"/>
                </a:solidFill>
                <a:latin typeface="Raleway Medium"/>
                <a:ea typeface="Raleway Medium"/>
                <a:cs typeface="Raleway Medium"/>
                <a:sym typeface="Raleway Medium"/>
              </a:rPr>
              <a:t>This reflects the increase in operating costs mentioned in the previous slide and is the result of research performed and preparations for our first commercial production. </a:t>
            </a:r>
            <a:r>
              <a:rPr lang="en-US" sz="1000" dirty="0">
                <a:solidFill>
                  <a:srgbClr val="000000"/>
                </a:solidFill>
                <a:latin typeface="Raleway Medium"/>
                <a:ea typeface="Raleway Medium"/>
                <a:cs typeface="Raleway Medium"/>
                <a:sym typeface="Raleway Medium"/>
              </a:rPr>
              <a:t>Operating costs accrued as of December 2019 (12M), represent 205% of those for 2018 (12M).</a:t>
            </a:r>
            <a:endParaRPr dirty="0">
              <a:solidFill>
                <a:srgbClr val="000000"/>
              </a:solidFill>
            </a:endParaRPr>
          </a:p>
          <a:p>
            <a:pPr marL="498601" lvl="0" indent="-387349" rtl="0">
              <a:lnSpc>
                <a:spcPct val="115000"/>
              </a:lnSpc>
              <a:spcBef>
                <a:spcPts val="600"/>
              </a:spcBef>
              <a:spcAft>
                <a:spcPts val="0"/>
              </a:spcAft>
              <a:buClr>
                <a:srgbClr val="000000"/>
              </a:buClr>
              <a:buSzPts val="1200"/>
              <a:buFont typeface="Raleway"/>
              <a:buAutoNum type="romanLcPeriod"/>
            </a:pPr>
            <a:r>
              <a:rPr lang="en-US" sz="1200" dirty="0">
                <a:solidFill>
                  <a:srgbClr val="2939FA"/>
                </a:solidFill>
                <a:latin typeface="Raleway Medium"/>
                <a:ea typeface="Raleway Medium"/>
                <a:cs typeface="Raleway Medium"/>
                <a:sym typeface="Raleway Medium"/>
              </a:rPr>
              <a:t>First 12 Months (12M): Comparison 2019 vs. 2018: </a:t>
            </a:r>
            <a:endParaRPr sz="1200" dirty="0">
              <a:latin typeface="Raleway"/>
              <a:ea typeface="Raleway"/>
              <a:cs typeface="Raleway"/>
              <a:sym typeface="Raleway"/>
            </a:endParaRPr>
          </a:p>
          <a:p>
            <a:pPr marL="98552" lvl="0" indent="0" algn="just" rtl="0">
              <a:lnSpc>
                <a:spcPct val="115000"/>
              </a:lnSpc>
              <a:spcBef>
                <a:spcPts val="600"/>
              </a:spcBef>
              <a:spcAft>
                <a:spcPts val="0"/>
              </a:spcAft>
              <a:buClr>
                <a:srgbClr val="000000"/>
              </a:buClr>
              <a:buSzPts val="1400"/>
              <a:buNone/>
            </a:pPr>
            <a:r>
              <a:rPr lang="en-US" sz="1000" dirty="0">
                <a:solidFill>
                  <a:srgbClr val="000000"/>
                </a:solidFill>
                <a:latin typeface="Raleway Medium"/>
                <a:ea typeface="Raleway Medium"/>
                <a:cs typeface="Raleway Medium"/>
                <a:sym typeface="Raleway Medium"/>
              </a:rPr>
              <a:t>While in the 12M of 2018 we spent </a:t>
            </a:r>
            <a:r>
              <a:rPr lang="en-US" sz="1000" dirty="0">
                <a:solidFill>
                  <a:srgbClr val="2939FA"/>
                </a:solidFill>
                <a:latin typeface="Raleway Medium"/>
                <a:ea typeface="Raleway Medium"/>
                <a:cs typeface="Raleway Medium"/>
                <a:sym typeface="Raleway Medium"/>
              </a:rPr>
              <a:t>USD</a:t>
            </a:r>
            <a:r>
              <a:rPr lang="en-US" sz="1000" dirty="0">
                <a:latin typeface="Raleway Medium"/>
                <a:ea typeface="Raleway Medium"/>
                <a:cs typeface="Raleway Medium"/>
                <a:sym typeface="Raleway Medium"/>
              </a:rPr>
              <a:t> </a:t>
            </a:r>
            <a:r>
              <a:rPr lang="en-US" sz="1000" dirty="0">
                <a:solidFill>
                  <a:srgbClr val="2939FA"/>
                </a:solidFill>
                <a:latin typeface="Raleway Medium"/>
                <a:ea typeface="Raleway Medium"/>
                <a:cs typeface="Raleway Medium"/>
                <a:sym typeface="Raleway Medium"/>
              </a:rPr>
              <a:t>560,200, </a:t>
            </a:r>
            <a:r>
              <a:rPr lang="en-US" sz="1000" dirty="0">
                <a:solidFill>
                  <a:srgbClr val="000000"/>
                </a:solidFill>
                <a:latin typeface="Raleway Medium"/>
                <a:ea typeface="Raleway Medium"/>
                <a:cs typeface="Raleway Medium"/>
                <a:sym typeface="Raleway Medium"/>
              </a:rPr>
              <a:t>in the 12M of 2019 we reached </a:t>
            </a:r>
            <a:r>
              <a:rPr lang="en-US" sz="1000" dirty="0">
                <a:solidFill>
                  <a:srgbClr val="2939FA"/>
                </a:solidFill>
                <a:latin typeface="Raleway Medium"/>
                <a:ea typeface="Raleway Medium"/>
                <a:cs typeface="Raleway Medium"/>
                <a:sym typeface="Raleway Medium"/>
              </a:rPr>
              <a:t>USD 1.149,684</a:t>
            </a:r>
            <a:r>
              <a:rPr lang="en-US" sz="1000" dirty="0">
                <a:solidFill>
                  <a:srgbClr val="000000"/>
                </a:solidFill>
                <a:latin typeface="Raleway Medium"/>
                <a:ea typeface="Raleway Medium"/>
                <a:cs typeface="Raleway Medium"/>
                <a:sym typeface="Raleway Medium"/>
              </a:rPr>
              <a:t>. This growth in expenses is principally attributed to:</a:t>
            </a:r>
            <a:endParaRPr dirty="0"/>
          </a:p>
          <a:p>
            <a:pPr marL="498601" marR="0" lvl="0" indent="-311149" algn="just" rtl="0">
              <a:lnSpc>
                <a:spcPct val="115000"/>
              </a:lnSpc>
              <a:spcBef>
                <a:spcPts val="600"/>
              </a:spcBef>
              <a:spcAft>
                <a:spcPts val="0"/>
              </a:spcAft>
              <a:buClr>
                <a:srgbClr val="000000"/>
              </a:buClr>
              <a:buSzPts val="1000"/>
              <a:buFont typeface="Arial"/>
              <a:buNone/>
            </a:pPr>
            <a:endParaRPr sz="1000" b="0" i="0" u="none" strike="noStrike" cap="none" dirty="0">
              <a:solidFill>
                <a:srgbClr val="000000"/>
              </a:solidFill>
              <a:latin typeface="Raleway Medium"/>
              <a:ea typeface="Raleway Medium"/>
              <a:cs typeface="Raleway Medium"/>
              <a:sym typeface="Raleway Medium"/>
            </a:endParaRPr>
          </a:p>
        </p:txBody>
      </p:sp>
      <p:sp>
        <p:nvSpPr>
          <p:cNvPr id="176" name="Google Shape;176;p25"/>
          <p:cNvSpPr txBox="1"/>
          <p:nvPr/>
        </p:nvSpPr>
        <p:spPr>
          <a:xfrm>
            <a:off x="0" y="3096519"/>
            <a:ext cx="8987271" cy="4321200"/>
          </a:xfrm>
          <a:prstGeom prst="rect">
            <a:avLst/>
          </a:prstGeom>
          <a:noFill/>
          <a:ln>
            <a:noFill/>
          </a:ln>
        </p:spPr>
        <p:txBody>
          <a:bodyPr spcFirstLastPara="1" wrap="square" lIns="91425" tIns="45700" rIns="91425" bIns="45700" anchor="t" anchorCtr="0">
            <a:noAutofit/>
          </a:bodyPr>
          <a:lstStyle/>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In 2018, corporate expenses were USD 193,099. While, in 2019, USD 252,850 has been invested.</a:t>
            </a:r>
            <a:endParaRPr sz="1000" b="0" i="0" u="none" strike="noStrike" cap="none" dirty="0">
              <a:solidFill>
                <a:srgbClr val="000000"/>
              </a:solidFill>
              <a:latin typeface="Raleway Medium"/>
              <a:ea typeface="Raleway Medium"/>
              <a:cs typeface="Raleway Medium"/>
              <a:sym typeface="Raleway Medium"/>
            </a:endParaRPr>
          </a:p>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2019: The monthly average of </a:t>
            </a:r>
            <a:r>
              <a:rPr lang="en-US" sz="1000" b="0" i="0" u="none" strike="noStrike" cap="none" dirty="0">
                <a:solidFill>
                  <a:srgbClr val="0C0C0C"/>
                </a:solidFill>
                <a:latin typeface="Raleway Medium"/>
                <a:ea typeface="Raleway Medium"/>
                <a:cs typeface="Raleway Medium"/>
                <a:sym typeface="Raleway Medium"/>
              </a:rPr>
              <a:t>admin salaries increased: + </a:t>
            </a:r>
            <a:r>
              <a:rPr lang="en-US" sz="1000" b="0" i="0" u="none" strike="noStrike" cap="none" dirty="0">
                <a:solidFill>
                  <a:srgbClr val="2939FA"/>
                </a:solidFill>
                <a:latin typeface="Raleway Medium"/>
                <a:ea typeface="Raleway Medium"/>
                <a:cs typeface="Raleway Medium"/>
                <a:sym typeface="Raleway Medium"/>
              </a:rPr>
              <a:t>USD 9,646 </a:t>
            </a:r>
            <a:r>
              <a:rPr lang="en-US" sz="1000" b="0" i="0" u="none" strike="noStrike" cap="none" dirty="0">
                <a:solidFill>
                  <a:srgbClr val="000000"/>
                </a:solidFill>
                <a:latin typeface="Raleway Medium"/>
                <a:ea typeface="Raleway Medium"/>
                <a:cs typeface="Raleway Medium"/>
                <a:sym typeface="Raleway Medium"/>
              </a:rPr>
              <a:t>(compared to 2018). This is due to: </a:t>
            </a:r>
            <a:endParaRPr sz="1000" b="0" i="0" u="none" strike="noStrike" cap="none" dirty="0">
              <a:solidFill>
                <a:srgbClr val="000000"/>
              </a:solidFill>
              <a:latin typeface="Raleway Medium"/>
              <a:ea typeface="Raleway Medium"/>
              <a:cs typeface="Raleway Medium"/>
              <a:sym typeface="Raleway Medium"/>
            </a:endParaRPr>
          </a:p>
          <a:p>
            <a:pPr marL="1280160" marR="0" lvl="2" indent="-229108" algn="just" rtl="0">
              <a:lnSpc>
                <a:spcPct val="115000"/>
              </a:lnSpc>
              <a:spcBef>
                <a:spcPts val="400"/>
              </a:spcBef>
              <a:spcAft>
                <a:spcPts val="0"/>
              </a:spcAft>
              <a:buClr>
                <a:srgbClr val="000000"/>
              </a:buClr>
              <a:buSzPts val="800"/>
              <a:buFont typeface="Courier New"/>
              <a:buChar char="o"/>
            </a:pPr>
            <a:r>
              <a:rPr lang="en-US" sz="800" b="0" i="0" u="none" strike="noStrike" cap="none" dirty="0">
                <a:solidFill>
                  <a:srgbClr val="000000"/>
                </a:solidFill>
                <a:latin typeface="Raleway Medium"/>
                <a:ea typeface="Raleway Medium"/>
                <a:cs typeface="Raleway Medium"/>
                <a:sym typeface="Raleway Medium"/>
              </a:rPr>
              <a:t>Increase in compensation for Sergio, Joao, Sonia (Secretary) and new other staff.</a:t>
            </a:r>
            <a:endParaRPr sz="800" b="0" i="0" u="none" strike="noStrike" cap="none" dirty="0">
              <a:solidFill>
                <a:schemeClr val="dk1"/>
              </a:solidFill>
              <a:latin typeface="Rambla"/>
              <a:ea typeface="Rambla"/>
              <a:cs typeface="Rambla"/>
              <a:sym typeface="Rambla"/>
            </a:endParaRPr>
          </a:p>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2019: Professional Fees reached USD 142,787, while in 2018 (12M) they were USD 69,634.</a:t>
            </a:r>
            <a:endParaRPr sz="1400" b="0" i="0" u="none" strike="noStrike" cap="none" dirty="0">
              <a:solidFill>
                <a:srgbClr val="000000"/>
              </a:solidFill>
              <a:latin typeface="Arial"/>
              <a:ea typeface="Arial"/>
              <a:cs typeface="Arial"/>
              <a:sym typeface="Arial"/>
            </a:endParaRPr>
          </a:p>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2019: Plant Salaries rose (12M 2019: USD 153,917 vs. First 12M 2018: </a:t>
            </a:r>
            <a:r>
              <a:rPr lang="en-US" sz="1000" b="0" i="0" u="none" strike="noStrike" cap="none" dirty="0">
                <a:solidFill>
                  <a:srgbClr val="0C0C0C"/>
                </a:solidFill>
                <a:latin typeface="Raleway Medium"/>
                <a:ea typeface="Raleway Medium"/>
                <a:cs typeface="Raleway Medium"/>
                <a:sym typeface="Raleway Medium"/>
              </a:rPr>
              <a:t>USD 68,194). As of Feb/18 a Janitor and Auxiliary Corp were hired. As of Jan/19 a Maintenance Manager and Second Auxiliary Corp were hired. </a:t>
            </a:r>
            <a:endParaRPr sz="1400" b="0" i="0" u="none" strike="noStrike" cap="none" dirty="0">
              <a:solidFill>
                <a:srgbClr val="0C0C0C"/>
              </a:solidFill>
              <a:latin typeface="Arial"/>
              <a:ea typeface="Arial"/>
              <a:cs typeface="Arial"/>
              <a:sym typeface="Arial"/>
            </a:endParaRPr>
          </a:p>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At the same time, the raise in salaries increased contributions required by law (BPS), in 2019/2018 with respect to 2017.</a:t>
            </a:r>
            <a:endParaRPr sz="1400" b="0" i="0" u="none" strike="noStrike" cap="none" dirty="0">
              <a:solidFill>
                <a:srgbClr val="000000"/>
              </a:solidFill>
              <a:latin typeface="Arial"/>
              <a:ea typeface="Arial"/>
              <a:cs typeface="Arial"/>
              <a:sym typeface="Arial"/>
            </a:endParaRPr>
          </a:p>
          <a:p>
            <a:pPr marL="822960" marR="0" lvl="1" indent="-178308" algn="just" rtl="0">
              <a:lnSpc>
                <a:spcPct val="115000"/>
              </a:lnSpc>
              <a:spcBef>
                <a:spcPts val="400"/>
              </a:spcBef>
              <a:spcAft>
                <a:spcPts val="600"/>
              </a:spcAft>
              <a:buClr>
                <a:srgbClr val="000000"/>
              </a:buClr>
              <a:buSzPts val="1000"/>
              <a:buFont typeface="Courier New"/>
              <a:buNone/>
            </a:pPr>
            <a:endParaRPr sz="1000" b="0" i="0" u="none" strike="noStrike" cap="none" dirty="0">
              <a:solidFill>
                <a:srgbClr val="000000"/>
              </a:solidFill>
              <a:latin typeface="Raleway Medium"/>
              <a:ea typeface="Raleway Medium"/>
              <a:cs typeface="Raleway Medium"/>
              <a:sym typeface="Raleway Medium"/>
            </a:endParaRPr>
          </a:p>
        </p:txBody>
      </p:sp>
      <p:pic>
        <p:nvPicPr>
          <p:cNvPr id="2" name="Imagen 1">
            <a:extLst>
              <a:ext uri="{FF2B5EF4-FFF2-40B4-BE49-F238E27FC236}">
                <a16:creationId xmlns:a16="http://schemas.microsoft.com/office/drawing/2014/main" id="{25F76640-6664-480B-A44C-8E78DBB21358}"/>
              </a:ext>
            </a:extLst>
          </p:cNvPr>
          <p:cNvPicPr>
            <a:picLocks noChangeAspect="1"/>
          </p:cNvPicPr>
          <p:nvPr/>
        </p:nvPicPr>
        <p:blipFill>
          <a:blip r:embed="rId3"/>
          <a:stretch>
            <a:fillRect/>
          </a:stretch>
        </p:blipFill>
        <p:spPr>
          <a:xfrm>
            <a:off x="5134313" y="709584"/>
            <a:ext cx="3852958" cy="25200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5"/>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a:t>
            </a:r>
            <a:r>
              <a:rPr lang="en-US" sz="2400" b="1" i="0" u="none" strike="noStrike" cap="none" dirty="0">
                <a:solidFill>
                  <a:srgbClr val="2939FA"/>
                </a:solidFill>
                <a:latin typeface="Raleway"/>
                <a:ea typeface="Raleway"/>
                <a:cs typeface="Raleway"/>
                <a:sym typeface="Raleway"/>
              </a:rPr>
              <a:t>ment: 12</a:t>
            </a:r>
            <a:r>
              <a:rPr lang="en-US" sz="2400" dirty="0">
                <a:solidFill>
                  <a:srgbClr val="2939FA"/>
                </a:solidFill>
                <a:latin typeface="Raleway"/>
                <a:ea typeface="Raleway"/>
                <a:cs typeface="Raleway"/>
                <a:sym typeface="Raleway"/>
              </a:rPr>
              <a:t> months of </a:t>
            </a:r>
            <a:r>
              <a:rPr lang="en-US" sz="2400" b="1" i="0" u="none" strike="noStrike" cap="none" dirty="0">
                <a:solidFill>
                  <a:srgbClr val="2939FA"/>
                </a:solidFill>
                <a:latin typeface="Raleway"/>
                <a:ea typeface="Raleway"/>
                <a:cs typeface="Raleway"/>
                <a:sym typeface="Raleway"/>
              </a:rPr>
              <a:t>2019 vs 2018</a:t>
            </a:r>
            <a:endParaRPr sz="2400" b="1" i="0" u="none" strike="noStrike" cap="none" dirty="0">
              <a:solidFill>
                <a:srgbClr val="2939FA"/>
              </a:solidFill>
              <a:latin typeface="Raleway"/>
              <a:ea typeface="Raleway"/>
              <a:cs typeface="Raleway"/>
              <a:sym typeface="Raleway"/>
            </a:endParaRPr>
          </a:p>
        </p:txBody>
      </p:sp>
      <p:sp>
        <p:nvSpPr>
          <p:cNvPr id="173" name="Google Shape;173;p25"/>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74" name="Google Shape;174;p25"/>
          <p:cNvSpPr txBox="1"/>
          <p:nvPr/>
        </p:nvSpPr>
        <p:spPr>
          <a:xfrm>
            <a:off x="8449340" y="30783"/>
            <a:ext cx="64247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13</a:t>
            </a:r>
            <a:endParaRPr sz="1200" b="0" i="0" u="none" strike="noStrike" cap="none" dirty="0">
              <a:solidFill>
                <a:srgbClr val="FFFFFF"/>
              </a:solidFill>
              <a:latin typeface="Raleway"/>
              <a:ea typeface="Raleway"/>
              <a:cs typeface="Raleway"/>
              <a:sym typeface="Raleway"/>
            </a:endParaRPr>
          </a:p>
        </p:txBody>
      </p:sp>
      <p:pic>
        <p:nvPicPr>
          <p:cNvPr id="6" name="Imagen 5">
            <a:extLst>
              <a:ext uri="{FF2B5EF4-FFF2-40B4-BE49-F238E27FC236}">
                <a16:creationId xmlns:a16="http://schemas.microsoft.com/office/drawing/2014/main" id="{2F5EE631-1E93-4ED3-AB8F-22D00B5A8458}"/>
              </a:ext>
            </a:extLst>
          </p:cNvPr>
          <p:cNvPicPr>
            <a:picLocks noChangeAspect="1"/>
          </p:cNvPicPr>
          <p:nvPr/>
        </p:nvPicPr>
        <p:blipFill rotWithShape="1">
          <a:blip r:embed="rId3"/>
          <a:srcRect r="5448"/>
          <a:stretch/>
        </p:blipFill>
        <p:spPr>
          <a:xfrm>
            <a:off x="852683" y="745828"/>
            <a:ext cx="3923004" cy="4032000"/>
          </a:xfrm>
          <a:prstGeom prst="rect">
            <a:avLst/>
          </a:prstGeom>
        </p:spPr>
      </p:pic>
    </p:spTree>
    <p:extLst>
      <p:ext uri="{BB962C8B-B14F-4D97-AF65-F5344CB8AC3E}">
        <p14:creationId xmlns:p14="http://schemas.microsoft.com/office/powerpoint/2010/main" val="17864185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6"/>
          <p:cNvSpPr txBox="1">
            <a:spLocks noGrp="1"/>
          </p:cNvSpPr>
          <p:nvPr>
            <p:ph type="title"/>
          </p:nvPr>
        </p:nvSpPr>
        <p:spPr>
          <a:xfrm>
            <a:off x="257175" y="113984"/>
            <a:ext cx="8310300" cy="42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dirty="0">
                <a:solidFill>
                  <a:srgbClr val="2939FA"/>
                </a:solidFill>
                <a:latin typeface="Raleway"/>
                <a:ea typeface="Raleway"/>
                <a:cs typeface="Raleway"/>
                <a:sym typeface="Raleway"/>
              </a:rPr>
              <a:t>Dec</a:t>
            </a:r>
            <a:r>
              <a:rPr lang="en-US" sz="2400" b="1" i="0" u="none" strike="noStrike" cap="none" dirty="0">
                <a:solidFill>
                  <a:srgbClr val="2939FA"/>
                </a:solidFill>
                <a:latin typeface="Raleway"/>
                <a:ea typeface="Raleway"/>
                <a:cs typeface="Raleway"/>
                <a:sym typeface="Raleway"/>
              </a:rPr>
              <a:t> 2019 – </a:t>
            </a:r>
            <a:r>
              <a:rPr lang="en-US" sz="2000" b="1" i="0" u="none" strike="noStrike" cap="none" dirty="0">
                <a:solidFill>
                  <a:srgbClr val="2939FA"/>
                </a:solidFill>
                <a:latin typeface="Raleway"/>
                <a:ea typeface="Raleway"/>
                <a:cs typeface="Raleway"/>
                <a:sym typeface="Raleway"/>
              </a:rPr>
              <a:t>Projected Cash Flow for </a:t>
            </a:r>
            <a:r>
              <a:rPr lang="en-US" sz="2000" dirty="0">
                <a:solidFill>
                  <a:srgbClr val="2939FA"/>
                </a:solidFill>
                <a:latin typeface="Raleway"/>
                <a:ea typeface="Raleway"/>
                <a:cs typeface="Raleway"/>
                <a:sym typeface="Raleway"/>
              </a:rPr>
              <a:t>next 12 months</a:t>
            </a:r>
            <a:br>
              <a:rPr lang="en-US" sz="2000" b="1" i="0" u="none" strike="noStrike" cap="none" dirty="0">
                <a:solidFill>
                  <a:srgbClr val="2939FA"/>
                </a:solidFill>
                <a:latin typeface="Raleway"/>
                <a:ea typeface="Raleway"/>
                <a:cs typeface="Raleway"/>
                <a:sym typeface="Raleway"/>
              </a:rPr>
            </a:br>
            <a:endParaRPr sz="2000" b="0" i="1" u="none" strike="noStrike" cap="none" dirty="0">
              <a:solidFill>
                <a:srgbClr val="2939FA"/>
              </a:solidFill>
              <a:latin typeface="Raleway"/>
              <a:ea typeface="Raleway"/>
              <a:cs typeface="Raleway"/>
              <a:sym typeface="Raleway"/>
            </a:endParaRPr>
          </a:p>
        </p:txBody>
      </p:sp>
      <p:sp>
        <p:nvSpPr>
          <p:cNvPr id="183" name="Google Shape;183;p26"/>
          <p:cNvSpPr txBox="1"/>
          <p:nvPr/>
        </p:nvSpPr>
        <p:spPr>
          <a:xfrm>
            <a:off x="257175" y="4663500"/>
            <a:ext cx="8445000" cy="480000"/>
          </a:xfrm>
          <a:prstGeom prst="rect">
            <a:avLst/>
          </a:prstGeom>
          <a:noFill/>
          <a:ln>
            <a:noFill/>
          </a:ln>
        </p:spPr>
        <p:txBody>
          <a:bodyPr spcFirstLastPara="1" wrap="square" lIns="91425" tIns="45700" rIns="91425" bIns="45700" anchor="t" anchorCtr="0">
            <a:noAutofit/>
          </a:bodyPr>
          <a:lstStyle/>
          <a:p>
            <a:pPr marL="0" marR="0" lvl="0" indent="0" algn="just" rtl="0">
              <a:lnSpc>
                <a:spcPct val="100000"/>
              </a:lnSpc>
              <a:spcBef>
                <a:spcPts val="0"/>
              </a:spcBef>
              <a:spcAft>
                <a:spcPts val="0"/>
              </a:spcAft>
              <a:buClr>
                <a:srgbClr val="000000"/>
              </a:buClr>
              <a:buSzPts val="1200"/>
              <a:buFont typeface="Arial"/>
              <a:buNone/>
            </a:pPr>
            <a:r>
              <a:rPr lang="en-US" sz="1000" b="0" i="1" u="none" strike="noStrike" cap="none" dirty="0">
                <a:solidFill>
                  <a:srgbClr val="000000"/>
                </a:solidFill>
                <a:latin typeface="Raleway"/>
                <a:ea typeface="Raleway"/>
                <a:cs typeface="Raleway"/>
                <a:sym typeface="Raleway"/>
              </a:rPr>
              <a:t>(*) </a:t>
            </a:r>
            <a:r>
              <a:rPr lang="en-US" sz="1000" b="0" i="1" u="none" strike="noStrike" cap="none" dirty="0">
                <a:solidFill>
                  <a:schemeClr val="accent2"/>
                </a:solidFill>
                <a:latin typeface="Raleway"/>
                <a:ea typeface="Raleway"/>
                <a:cs typeface="Raleway"/>
                <a:sym typeface="Raleway"/>
              </a:rPr>
              <a:t>Operating Expenses include 100% of the company's operating costs: salaries, professional fees, rent, etc. THE MONTHLY AVERAGE OF OPERATING EXPENSES does not include investments in equipment and labor. </a:t>
            </a:r>
            <a:r>
              <a:rPr lang="en-US" sz="1000" b="0" i="1" u="none" strike="noStrike" cap="none" dirty="0">
                <a:solidFill>
                  <a:srgbClr val="000000"/>
                </a:solidFill>
                <a:latin typeface="Raleway"/>
                <a:ea typeface="Raleway"/>
                <a:cs typeface="Raleway"/>
                <a:sym typeface="Raleway"/>
              </a:rPr>
              <a:t>See the following item.</a:t>
            </a:r>
            <a:endParaRPr sz="1000" b="0" i="0" u="none" strike="noStrike" cap="none" dirty="0">
              <a:solidFill>
                <a:srgbClr val="000000"/>
              </a:solidFill>
              <a:latin typeface="Raleway"/>
              <a:ea typeface="Raleway"/>
              <a:cs typeface="Raleway"/>
              <a:sym typeface="Raleway"/>
            </a:endParaRPr>
          </a:p>
          <a:p>
            <a:pPr marL="0" marR="0" lvl="0" indent="0" algn="just" rtl="0">
              <a:lnSpc>
                <a:spcPct val="100000"/>
              </a:lnSpc>
              <a:spcBef>
                <a:spcPts val="0"/>
              </a:spcBef>
              <a:spcAft>
                <a:spcPts val="0"/>
              </a:spcAft>
              <a:buClr>
                <a:srgbClr val="000000"/>
              </a:buClr>
              <a:buSzPts val="1200"/>
              <a:buFont typeface="Arial"/>
              <a:buNone/>
            </a:pPr>
            <a:endParaRPr sz="1000" b="0" i="1" u="none" strike="noStrike" cap="none" dirty="0">
              <a:solidFill>
                <a:srgbClr val="000000"/>
              </a:solidFill>
              <a:latin typeface="Raleway"/>
              <a:ea typeface="Raleway"/>
              <a:cs typeface="Raleway"/>
              <a:sym typeface="Raleway"/>
            </a:endParaRPr>
          </a:p>
        </p:txBody>
      </p:sp>
      <p:sp>
        <p:nvSpPr>
          <p:cNvPr id="184" name="Google Shape;184;p26"/>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85" name="Google Shape;185;p26"/>
          <p:cNvSpPr txBox="1"/>
          <p:nvPr/>
        </p:nvSpPr>
        <p:spPr>
          <a:xfrm>
            <a:off x="8385544" y="30783"/>
            <a:ext cx="706269"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14</a:t>
            </a:r>
            <a:endParaRPr sz="1200" b="0" i="0" u="none" strike="noStrike" cap="none" dirty="0">
              <a:solidFill>
                <a:srgbClr val="FFFFFF"/>
              </a:solidFill>
              <a:latin typeface="Raleway"/>
              <a:ea typeface="Raleway"/>
              <a:cs typeface="Raleway"/>
              <a:sym typeface="Raleway"/>
            </a:endParaRPr>
          </a:p>
        </p:txBody>
      </p:sp>
      <p:pic>
        <p:nvPicPr>
          <p:cNvPr id="4" name="Imagen 3">
            <a:extLst>
              <a:ext uri="{FF2B5EF4-FFF2-40B4-BE49-F238E27FC236}">
                <a16:creationId xmlns:a16="http://schemas.microsoft.com/office/drawing/2014/main" id="{ECB029C6-791B-4237-B93E-92F74424B02E}"/>
              </a:ext>
            </a:extLst>
          </p:cNvPr>
          <p:cNvPicPr>
            <a:picLocks noChangeAspect="1"/>
          </p:cNvPicPr>
          <p:nvPr/>
        </p:nvPicPr>
        <p:blipFill>
          <a:blip r:embed="rId3"/>
          <a:stretch>
            <a:fillRect/>
          </a:stretch>
        </p:blipFill>
        <p:spPr>
          <a:xfrm>
            <a:off x="0" y="979325"/>
            <a:ext cx="9144000" cy="318484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pic>
        <p:nvPicPr>
          <p:cNvPr id="67" name="Google Shape;67;p15"/>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68" name="Google Shape;68;p15"/>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Cash flow available data</a:t>
            </a:r>
            <a:endParaRPr sz="2700" b="0"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Management tools</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Balance Sheet</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Income Statement</a:t>
            </a:r>
            <a:endParaRPr sz="18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Next steps</a:t>
            </a:r>
            <a:endParaRPr sz="1800" b="0" i="0" u="none" strike="noStrike" cap="none" dirty="0">
              <a:solidFill>
                <a:srgbClr val="FFFFFF"/>
              </a:solidFill>
              <a:latin typeface="Raleway Medium"/>
              <a:ea typeface="Raleway Medium"/>
              <a:cs typeface="Raleway Medium"/>
              <a:sym typeface="Raleway Medium"/>
            </a:endParaRPr>
          </a:p>
        </p:txBody>
      </p:sp>
      <p:sp>
        <p:nvSpPr>
          <p:cNvPr id="69" name="Google Shape;69;p15"/>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pic>
        <p:nvPicPr>
          <p:cNvPr id="74" name="Google Shape;74;p16"/>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75" name="Google Shape;75;p16"/>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Cash flow available data</a:t>
            </a:r>
            <a:endParaRPr sz="2700" b="1"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Management tools</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Balance Sheet</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Income Statement</a:t>
            </a:r>
            <a:endParaRPr sz="16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Next steps</a:t>
            </a:r>
            <a:endParaRPr sz="1600" b="0" i="0" u="none" strike="noStrike" cap="none" dirty="0">
              <a:solidFill>
                <a:srgbClr val="FFFFFF"/>
              </a:solidFill>
              <a:latin typeface="Raleway Medium"/>
              <a:ea typeface="Raleway Medium"/>
              <a:cs typeface="Raleway Medium"/>
              <a:sym typeface="Raleway Medium"/>
            </a:endParaRPr>
          </a:p>
        </p:txBody>
      </p:sp>
      <p:sp>
        <p:nvSpPr>
          <p:cNvPr id="76" name="Google Shape;76;p16"/>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7"/>
          <p:cNvSpPr txBox="1">
            <a:spLocks noGrp="1"/>
          </p:cNvSpPr>
          <p:nvPr>
            <p:ph type="body" idx="1"/>
          </p:nvPr>
        </p:nvSpPr>
        <p:spPr>
          <a:xfrm>
            <a:off x="42580" y="1011163"/>
            <a:ext cx="46038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2019</a:t>
            </a:r>
            <a:r>
              <a:rPr lang="en-US" sz="1200" b="0" i="0" u="none" strike="noStrike" cap="none" dirty="0">
                <a:solidFill>
                  <a:schemeClr val="dk1"/>
                </a:solidFill>
                <a:latin typeface="Raleway Medium"/>
                <a:ea typeface="Raleway Medium"/>
                <a:cs typeface="Raleway Medium"/>
                <a:sym typeface="Raleway Medium"/>
              </a:rPr>
              <a:t>: </a:t>
            </a:r>
            <a:br>
              <a:rPr lang="en-US" sz="1200" b="0" i="0" u="none" strike="noStrike" cap="none" dirty="0">
                <a:solidFill>
                  <a:schemeClr val="dk1"/>
                </a:solidFill>
                <a:latin typeface="Raleway Medium"/>
                <a:ea typeface="Raleway Medium"/>
                <a:cs typeface="Raleway Medium"/>
                <a:sym typeface="Raleway Medium"/>
              </a:rPr>
            </a:br>
            <a:r>
              <a:rPr lang="en-US" sz="1200" b="1" i="0" u="none" strike="noStrike" cap="none" dirty="0">
                <a:solidFill>
                  <a:srgbClr val="2939FA"/>
                </a:solidFill>
                <a:latin typeface="Arial"/>
                <a:ea typeface="Arial"/>
                <a:cs typeface="Arial"/>
                <a:sym typeface="Arial"/>
              </a:rPr>
              <a:t>USD 165</a:t>
            </a:r>
            <a:r>
              <a:rPr lang="en-US" sz="1200" b="1" dirty="0">
                <a:solidFill>
                  <a:srgbClr val="2939FA"/>
                </a:solidFill>
                <a:latin typeface="Arial"/>
                <a:ea typeface="Arial"/>
                <a:cs typeface="Arial"/>
                <a:sym typeface="Arial"/>
              </a:rPr>
              <a:t>,</a:t>
            </a:r>
            <a:r>
              <a:rPr lang="en-US" sz="1200" b="1" i="0" u="none" strike="noStrike" cap="none" dirty="0">
                <a:solidFill>
                  <a:srgbClr val="2939FA"/>
                </a:solidFill>
                <a:latin typeface="Arial"/>
                <a:ea typeface="Arial"/>
                <a:cs typeface="Arial"/>
                <a:sym typeface="Arial"/>
              </a:rPr>
              <a:t>258</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chemeClr val="dk1"/>
              </a:solidFill>
              <a:latin typeface="Rambla"/>
              <a:ea typeface="Rambla"/>
              <a:cs typeface="Rambla"/>
              <a:sym typeface="Rambla"/>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2019 (end of 2018): USD 165,258</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Inflows 2019: USD 1</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846</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746 (partner contributions and others)</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Outflows 2019: USD (-) 1</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874</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317.</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Final accumulated cash balance 2018: USD 137,687</a:t>
            </a:r>
            <a:endParaRPr dirty="0">
              <a:latin typeface="Raleway"/>
              <a:ea typeface="Raleway"/>
              <a:cs typeface="Raleway"/>
              <a:sym typeface="Raleway"/>
            </a:endParaRPr>
          </a:p>
          <a:p>
            <a:pPr marL="914400" marR="0" lvl="1" indent="-228600" algn="l" rtl="0">
              <a:lnSpc>
                <a:spcPct val="115000"/>
              </a:lnSpc>
              <a:spcBef>
                <a:spcPts val="0"/>
              </a:spcBef>
              <a:spcAft>
                <a:spcPts val="0"/>
              </a:spcAft>
              <a:buClr>
                <a:schemeClr val="dk1"/>
              </a:buClr>
              <a:buSzPts val="1000"/>
              <a:buFont typeface="Courier New"/>
              <a:buNone/>
            </a:pPr>
            <a:endParaRPr sz="1000" b="0" i="0" u="none" strike="noStrike" cap="none" dirty="0">
              <a:solidFill>
                <a:schemeClr val="dk1"/>
              </a:solidFill>
              <a:latin typeface="Rambla"/>
              <a:ea typeface="Rambla"/>
              <a:cs typeface="Rambla"/>
              <a:sym typeface="Rambla"/>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82" name="Google Shape;82;p17"/>
          <p:cNvSpPr txBox="1">
            <a:spLocks noGrp="1"/>
          </p:cNvSpPr>
          <p:nvPr>
            <p:ph type="title"/>
          </p:nvPr>
        </p:nvSpPr>
        <p:spPr>
          <a:xfrm>
            <a:off x="337819" y="232670"/>
            <a:ext cx="3903300" cy="42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Cash Flow available data: Dec</a:t>
            </a:r>
            <a:r>
              <a:rPr lang="en-US" sz="2400" dirty="0">
                <a:solidFill>
                  <a:srgbClr val="1B36FF"/>
                </a:solidFill>
                <a:latin typeface="Raleway"/>
                <a:ea typeface="Raleway"/>
                <a:cs typeface="Raleway"/>
                <a:sym typeface="Raleway"/>
              </a:rPr>
              <a:t>. 2019</a:t>
            </a:r>
            <a:endParaRPr sz="2400" b="1" i="0" u="none" strike="noStrike" cap="none" dirty="0">
              <a:solidFill>
                <a:srgbClr val="1B36FF"/>
              </a:solidFill>
              <a:latin typeface="Raleway"/>
              <a:ea typeface="Raleway"/>
              <a:cs typeface="Raleway"/>
              <a:sym typeface="Raleway"/>
            </a:endParaRPr>
          </a:p>
        </p:txBody>
      </p:sp>
      <p:sp>
        <p:nvSpPr>
          <p:cNvPr id="83" name="Google Shape;83;p17"/>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84" name="Google Shape;84;p17"/>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4</a:t>
            </a:r>
            <a:endParaRPr sz="1200" b="0" i="0" u="none" strike="noStrike" cap="none" dirty="0">
              <a:solidFill>
                <a:srgbClr val="FFFFFF"/>
              </a:solidFill>
              <a:latin typeface="Raleway"/>
              <a:ea typeface="Raleway"/>
              <a:cs typeface="Raleway"/>
              <a:sym typeface="Raleway"/>
            </a:endParaRPr>
          </a:p>
        </p:txBody>
      </p:sp>
      <p:sp>
        <p:nvSpPr>
          <p:cNvPr id="85" name="Google Shape;85;p17"/>
          <p:cNvSpPr txBox="1"/>
          <p:nvPr/>
        </p:nvSpPr>
        <p:spPr>
          <a:xfrm>
            <a:off x="42580" y="2115247"/>
            <a:ext cx="44955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Dec. 2019</a:t>
            </a:r>
            <a:r>
              <a:rPr lang="en-US" sz="1200" b="0" i="0" u="none" strike="noStrike" cap="none" dirty="0">
                <a:solidFill>
                  <a:schemeClr val="dk1"/>
                </a:solidFill>
                <a:latin typeface="Raleway Medium"/>
                <a:ea typeface="Raleway Medium"/>
                <a:cs typeface="Raleway Medium"/>
                <a:sym typeface="Raleway Medium"/>
              </a:rPr>
              <a:t>: </a:t>
            </a:r>
            <a:r>
              <a:rPr lang="en-US" sz="1200" b="1" i="0" u="none" strike="noStrike" cap="none" dirty="0">
                <a:solidFill>
                  <a:srgbClr val="2939FA"/>
                </a:solidFill>
                <a:latin typeface="Arial"/>
                <a:ea typeface="Arial"/>
                <a:cs typeface="Arial"/>
                <a:sym typeface="Arial"/>
              </a:rPr>
              <a:t>USD 137,687.</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(end of Nov</a:t>
            </a:r>
            <a:r>
              <a:rPr lang="en-US" sz="900" b="0" i="1" u="none" strike="noStrike" cap="none" dirty="0">
                <a:solidFill>
                  <a:srgbClr val="3F3F3F"/>
                </a:solidFill>
                <a:latin typeface="Raleway"/>
                <a:ea typeface="Raleway"/>
                <a:cs typeface="Raleway"/>
                <a:sym typeface="Raleway"/>
              </a:rPr>
              <a:t>/19):</a:t>
            </a:r>
            <a:r>
              <a:rPr lang="en-US" sz="900" b="0" i="0" u="none" strike="noStrike" cap="none" dirty="0">
                <a:solidFill>
                  <a:srgbClr val="3F3F3F"/>
                </a:solidFill>
                <a:latin typeface="Raleway"/>
                <a:ea typeface="Raleway"/>
                <a:cs typeface="Raleway"/>
                <a:sym typeface="Raleway"/>
              </a:rPr>
              <a:t> (+) USD 261,257.</a:t>
            </a:r>
            <a:endParaRPr sz="900" b="0" i="0" u="none" strike="noStrike" cap="none" dirty="0">
              <a:solidFill>
                <a:srgbClr val="000000"/>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Capital Income </a:t>
            </a:r>
            <a:r>
              <a:rPr lang="en-US" sz="900" b="0" i="1" u="none" strike="noStrike" cap="none" dirty="0">
                <a:solidFill>
                  <a:srgbClr val="3F3F3F"/>
                </a:solidFill>
                <a:latin typeface="Raleway"/>
                <a:ea typeface="Raleway"/>
                <a:cs typeface="Raleway"/>
                <a:sym typeface="Raleway"/>
              </a:rPr>
              <a:t>Dec/19 </a:t>
            </a:r>
            <a:r>
              <a:rPr lang="en-US" sz="900" b="0" i="0" u="none" strike="noStrike" cap="none" dirty="0">
                <a:solidFill>
                  <a:srgbClr val="3F3F3F"/>
                </a:solidFill>
                <a:latin typeface="Raleway"/>
                <a:ea typeface="Raleway"/>
                <a:cs typeface="Raleway"/>
                <a:sym typeface="Raleway"/>
              </a:rPr>
              <a:t>: (+) USD 0</a:t>
            </a:r>
            <a:endParaRPr sz="14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414141"/>
                </a:solidFill>
                <a:latin typeface="Raleway"/>
                <a:ea typeface="Raleway"/>
                <a:cs typeface="Raleway"/>
                <a:sym typeface="Raleway"/>
              </a:rPr>
              <a:t>Fixed Assets </a:t>
            </a:r>
            <a:r>
              <a:rPr lang="en-US" sz="900" i="1" dirty="0">
                <a:solidFill>
                  <a:srgbClr val="414141"/>
                </a:solidFill>
                <a:latin typeface="Raleway"/>
                <a:ea typeface="Raleway"/>
                <a:cs typeface="Raleway"/>
                <a:sym typeface="Raleway"/>
              </a:rPr>
              <a:t>Dec</a:t>
            </a:r>
            <a:r>
              <a:rPr lang="en-US" sz="900" b="0" i="1" u="none" strike="noStrike" cap="none" dirty="0">
                <a:solidFill>
                  <a:srgbClr val="414141"/>
                </a:solidFill>
                <a:latin typeface="Raleway"/>
                <a:ea typeface="Raleway"/>
                <a:cs typeface="Raleway"/>
                <a:sym typeface="Raleway"/>
              </a:rPr>
              <a:t>/19 :</a:t>
            </a:r>
            <a:r>
              <a:rPr lang="en-US" sz="900" b="0" i="0" u="none" strike="noStrike" cap="none" dirty="0">
                <a:solidFill>
                  <a:srgbClr val="414141"/>
                </a:solidFill>
                <a:latin typeface="Raleway"/>
                <a:ea typeface="Raleway"/>
                <a:cs typeface="Raleway"/>
                <a:sym typeface="Raleway"/>
              </a:rPr>
              <a:t> (-) </a:t>
            </a:r>
            <a:r>
              <a:rPr lang="en-US" sz="900" b="0" i="1" u="none" strike="noStrike" cap="none" dirty="0">
                <a:solidFill>
                  <a:srgbClr val="414141"/>
                </a:solidFill>
                <a:latin typeface="Raleway"/>
                <a:ea typeface="Raleway"/>
                <a:cs typeface="Raleway"/>
                <a:sym typeface="Raleway"/>
              </a:rPr>
              <a:t>USD 4,130.</a:t>
            </a:r>
          </a:p>
          <a:p>
            <a:pPr marL="914400" marR="0" lvl="1" indent="-292100" algn="l" rtl="0">
              <a:lnSpc>
                <a:spcPct val="115000"/>
              </a:lnSpc>
              <a:spcBef>
                <a:spcPts val="0"/>
              </a:spcBef>
              <a:spcAft>
                <a:spcPts val="0"/>
              </a:spcAft>
              <a:buClr>
                <a:schemeClr val="dk1"/>
              </a:buClr>
              <a:buSzPts val="1000"/>
              <a:buFont typeface="Courier New"/>
              <a:buChar char="o"/>
            </a:pPr>
            <a:r>
              <a:rPr lang="en-US" sz="900" dirty="0">
                <a:solidFill>
                  <a:srgbClr val="414141"/>
                </a:solidFill>
                <a:latin typeface="Raleway"/>
                <a:ea typeface="Raleway"/>
                <a:cs typeface="Raleway"/>
                <a:sym typeface="Raleway"/>
              </a:rPr>
              <a:t>Deposit Guarantee BHU </a:t>
            </a:r>
            <a:r>
              <a:rPr lang="en-US" sz="900" i="1" dirty="0">
                <a:solidFill>
                  <a:srgbClr val="414141"/>
                </a:solidFill>
                <a:latin typeface="Raleway"/>
                <a:ea typeface="Raleway"/>
                <a:cs typeface="Raleway"/>
                <a:sym typeface="Raleway"/>
              </a:rPr>
              <a:t>Dec/19: </a:t>
            </a:r>
            <a:r>
              <a:rPr lang="en-US" sz="900" dirty="0">
                <a:solidFill>
                  <a:srgbClr val="414141"/>
                </a:solidFill>
                <a:latin typeface="Raleway"/>
                <a:ea typeface="Raleway"/>
                <a:cs typeface="Raleway"/>
                <a:sym typeface="Raleway"/>
              </a:rPr>
              <a:t>(-) </a:t>
            </a:r>
            <a:r>
              <a:rPr lang="en-US" sz="900" i="1" dirty="0">
                <a:solidFill>
                  <a:srgbClr val="414141"/>
                </a:solidFill>
                <a:latin typeface="Raleway"/>
                <a:ea typeface="Raleway"/>
                <a:cs typeface="Raleway"/>
                <a:sym typeface="Raleway"/>
              </a:rPr>
              <a:t>USD 3.340</a:t>
            </a:r>
            <a:endParaRPr sz="900" b="0" u="none" strike="noStrike" cap="none" dirty="0">
              <a:solidFill>
                <a:srgbClr val="41414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Operating Expenses Dec</a:t>
            </a:r>
            <a:r>
              <a:rPr lang="en-US" sz="900" b="0" i="1" u="none" strike="noStrike" cap="none" dirty="0">
                <a:solidFill>
                  <a:srgbClr val="3F3F3F"/>
                </a:solidFill>
                <a:latin typeface="Raleway"/>
                <a:ea typeface="Raleway"/>
                <a:cs typeface="Raleway"/>
                <a:sym typeface="Raleway"/>
              </a:rPr>
              <a:t>/19 :</a:t>
            </a:r>
            <a:r>
              <a:rPr lang="en-US" sz="900" b="0" i="0" u="none" strike="noStrike" cap="none" dirty="0">
                <a:solidFill>
                  <a:srgbClr val="3F3F3F"/>
                </a:solidFill>
                <a:latin typeface="Raleway"/>
                <a:ea typeface="Raleway"/>
                <a:cs typeface="Raleway"/>
                <a:sym typeface="Raleway"/>
              </a:rPr>
              <a:t> (-) USD </a:t>
            </a:r>
            <a:r>
              <a:rPr lang="en-US" sz="900" b="0" i="1" u="none" strike="noStrike" cap="none" dirty="0">
                <a:solidFill>
                  <a:srgbClr val="3F3F3F"/>
                </a:solidFill>
                <a:latin typeface="Raleway"/>
                <a:ea typeface="Raleway"/>
                <a:cs typeface="Raleway"/>
                <a:sym typeface="Raleway"/>
              </a:rPr>
              <a:t>116,099</a:t>
            </a:r>
            <a:r>
              <a:rPr lang="en-US" sz="900" b="0" i="0" u="none" strike="noStrike" cap="none" dirty="0">
                <a:solidFill>
                  <a:srgbClr val="3F3F3F"/>
                </a:solidFill>
                <a:latin typeface="Raleway"/>
                <a:ea typeface="Raleway"/>
                <a:cs typeface="Raleway"/>
                <a:sym typeface="Raleway"/>
              </a:rPr>
              <a:t>.</a:t>
            </a:r>
            <a:endParaRPr sz="14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rgbClr val="414141"/>
              </a:buClr>
              <a:buSzPts val="1000"/>
              <a:buFont typeface="Courier New"/>
              <a:buChar char="o"/>
            </a:pPr>
            <a:r>
              <a:rPr lang="en-US" sz="900" b="1" i="0" u="none" strike="noStrike" cap="none" dirty="0">
                <a:solidFill>
                  <a:srgbClr val="414141"/>
                </a:solidFill>
                <a:latin typeface="Raleway"/>
                <a:ea typeface="Raleway"/>
                <a:cs typeface="Raleway"/>
                <a:sym typeface="Raleway"/>
              </a:rPr>
              <a:t>Final accumulated cash balance </a:t>
            </a:r>
            <a:r>
              <a:rPr lang="en-US" sz="900" b="1" i="1" dirty="0">
                <a:solidFill>
                  <a:srgbClr val="414141"/>
                </a:solidFill>
                <a:latin typeface="Raleway"/>
                <a:ea typeface="Raleway"/>
                <a:cs typeface="Raleway"/>
                <a:sym typeface="Raleway"/>
              </a:rPr>
              <a:t>Dec</a:t>
            </a:r>
            <a:r>
              <a:rPr lang="en-US" sz="900" b="1" i="1" u="none" strike="noStrike" cap="none" dirty="0">
                <a:solidFill>
                  <a:srgbClr val="414141"/>
                </a:solidFill>
                <a:latin typeface="Raleway"/>
                <a:ea typeface="Raleway"/>
                <a:cs typeface="Raleway"/>
                <a:sym typeface="Raleway"/>
              </a:rPr>
              <a:t> 2019 </a:t>
            </a:r>
            <a:r>
              <a:rPr lang="en-US" sz="900" b="1" i="0" u="none" strike="noStrike" cap="none" dirty="0">
                <a:solidFill>
                  <a:srgbClr val="414141"/>
                </a:solidFill>
                <a:latin typeface="Raleway"/>
                <a:ea typeface="Raleway"/>
                <a:cs typeface="Raleway"/>
                <a:sym typeface="Raleway"/>
              </a:rPr>
              <a:t>: USD 137,687.</a:t>
            </a:r>
            <a:endParaRPr sz="900" b="1" i="0" u="none" strike="noStrike" cap="none" dirty="0">
              <a:solidFill>
                <a:srgbClr val="414141"/>
              </a:solidFill>
              <a:latin typeface="Raleway"/>
              <a:ea typeface="Raleway"/>
              <a:cs typeface="Raleway"/>
              <a:sym typeface="Raleway"/>
            </a:endParaRPr>
          </a:p>
          <a:p>
            <a:pPr marL="914400" marR="0" lvl="1" indent="-228600" algn="l" rtl="0">
              <a:lnSpc>
                <a:spcPct val="115000"/>
              </a:lnSpc>
              <a:spcBef>
                <a:spcPts val="0"/>
              </a:spcBef>
              <a:spcAft>
                <a:spcPts val="0"/>
              </a:spcAft>
              <a:buClr>
                <a:srgbClr val="414141"/>
              </a:buClr>
              <a:buSzPts val="1000"/>
              <a:buFont typeface="Raleway"/>
              <a:buNone/>
            </a:pPr>
            <a:endParaRPr sz="1000" b="0" i="1" u="none" strike="noStrike" cap="none" dirty="0">
              <a:latin typeface="Raleway"/>
              <a:ea typeface="Raleway"/>
              <a:cs typeface="Raleway"/>
              <a:sym typeface="Raleway"/>
            </a:endParaRPr>
          </a:p>
          <a:p>
            <a:pPr marL="914400" marR="0" lvl="1" indent="-292100" algn="l" rtl="0">
              <a:lnSpc>
                <a:spcPct val="115000"/>
              </a:lnSpc>
              <a:spcBef>
                <a:spcPts val="0"/>
              </a:spcBef>
              <a:spcAft>
                <a:spcPts val="0"/>
              </a:spcAft>
              <a:buSzPts val="1000"/>
              <a:buFont typeface="Raleway"/>
              <a:buChar char="o"/>
            </a:pPr>
            <a:r>
              <a:rPr lang="en-US" sz="900" b="0" i="1" u="none" strike="noStrike" cap="none" dirty="0">
                <a:latin typeface="Raleway"/>
                <a:ea typeface="Raleway"/>
                <a:cs typeface="Raleway"/>
                <a:sym typeface="Raleway"/>
              </a:rPr>
              <a:t>Cash outflows for Dec/19 (USD 123,569) are composed of: 94% Operating Expenses, 3% Guarantees and 3% Equipment and Structure.</a:t>
            </a:r>
            <a:endParaRPr sz="900" b="0" i="1" u="none" strike="noStrike" cap="none" dirty="0">
              <a:latin typeface="Raleway"/>
              <a:ea typeface="Raleway"/>
              <a:cs typeface="Raleway"/>
              <a:sym typeface="Raleway"/>
            </a:endParaRPr>
          </a:p>
          <a:p>
            <a:pPr marL="914400" marR="25400" lvl="1" indent="-292100" algn="l" rtl="0">
              <a:lnSpc>
                <a:spcPct val="115000"/>
              </a:lnSpc>
              <a:spcBef>
                <a:spcPts val="0"/>
              </a:spcBef>
              <a:spcAft>
                <a:spcPts val="0"/>
              </a:spcAft>
              <a:buSzPts val="1000"/>
              <a:buFont typeface="Raleway"/>
              <a:buChar char="o"/>
            </a:pPr>
            <a:r>
              <a:rPr lang="en-US" sz="900" i="1" dirty="0">
                <a:latin typeface="Raleway"/>
                <a:ea typeface="Raleway"/>
                <a:cs typeface="Raleway"/>
                <a:sym typeface="Raleway"/>
              </a:rPr>
              <a:t>December</a:t>
            </a:r>
            <a:r>
              <a:rPr lang="en-US" sz="900" b="0" i="1" u="none" strike="noStrike" cap="none" dirty="0">
                <a:latin typeface="Raleway"/>
                <a:ea typeface="Raleway"/>
                <a:cs typeface="Raleway"/>
                <a:sym typeface="Raleway"/>
              </a:rPr>
              <a:t> operating costs were +</a:t>
            </a:r>
            <a:r>
              <a:rPr lang="en-US" sz="900" i="1" dirty="0">
                <a:latin typeface="Raleway"/>
                <a:ea typeface="Raleway"/>
                <a:cs typeface="Raleway"/>
                <a:sym typeface="Raleway"/>
              </a:rPr>
              <a:t>21</a:t>
            </a:r>
            <a:r>
              <a:rPr lang="en-US" sz="900" b="0" i="1" u="none" strike="noStrike" cap="none" dirty="0">
                <a:latin typeface="Raleway"/>
                <a:ea typeface="Raleway"/>
                <a:cs typeface="Raleway"/>
                <a:sym typeface="Raleway"/>
              </a:rPr>
              <a:t>% more than the monthly average (last 12 months).</a:t>
            </a:r>
            <a:endParaRPr sz="900" b="0" i="1" u="none" strike="noStrike" cap="none" dirty="0">
              <a:latin typeface="Raleway"/>
              <a:ea typeface="Raleway"/>
              <a:cs typeface="Raleway"/>
              <a:sym typeface="Raleway"/>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86" name="Google Shape;86;p17"/>
          <p:cNvSpPr txBox="1"/>
          <p:nvPr/>
        </p:nvSpPr>
        <p:spPr>
          <a:xfrm>
            <a:off x="53869" y="4464946"/>
            <a:ext cx="4628100" cy="12615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New partner contributions and Loans: Dec. 2019</a:t>
            </a:r>
            <a:endParaRPr sz="12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rgbClr val="414141"/>
              </a:buClr>
              <a:buSzPts val="1000"/>
              <a:buFont typeface="Courier New"/>
              <a:buChar char="o"/>
            </a:pPr>
            <a:r>
              <a:rPr lang="en-US" sz="900" b="0" i="0" u="none" strike="noStrike" cap="none" dirty="0">
                <a:solidFill>
                  <a:srgbClr val="414141"/>
                </a:solidFill>
                <a:latin typeface="Raleway Medium"/>
                <a:ea typeface="Raleway Medium"/>
                <a:cs typeface="Raleway Medium"/>
                <a:sym typeface="Raleway Medium"/>
              </a:rPr>
              <a:t>Contribution of partners: USD </a:t>
            </a:r>
            <a:r>
              <a:rPr lang="en-US" sz="900" dirty="0">
                <a:solidFill>
                  <a:srgbClr val="414141"/>
                </a:solidFill>
                <a:latin typeface="Raleway Medium"/>
                <a:ea typeface="Raleway Medium"/>
                <a:cs typeface="Raleway Medium"/>
                <a:sym typeface="Raleway Medium"/>
              </a:rPr>
              <a:t>0.</a:t>
            </a:r>
            <a:endParaRPr sz="900" b="0" i="0" u="none" strike="noStrike" cap="none" dirty="0">
              <a:solidFill>
                <a:srgbClr val="414141"/>
              </a:solidFill>
              <a:latin typeface="Raleway"/>
              <a:ea typeface="Raleway"/>
              <a:cs typeface="Raleway"/>
              <a:sym typeface="Raleway"/>
            </a:endParaRPr>
          </a:p>
        </p:txBody>
      </p:sp>
      <p:pic>
        <p:nvPicPr>
          <p:cNvPr id="3" name="Imagen 2">
            <a:extLst>
              <a:ext uri="{FF2B5EF4-FFF2-40B4-BE49-F238E27FC236}">
                <a16:creationId xmlns:a16="http://schemas.microsoft.com/office/drawing/2014/main" id="{4F873FBC-C673-4E4E-97DD-8A97E6B88C15}"/>
              </a:ext>
            </a:extLst>
          </p:cNvPr>
          <p:cNvPicPr>
            <a:picLocks noChangeAspect="1"/>
          </p:cNvPicPr>
          <p:nvPr/>
        </p:nvPicPr>
        <p:blipFill>
          <a:blip r:embed="rId3"/>
          <a:stretch>
            <a:fillRect/>
          </a:stretch>
        </p:blipFill>
        <p:spPr>
          <a:xfrm>
            <a:off x="4942781" y="394671"/>
            <a:ext cx="4147350" cy="4680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pic>
        <p:nvPicPr>
          <p:cNvPr id="3" name="Imagen 2">
            <a:extLst>
              <a:ext uri="{FF2B5EF4-FFF2-40B4-BE49-F238E27FC236}">
                <a16:creationId xmlns:a16="http://schemas.microsoft.com/office/drawing/2014/main" id="{21A7E8B0-7AB7-4C3A-B8D3-B337EF44D07F}"/>
              </a:ext>
            </a:extLst>
          </p:cNvPr>
          <p:cNvPicPr>
            <a:picLocks noChangeAspect="1"/>
          </p:cNvPicPr>
          <p:nvPr/>
        </p:nvPicPr>
        <p:blipFill>
          <a:blip r:embed="rId3"/>
          <a:stretch>
            <a:fillRect/>
          </a:stretch>
        </p:blipFill>
        <p:spPr>
          <a:xfrm>
            <a:off x="4282009" y="937333"/>
            <a:ext cx="4434546" cy="2880000"/>
          </a:xfrm>
          <a:prstGeom prst="rect">
            <a:avLst/>
          </a:prstGeom>
        </p:spPr>
      </p:pic>
      <p:sp>
        <p:nvSpPr>
          <p:cNvPr id="93" name="Google Shape;93;p18"/>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Arial"/>
              <a:buNone/>
            </a:pPr>
            <a:r>
              <a:rPr lang="en-US" sz="2400" b="1" i="0" u="none" strike="noStrike" cap="none" dirty="0">
                <a:solidFill>
                  <a:srgbClr val="1B36FF"/>
                </a:solidFill>
                <a:latin typeface="Raleway"/>
                <a:ea typeface="Raleway"/>
                <a:cs typeface="Raleway"/>
                <a:sym typeface="Raleway"/>
              </a:rPr>
              <a:t>Accumulated Cash Flow – Dec 2019</a:t>
            </a:r>
            <a:endParaRPr sz="2400" b="1" i="0" u="none" strike="noStrike" cap="none" dirty="0">
              <a:solidFill>
                <a:srgbClr val="1B36FF"/>
              </a:solidFill>
              <a:latin typeface="Raleway"/>
              <a:ea typeface="Raleway"/>
              <a:cs typeface="Raleway"/>
              <a:sym typeface="Raleway"/>
            </a:endParaRPr>
          </a:p>
        </p:txBody>
      </p:sp>
      <p:sp>
        <p:nvSpPr>
          <p:cNvPr id="94" name="Google Shape;94;p18"/>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95" name="Google Shape;95;p18"/>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5</a:t>
            </a:r>
            <a:endParaRPr sz="1200" b="0" i="0" u="none" strike="noStrike" cap="none" dirty="0">
              <a:solidFill>
                <a:srgbClr val="FFFFFF"/>
              </a:solidFill>
              <a:latin typeface="Raleway"/>
              <a:ea typeface="Raleway"/>
              <a:cs typeface="Raleway"/>
              <a:sym typeface="Raleway"/>
            </a:endParaRPr>
          </a:p>
        </p:txBody>
      </p:sp>
      <p:pic>
        <p:nvPicPr>
          <p:cNvPr id="96" name="Google Shape;96;p18"/>
          <p:cNvPicPr preferRelativeResize="0"/>
          <p:nvPr/>
        </p:nvPicPr>
        <p:blipFill rotWithShape="1">
          <a:blip r:embed="rId4">
            <a:alphaModFix/>
          </a:blip>
          <a:srcRect t="52803" r="9835" b="27695"/>
          <a:stretch/>
        </p:blipFill>
        <p:spPr>
          <a:xfrm>
            <a:off x="0" y="4681850"/>
            <a:ext cx="1180024" cy="461651"/>
          </a:xfrm>
          <a:prstGeom prst="rect">
            <a:avLst/>
          </a:prstGeom>
          <a:noFill/>
          <a:ln>
            <a:noFill/>
          </a:ln>
        </p:spPr>
      </p:pic>
      <p:sp>
        <p:nvSpPr>
          <p:cNvPr id="97" name="Google Shape;97;p18"/>
          <p:cNvSpPr txBox="1">
            <a:spLocks noGrp="1"/>
          </p:cNvSpPr>
          <p:nvPr>
            <p:ph type="body" idx="1"/>
          </p:nvPr>
        </p:nvSpPr>
        <p:spPr>
          <a:xfrm>
            <a:off x="-132217" y="1085587"/>
            <a:ext cx="4537962" cy="2720457"/>
          </a:xfrm>
          <a:prstGeom prst="rect">
            <a:avLst/>
          </a:prstGeom>
          <a:noFill/>
          <a:ln>
            <a:noFill/>
          </a:ln>
        </p:spPr>
        <p:txBody>
          <a:bodyPr spcFirstLastPara="1" wrap="square" lIns="91425" tIns="45700" rIns="91425" bIns="45700" anchor="t" anchorCtr="0">
            <a:noAutofit/>
          </a:bodyPr>
          <a:lstStyle/>
          <a:p>
            <a:pPr marL="457200" marR="0" lvl="0" indent="-317500" algn="l" rtl="0">
              <a:lnSpc>
                <a:spcPct val="90000"/>
              </a:lnSpc>
              <a:spcBef>
                <a:spcPts val="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2016: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39 thousand</a:t>
            </a:r>
            <a:r>
              <a:rPr lang="en-US" sz="1300" b="1" i="0" u="none" strike="noStrike" cap="none" dirty="0">
                <a:solidFill>
                  <a:srgbClr val="2939FA"/>
                </a:solidFill>
                <a:latin typeface="Raleway Medium"/>
                <a:ea typeface="Raleway Medium"/>
                <a:cs typeface="Raleway Medium"/>
                <a:sym typeface="Raleway Medium"/>
              </a:rPr>
              <a:t> </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2017: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46 thousand</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2018: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165 thou</a:t>
            </a:r>
            <a:r>
              <a:rPr lang="en-US" sz="1300" b="1" dirty="0">
                <a:solidFill>
                  <a:srgbClr val="2939FA"/>
                </a:solidFill>
                <a:latin typeface="Arial"/>
                <a:ea typeface="Arial"/>
                <a:cs typeface="Arial"/>
                <a:sym typeface="Arial"/>
              </a:rPr>
              <a:t>sand</a:t>
            </a:r>
            <a:endParaRPr dirty="0"/>
          </a:p>
          <a:p>
            <a:pPr marL="457200" lvl="0" indent="-317500" algn="l" rtl="0">
              <a:lnSpc>
                <a:spcPct val="90000"/>
              </a:lnSpc>
              <a:spcBef>
                <a:spcPts val="600"/>
              </a:spcBef>
              <a:spcAft>
                <a:spcPts val="0"/>
              </a:spcAft>
              <a:buClr>
                <a:schemeClr val="dk1"/>
              </a:buClr>
              <a:buSzPts val="1400"/>
              <a:buFont typeface="Raleway Medium"/>
              <a:buChar char="●"/>
            </a:pPr>
            <a:r>
              <a:rPr lang="en-US" sz="1300" dirty="0">
                <a:latin typeface="Raleway Medium"/>
                <a:ea typeface="Raleway Medium"/>
                <a:cs typeface="Raleway Medium"/>
                <a:sym typeface="Raleway Medium"/>
              </a:rPr>
              <a:t>Final Cash Balance 2019: </a:t>
            </a:r>
            <a:r>
              <a:rPr lang="en-US" sz="1300" b="1" dirty="0">
                <a:solidFill>
                  <a:srgbClr val="2939FA"/>
                </a:solidFill>
                <a:latin typeface="Raleway Medium"/>
                <a:ea typeface="Raleway Medium"/>
                <a:cs typeface="Raleway Medium"/>
                <a:sym typeface="Raleway Medium"/>
              </a:rPr>
              <a:t>USD 138</a:t>
            </a:r>
            <a:r>
              <a:rPr lang="en-US" sz="1300" b="1" dirty="0">
                <a:solidFill>
                  <a:srgbClr val="2939FA"/>
                </a:solidFill>
                <a:latin typeface="Arial"/>
                <a:ea typeface="Arial"/>
                <a:cs typeface="Arial"/>
                <a:sym typeface="Arial"/>
              </a:rPr>
              <a:t> thousand</a:t>
            </a:r>
            <a:endParaRPr dirty="0"/>
          </a:p>
          <a:p>
            <a:pPr marL="914400" marR="0" lvl="1" indent="-317500" algn="l" rtl="0">
              <a:lnSpc>
                <a:spcPct val="90000"/>
              </a:lnSpc>
              <a:spcBef>
                <a:spcPts val="600"/>
              </a:spcBef>
              <a:spcAft>
                <a:spcPts val="0"/>
              </a:spcAft>
              <a:buClr>
                <a:schemeClr val="dk1"/>
              </a:buClr>
              <a:buSzPts val="1400"/>
              <a:buFont typeface="Courier New"/>
              <a:buChar char="o"/>
            </a:pPr>
            <a:r>
              <a:rPr lang="en-US" sz="1000" b="0" i="0" u="none" strike="noStrike" cap="none" dirty="0">
                <a:solidFill>
                  <a:srgbClr val="3F3F3F"/>
                </a:solidFill>
                <a:latin typeface="Raleway Medium"/>
                <a:ea typeface="Raleway Medium"/>
                <a:cs typeface="Raleway Medium"/>
                <a:sym typeface="Raleway Medium"/>
              </a:rPr>
              <a:t>January 2019:</a:t>
            </a:r>
            <a:r>
              <a:rPr lang="en-US" sz="1000" b="0" i="0" u="none" strike="noStrike" cap="none" dirty="0">
                <a:solidFill>
                  <a:srgbClr val="3F3F3F"/>
                </a:solidFill>
                <a:latin typeface="Arial"/>
                <a:ea typeface="Arial"/>
                <a:cs typeface="Arial"/>
                <a:sym typeface="Arial"/>
              </a:rPr>
              <a:t> USD (-) 67</a:t>
            </a:r>
            <a:r>
              <a:rPr lang="en-US" sz="1000" dirty="0">
                <a:solidFill>
                  <a:srgbClr val="3F3F3F"/>
                </a:solidFill>
                <a:latin typeface="Arial"/>
                <a:ea typeface="Arial"/>
                <a:cs typeface="Arial"/>
                <a:sym typeface="Arial"/>
              </a:rPr>
              <a:t>.</a:t>
            </a:r>
            <a:r>
              <a:rPr lang="en-US" sz="1000" b="0" i="0" u="none" strike="noStrike" cap="none" dirty="0">
                <a:solidFill>
                  <a:srgbClr val="3F3F3F"/>
                </a:solidFill>
                <a:latin typeface="Arial"/>
                <a:ea typeface="Arial"/>
                <a:cs typeface="Arial"/>
                <a:sym typeface="Arial"/>
              </a:rPr>
              <a:t>7 thousand.</a:t>
            </a:r>
            <a:endParaRPr dirty="0"/>
          </a:p>
          <a:p>
            <a:pPr marL="91440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February 2019: USD (-) 61.5 thousand.</a:t>
            </a:r>
            <a:endParaRPr dirty="0"/>
          </a:p>
          <a:p>
            <a:pPr marL="91440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March 2019: USD (-) 28.8 thousand.</a:t>
            </a:r>
            <a:endParaRPr dirty="0"/>
          </a:p>
          <a:p>
            <a:pPr marL="91440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April 2019: USD (+) 107.3 thousand.</a:t>
            </a:r>
            <a:endParaRPr dirty="0"/>
          </a:p>
          <a:p>
            <a:pPr marL="91440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May 2019: USD (-) 32.7 thousand.</a:t>
            </a:r>
            <a:endParaRPr dirty="0"/>
          </a:p>
          <a:p>
            <a:pPr marL="91440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Jun 2019: USD (+) 219.7 thousand.</a:t>
            </a:r>
            <a:endParaRPr dirty="0"/>
          </a:p>
          <a:p>
            <a:pPr marL="91440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Jul 2019: USD (-) 194.3 thousand.</a:t>
            </a:r>
            <a:endParaRPr dirty="0"/>
          </a:p>
          <a:p>
            <a:pPr marL="91440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Aug 2019: USD (-) 75.7 thousand.</a:t>
            </a:r>
            <a:endParaRPr dirty="0"/>
          </a:p>
          <a:p>
            <a:pPr marL="91440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Sep 2019: USD (+) 22.1 thousand.</a:t>
            </a:r>
          </a:p>
          <a:p>
            <a:pPr marL="914400" lvl="1" indent="-317500"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Oct 2019: USD (+) 351,3 thousand.</a:t>
            </a:r>
          </a:p>
          <a:p>
            <a:pPr marL="91440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Nov 2019: USD (-) 143,5 thousand.</a:t>
            </a:r>
          </a:p>
          <a:p>
            <a:pPr marL="91440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Dec 2019: USD (-) 123.6 thousand</a:t>
            </a:r>
            <a:endParaRPr sz="1000" dirty="0">
              <a:solidFill>
                <a:srgbClr val="3F3F3F"/>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98" name="Google Shape;98;p18"/>
          <p:cNvSpPr txBox="1"/>
          <p:nvPr/>
        </p:nvSpPr>
        <p:spPr>
          <a:xfrm>
            <a:off x="7335252" y="1059256"/>
            <a:ext cx="1644503" cy="26161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1" u="none" strike="noStrike" cap="none" dirty="0">
                <a:solidFill>
                  <a:srgbClr val="3F3F3F"/>
                </a:solidFill>
                <a:latin typeface="Raleway"/>
                <a:ea typeface="Raleway"/>
                <a:cs typeface="Raleway"/>
                <a:sym typeface="Raleway"/>
              </a:rPr>
              <a:t>Accumulated 2019</a:t>
            </a:r>
            <a:endParaRPr sz="1400" b="0" i="0" u="none" strike="noStrike" cap="none" dirty="0">
              <a:solidFill>
                <a:srgbClr val="000000"/>
              </a:solidFill>
              <a:latin typeface="Arial"/>
              <a:ea typeface="Arial"/>
              <a:cs typeface="Arial"/>
              <a:sym typeface="Arial"/>
            </a:endParaRPr>
          </a:p>
        </p:txBody>
      </p:sp>
      <p:sp>
        <p:nvSpPr>
          <p:cNvPr id="99" name="Google Shape;99;p18"/>
          <p:cNvSpPr txBox="1"/>
          <p:nvPr/>
        </p:nvSpPr>
        <p:spPr>
          <a:xfrm>
            <a:off x="5307259" y="2464519"/>
            <a:ext cx="471055" cy="30777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dirty="0">
                <a:solidFill>
                  <a:srgbClr val="C00000"/>
                </a:solidFill>
                <a:latin typeface="Calibri"/>
                <a:ea typeface="Calibri"/>
                <a:cs typeface="Calibri"/>
                <a:sym typeface="Calibri"/>
              </a:rPr>
              <a:t>-506</a:t>
            </a:r>
            <a:endParaRPr sz="1400" b="0" i="0" u="none" strike="noStrike" cap="none" dirty="0">
              <a:solidFill>
                <a:srgbClr val="C00000"/>
              </a:solidFill>
              <a:latin typeface="Arial"/>
              <a:ea typeface="Arial"/>
              <a:cs typeface="Arial"/>
              <a:sym typeface="Arial"/>
            </a:endParaRPr>
          </a:p>
        </p:txBody>
      </p:sp>
      <p:sp>
        <p:nvSpPr>
          <p:cNvPr id="100" name="Google Shape;100;p18"/>
          <p:cNvSpPr txBox="1"/>
          <p:nvPr/>
        </p:nvSpPr>
        <p:spPr>
          <a:xfrm>
            <a:off x="4602480" y="3950349"/>
            <a:ext cx="3567642" cy="46166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(1) – Accumulated Cash Flow (2016 - 2017)</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(2) – Accumulated Cash Flow (2016 -  December 2018)</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(3) – Accumulated Cash Flow (2016 –  </a:t>
            </a:r>
            <a:r>
              <a:rPr lang="en-US" sz="800" i="1" dirty="0">
                <a:solidFill>
                  <a:srgbClr val="7F7F7F"/>
                </a:solidFill>
                <a:latin typeface="Raleway"/>
                <a:ea typeface="Raleway"/>
                <a:cs typeface="Raleway"/>
                <a:sym typeface="Raleway"/>
              </a:rPr>
              <a:t>Dec</a:t>
            </a:r>
            <a:r>
              <a:rPr lang="en-US" sz="800" b="0" i="1" u="none" strike="noStrike" cap="none" dirty="0">
                <a:solidFill>
                  <a:srgbClr val="7F7F7F"/>
                </a:solidFill>
                <a:latin typeface="Raleway"/>
                <a:ea typeface="Raleway"/>
                <a:cs typeface="Raleway"/>
                <a:sym typeface="Raleway"/>
              </a:rPr>
              <a:t> 2019)</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endParaRPr sz="800" b="0" i="1" u="none" strike="noStrike" cap="none" dirty="0">
              <a:solidFill>
                <a:srgbClr val="7F7F7F"/>
              </a:solidFill>
              <a:latin typeface="Raleway"/>
              <a:ea typeface="Raleway"/>
              <a:cs typeface="Raleway"/>
              <a:sym typeface="Raleway"/>
            </a:endParaRPr>
          </a:p>
        </p:txBody>
      </p:sp>
      <p:sp>
        <p:nvSpPr>
          <p:cNvPr id="101" name="Google Shape;101;p18"/>
          <p:cNvSpPr txBox="1"/>
          <p:nvPr/>
        </p:nvSpPr>
        <p:spPr>
          <a:xfrm>
            <a:off x="6653621" y="2872841"/>
            <a:ext cx="638399" cy="30777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dirty="0">
                <a:solidFill>
                  <a:srgbClr val="C00000"/>
                </a:solidFill>
                <a:latin typeface="Calibri"/>
                <a:ea typeface="Calibri"/>
                <a:cs typeface="Calibri"/>
                <a:sym typeface="Calibri"/>
              </a:rPr>
              <a:t>-1.135</a:t>
            </a:r>
            <a:endParaRPr sz="1200" b="0" i="0" u="none" strike="noStrike" cap="none" dirty="0">
              <a:solidFill>
                <a:srgbClr val="C00000"/>
              </a:solidFill>
              <a:latin typeface="Arial"/>
              <a:ea typeface="Arial"/>
              <a:cs typeface="Arial"/>
              <a:sym typeface="Arial"/>
            </a:endParaRPr>
          </a:p>
        </p:txBody>
      </p:sp>
      <p:sp>
        <p:nvSpPr>
          <p:cNvPr id="102" name="Google Shape;102;p18"/>
          <p:cNvSpPr txBox="1"/>
          <p:nvPr/>
        </p:nvSpPr>
        <p:spPr>
          <a:xfrm>
            <a:off x="7467994" y="1381174"/>
            <a:ext cx="675655" cy="276999"/>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dirty="0">
                <a:solidFill>
                  <a:srgbClr val="1B36FF"/>
                </a:solidFill>
                <a:latin typeface="Calibri"/>
                <a:ea typeface="Calibri"/>
                <a:cs typeface="Calibri"/>
                <a:sym typeface="Calibri"/>
              </a:rPr>
              <a:t>1.145</a:t>
            </a:r>
            <a:endParaRPr sz="1200" b="1" i="0" u="none" strike="noStrike" cap="none" dirty="0">
              <a:solidFill>
                <a:srgbClr val="1B36FF"/>
              </a:solidFill>
              <a:latin typeface="Calibri"/>
              <a:ea typeface="Calibri"/>
              <a:cs typeface="Calibri"/>
              <a:sym typeface="Calibri"/>
            </a:endParaRPr>
          </a:p>
        </p:txBody>
      </p:sp>
      <p:sp>
        <p:nvSpPr>
          <p:cNvPr id="103" name="Google Shape;103;p18"/>
          <p:cNvSpPr/>
          <p:nvPr/>
        </p:nvSpPr>
        <p:spPr>
          <a:xfrm>
            <a:off x="7489863" y="799254"/>
            <a:ext cx="1292049" cy="2282613"/>
          </a:xfrm>
          <a:prstGeom prst="rect">
            <a:avLst/>
          </a:prstGeom>
          <a:solidFill>
            <a:srgbClr val="D6D6D6">
              <a:alpha val="20000"/>
            </a:srgbClr>
          </a:solidFill>
          <a:ln w="12700" cap="flat" cmpd="sng">
            <a:solidFill>
              <a:srgbClr val="414141"/>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p19"/>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109" name="Google Shape;109;p19"/>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Cash flow available data </a:t>
            </a:r>
            <a:endParaRPr sz="2700" b="0" i="0" u="none" strike="noStrike" cap="none" dirty="0">
              <a:solidFill>
                <a:srgbClr val="FFFFFF"/>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Management tools</a:t>
            </a:r>
            <a:endParaRPr sz="28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Balance Sheet</a:t>
            </a:r>
            <a:endParaRPr sz="24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Income Statement</a:t>
            </a:r>
            <a:endParaRPr sz="2400" b="1" i="0" u="none" strike="noStrike" cap="none" dirty="0">
              <a:solidFill>
                <a:srgbClr val="FFFFFF"/>
              </a:solidFill>
              <a:latin typeface="Raleway"/>
              <a:ea typeface="Raleway"/>
              <a:cs typeface="Raleway"/>
              <a:sym typeface="Raleway"/>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Next steps</a:t>
            </a:r>
            <a:endParaRPr sz="1600" b="0" i="0" u="none" strike="noStrike" cap="none" dirty="0">
              <a:solidFill>
                <a:srgbClr val="FFFFFF"/>
              </a:solidFill>
              <a:latin typeface="Raleway Medium"/>
              <a:ea typeface="Raleway Medium"/>
              <a:cs typeface="Raleway Medium"/>
              <a:sym typeface="Raleway Medium"/>
            </a:endParaRPr>
          </a:p>
        </p:txBody>
      </p:sp>
      <p:sp>
        <p:nvSpPr>
          <p:cNvPr id="110" name="Google Shape;110;p19"/>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0"/>
          <p:cNvSpPr txBox="1">
            <a:spLocks noGrp="1"/>
          </p:cNvSpPr>
          <p:nvPr>
            <p:ph type="body" idx="1"/>
          </p:nvPr>
        </p:nvSpPr>
        <p:spPr>
          <a:xfrm>
            <a:off x="438461" y="825309"/>
            <a:ext cx="4358866" cy="2393100"/>
          </a:xfrm>
          <a:prstGeom prst="rect">
            <a:avLst/>
          </a:prstGeom>
          <a:noFill/>
          <a:ln>
            <a:noFill/>
          </a:ln>
        </p:spPr>
        <p:txBody>
          <a:bodyPr spcFirstLastPara="1" wrap="square" lIns="91425" tIns="45700" rIns="91425" bIns="45700" anchor="t" anchorCtr="0">
            <a:noAutofit/>
          </a:bodyPr>
          <a:lstStyle/>
          <a:p>
            <a:pPr marL="365760" marR="0" lvl="0" indent="-254507" algn="l" rtl="0">
              <a:lnSpc>
                <a:spcPct val="115000"/>
              </a:lnSpc>
              <a:spcBef>
                <a:spcPts val="0"/>
              </a:spcBef>
              <a:spcAft>
                <a:spcPts val="0"/>
              </a:spcAft>
              <a:buClr>
                <a:srgbClr val="000000"/>
              </a:buClr>
              <a:buSzPts val="1200"/>
              <a:buFont typeface="Raleway Medium"/>
              <a:buChar char="●"/>
            </a:pPr>
            <a:r>
              <a:rPr lang="en-US" sz="1200" b="0" i="0" u="none" strike="noStrike" cap="none" dirty="0">
                <a:solidFill>
                  <a:srgbClr val="000000"/>
                </a:solidFill>
                <a:latin typeface="Raleway Medium"/>
                <a:ea typeface="Raleway Medium"/>
                <a:cs typeface="Raleway Medium"/>
                <a:sym typeface="Raleway Medium"/>
              </a:rPr>
              <a:t>Continuous growth of plant and equipment</a:t>
            </a:r>
            <a:endParaRPr sz="1200" b="0" i="0" u="none" strike="noStrike" cap="none" dirty="0">
              <a:solidFill>
                <a:schemeClr val="dk1"/>
              </a:solidFill>
              <a:latin typeface="Rambla"/>
              <a:ea typeface="Rambla"/>
              <a:cs typeface="Rambla"/>
              <a:sym typeface="Rambla"/>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2017: </a:t>
            </a:r>
            <a:r>
              <a:rPr lang="en-US" sz="1200" b="0" i="0" u="none" strike="noStrike" cap="none" dirty="0">
                <a:solidFill>
                  <a:srgbClr val="2939FA"/>
                </a:solidFill>
                <a:latin typeface="Raleway Medium"/>
                <a:ea typeface="Raleway Medium"/>
                <a:cs typeface="Raleway Medium"/>
                <a:sym typeface="Raleway Medium"/>
              </a:rPr>
              <a:t>200%</a:t>
            </a:r>
            <a:endParaRPr sz="1000" b="0" i="0" u="none" strike="noStrike" cap="none" dirty="0">
              <a:solidFill>
                <a:srgbClr val="2939FA"/>
              </a:solidFill>
              <a:latin typeface="Raleway Medium"/>
              <a:ea typeface="Raleway Medium"/>
              <a:cs typeface="Raleway Medium"/>
              <a:sym typeface="Raleway Medium"/>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2018: </a:t>
            </a:r>
            <a:r>
              <a:rPr lang="en-US" sz="1200" dirty="0">
                <a:solidFill>
                  <a:srgbClr val="2939FA"/>
                </a:solidFill>
                <a:latin typeface="Raleway Medium"/>
                <a:ea typeface="Raleway Medium"/>
                <a:cs typeface="Raleway Medium"/>
                <a:sym typeface="Raleway Medium"/>
              </a:rPr>
              <a:t>138</a:t>
            </a:r>
            <a:r>
              <a:rPr lang="en-US" sz="1200" b="0" i="0" u="none" strike="noStrike" cap="none" dirty="0">
                <a:solidFill>
                  <a:srgbClr val="2939FA"/>
                </a:solidFill>
                <a:latin typeface="Raleway Medium"/>
                <a:ea typeface="Raleway Medium"/>
                <a:cs typeface="Raleway Medium"/>
                <a:sym typeface="Raleway Medium"/>
              </a:rPr>
              <a:t>%</a:t>
            </a:r>
            <a:endParaRPr dirty="0"/>
          </a:p>
          <a:p>
            <a:pPr marL="82296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Property, Plant &amp; Equipment growth in 2019: </a:t>
            </a:r>
            <a:r>
              <a:rPr lang="en-US" sz="1200" dirty="0">
                <a:solidFill>
                  <a:srgbClr val="2939FA"/>
                </a:solidFill>
                <a:latin typeface="Raleway Medium"/>
                <a:ea typeface="Raleway Medium"/>
                <a:cs typeface="Raleway Medium"/>
                <a:sym typeface="Raleway Medium"/>
              </a:rPr>
              <a:t>65%</a:t>
            </a:r>
            <a:endParaRPr sz="1200" dirty="0">
              <a:solidFill>
                <a:srgbClr val="2939FA"/>
              </a:solidFill>
            </a:endParaRPr>
          </a:p>
          <a:p>
            <a:pPr marL="822960" marR="0" lvl="1" indent="-267208" algn="l" rtl="0">
              <a:lnSpc>
                <a:spcPct val="115000"/>
              </a:lnSpc>
              <a:spcBef>
                <a:spcPts val="0"/>
              </a:spcBef>
              <a:spcAft>
                <a:spcPts val="0"/>
              </a:spcAft>
              <a:buClr>
                <a:srgbClr val="414141"/>
              </a:buClr>
              <a:buSzPts val="1400"/>
              <a:buFont typeface="Raleway"/>
              <a:buChar char="o"/>
            </a:pPr>
            <a:r>
              <a:rPr lang="en-US" sz="1000" dirty="0">
                <a:solidFill>
                  <a:srgbClr val="414141"/>
                </a:solidFill>
                <a:latin typeface="Raleway Medium"/>
                <a:ea typeface="Raleway Medium"/>
                <a:cs typeface="Raleway Medium"/>
                <a:sym typeface="Raleway Medium"/>
              </a:rPr>
              <a:t>(Investments include Value Added Taxes: Tax Credit)</a:t>
            </a:r>
            <a:endParaRPr sz="1000" i="0" u="none" strike="noStrike" cap="none" dirty="0">
              <a:solidFill>
                <a:srgbClr val="414141"/>
              </a:solidFill>
              <a:latin typeface="Raleway Medium"/>
              <a:ea typeface="Raleway Medium"/>
              <a:cs typeface="Raleway Medium"/>
              <a:sym typeface="Raleway Medium"/>
            </a:endParaRPr>
          </a:p>
          <a:p>
            <a:pPr marL="365760" lvl="0" indent="-178307" algn="l" rtl="0">
              <a:lnSpc>
                <a:spcPct val="115000"/>
              </a:lnSpc>
              <a:spcBef>
                <a:spcPts val="0"/>
              </a:spcBef>
              <a:spcAft>
                <a:spcPts val="0"/>
              </a:spcAft>
              <a:buClr>
                <a:srgbClr val="000000"/>
              </a:buClr>
              <a:buSzPts val="1200"/>
              <a:buFont typeface="Raleway Medium"/>
              <a:buNone/>
            </a:pPr>
            <a:endParaRPr sz="1200" dirty="0">
              <a:solidFill>
                <a:srgbClr val="000000"/>
              </a:solidFill>
              <a:latin typeface="Raleway Medium"/>
              <a:ea typeface="Raleway Medium"/>
              <a:cs typeface="Raleway Medium"/>
              <a:sym typeface="Raleway Medium"/>
            </a:endParaRPr>
          </a:p>
          <a:p>
            <a:pPr marL="365760" lvl="0" indent="-254507" algn="l" rtl="0">
              <a:lnSpc>
                <a:spcPct val="115000"/>
              </a:lnSpc>
              <a:spcBef>
                <a:spcPts val="600"/>
              </a:spcBef>
              <a:spcAft>
                <a:spcPts val="0"/>
              </a:spcAft>
              <a:buClr>
                <a:srgbClr val="000000"/>
              </a:buClr>
              <a:buSzPts val="1200"/>
              <a:buFont typeface="Raleway Medium"/>
              <a:buChar char="●"/>
            </a:pPr>
            <a:r>
              <a:rPr lang="en-US" sz="1200" dirty="0">
                <a:solidFill>
                  <a:srgbClr val="000000"/>
                </a:solidFill>
                <a:latin typeface="Raleway Medium"/>
                <a:ea typeface="Raleway Medium"/>
                <a:cs typeface="Raleway Medium"/>
                <a:sym typeface="Raleway Medium"/>
              </a:rPr>
              <a:t>Fixed assets totally funded by capital injections and Government Subsidy.</a:t>
            </a:r>
            <a:endParaRPr sz="1200" dirty="0">
              <a:solidFill>
                <a:srgbClr val="000000"/>
              </a:solidFill>
              <a:latin typeface="Raleway Medium"/>
              <a:ea typeface="Raleway Medium"/>
              <a:cs typeface="Raleway Medium"/>
              <a:sym typeface="Raleway Medium"/>
            </a:endParaRPr>
          </a:p>
          <a:p>
            <a:pPr marL="1280160" marR="0" lvl="2" indent="-178307" algn="l" rtl="0">
              <a:lnSpc>
                <a:spcPct val="115000"/>
              </a:lnSpc>
              <a:spcBef>
                <a:spcPts val="16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914400" marR="0" lvl="1" indent="-228600" algn="l" rtl="0">
              <a:lnSpc>
                <a:spcPct val="90000"/>
              </a:lnSpc>
              <a:spcBef>
                <a:spcPts val="1000"/>
              </a:spcBef>
              <a:spcAft>
                <a:spcPts val="0"/>
              </a:spcAft>
              <a:buClr>
                <a:schemeClr val="dk1"/>
              </a:buClr>
              <a:buSzPts val="1400"/>
              <a:buFont typeface="Courier New"/>
              <a:buNone/>
            </a:pPr>
            <a:endParaRPr sz="12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16" name="Google Shape;116;p20"/>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200" b="1" i="0" u="none" strike="noStrike" cap="none" dirty="0">
                <a:solidFill>
                  <a:srgbClr val="1B36FF"/>
                </a:solidFill>
                <a:latin typeface="Raleway"/>
                <a:ea typeface="Raleway"/>
                <a:cs typeface="Raleway"/>
                <a:sym typeface="Raleway"/>
              </a:rPr>
              <a:t>Balance Sheet: Dec.</a:t>
            </a:r>
            <a:r>
              <a:rPr lang="en-US" sz="2200" dirty="0">
                <a:solidFill>
                  <a:srgbClr val="1B36FF"/>
                </a:solidFill>
                <a:latin typeface="Raleway"/>
                <a:ea typeface="Raleway"/>
                <a:cs typeface="Raleway"/>
                <a:sym typeface="Raleway"/>
              </a:rPr>
              <a:t> 2019</a:t>
            </a:r>
            <a:endParaRPr sz="2200" b="1" i="0" u="none" strike="noStrike" cap="none" dirty="0">
              <a:solidFill>
                <a:srgbClr val="1B36FF"/>
              </a:solidFill>
              <a:latin typeface="Raleway"/>
              <a:ea typeface="Raleway"/>
              <a:cs typeface="Raleway"/>
              <a:sym typeface="Raleway"/>
            </a:endParaRPr>
          </a:p>
        </p:txBody>
      </p:sp>
      <p:sp>
        <p:nvSpPr>
          <p:cNvPr id="117" name="Google Shape;117;p20"/>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18" name="Google Shape;118;p20"/>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7</a:t>
            </a:r>
            <a:endParaRPr sz="1200" b="0" i="0" u="none" strike="noStrike" cap="none" dirty="0">
              <a:solidFill>
                <a:srgbClr val="FFFFFF"/>
              </a:solidFill>
              <a:latin typeface="Raleway"/>
              <a:ea typeface="Raleway"/>
              <a:cs typeface="Raleway"/>
              <a:sym typeface="Raleway"/>
            </a:endParaRPr>
          </a:p>
        </p:txBody>
      </p:sp>
      <p:pic>
        <p:nvPicPr>
          <p:cNvPr id="119" name="Google Shape;119;p20"/>
          <p:cNvPicPr preferRelativeResize="0"/>
          <p:nvPr/>
        </p:nvPicPr>
        <p:blipFill rotWithShape="1">
          <a:blip r:embed="rId3">
            <a:alphaModFix/>
          </a:blip>
          <a:srcRect t="5293" r="9835" b="27695"/>
          <a:stretch/>
        </p:blipFill>
        <p:spPr>
          <a:xfrm>
            <a:off x="0" y="3557125"/>
            <a:ext cx="1180024" cy="1586375"/>
          </a:xfrm>
          <a:prstGeom prst="rect">
            <a:avLst/>
          </a:prstGeom>
          <a:noFill/>
          <a:ln>
            <a:noFill/>
          </a:ln>
        </p:spPr>
      </p:pic>
      <p:pic>
        <p:nvPicPr>
          <p:cNvPr id="3" name="Imagen 2">
            <a:extLst>
              <a:ext uri="{FF2B5EF4-FFF2-40B4-BE49-F238E27FC236}">
                <a16:creationId xmlns:a16="http://schemas.microsoft.com/office/drawing/2014/main" id="{86F3BE9B-607E-4520-81E1-C74FD32B5147}"/>
              </a:ext>
            </a:extLst>
          </p:cNvPr>
          <p:cNvPicPr>
            <a:picLocks noChangeAspect="1"/>
          </p:cNvPicPr>
          <p:nvPr/>
        </p:nvPicPr>
        <p:blipFill>
          <a:blip r:embed="rId4"/>
          <a:stretch>
            <a:fillRect/>
          </a:stretch>
        </p:blipFill>
        <p:spPr>
          <a:xfrm>
            <a:off x="4875479" y="419787"/>
            <a:ext cx="4268521" cy="4680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pic>
        <p:nvPicPr>
          <p:cNvPr id="3" name="Imagen 2">
            <a:extLst>
              <a:ext uri="{FF2B5EF4-FFF2-40B4-BE49-F238E27FC236}">
                <a16:creationId xmlns:a16="http://schemas.microsoft.com/office/drawing/2014/main" id="{5699AC3F-BF85-4C69-9D24-52C3A63FBD18}"/>
              </a:ext>
            </a:extLst>
          </p:cNvPr>
          <p:cNvPicPr>
            <a:picLocks noChangeAspect="1"/>
          </p:cNvPicPr>
          <p:nvPr/>
        </p:nvPicPr>
        <p:blipFill>
          <a:blip r:embed="rId3"/>
          <a:stretch>
            <a:fillRect/>
          </a:stretch>
        </p:blipFill>
        <p:spPr>
          <a:xfrm>
            <a:off x="862761" y="980661"/>
            <a:ext cx="2740450" cy="1800000"/>
          </a:xfrm>
          <a:prstGeom prst="rect">
            <a:avLst/>
          </a:prstGeom>
        </p:spPr>
      </p:pic>
      <p:sp>
        <p:nvSpPr>
          <p:cNvPr id="126" name="Google Shape;126;p21"/>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Investments_ Property, Plant &amp; Eq.: Dec 2019</a:t>
            </a:r>
            <a:endParaRPr sz="2400" b="1" i="0" u="none" strike="noStrike" cap="none" dirty="0">
              <a:solidFill>
                <a:srgbClr val="1B36FF"/>
              </a:solidFill>
              <a:latin typeface="Raleway"/>
              <a:ea typeface="Raleway"/>
              <a:cs typeface="Raleway"/>
              <a:sym typeface="Raleway"/>
            </a:endParaRPr>
          </a:p>
        </p:txBody>
      </p:sp>
      <p:sp>
        <p:nvSpPr>
          <p:cNvPr id="127" name="Google Shape;127;p21"/>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28" name="Google Shape;128;p21"/>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8</a:t>
            </a:r>
            <a:endParaRPr sz="1200" b="0" i="0" u="none" strike="noStrike" cap="none" dirty="0">
              <a:solidFill>
                <a:srgbClr val="FFFFFF"/>
              </a:solidFill>
              <a:latin typeface="Raleway"/>
              <a:ea typeface="Raleway"/>
              <a:cs typeface="Raleway"/>
              <a:sym typeface="Raleway"/>
            </a:endParaRPr>
          </a:p>
        </p:txBody>
      </p:sp>
      <p:cxnSp>
        <p:nvCxnSpPr>
          <p:cNvPr id="129" name="Google Shape;129;p21"/>
          <p:cNvCxnSpPr/>
          <p:nvPr/>
        </p:nvCxnSpPr>
        <p:spPr>
          <a:xfrm>
            <a:off x="3580765" y="1418114"/>
            <a:ext cx="792000" cy="0"/>
          </a:xfrm>
          <a:prstGeom prst="straightConnector1">
            <a:avLst/>
          </a:prstGeom>
          <a:noFill/>
          <a:ln w="19050" cap="flat" cmpd="sng">
            <a:solidFill>
              <a:srgbClr val="FFCC8B"/>
            </a:solidFill>
            <a:prstDash val="dash"/>
            <a:round/>
            <a:headEnd type="none" w="sm" len="sm"/>
            <a:tailEnd type="triangle" w="med" len="med"/>
          </a:ln>
        </p:spPr>
      </p:cxnSp>
      <p:sp>
        <p:nvSpPr>
          <p:cNvPr id="130" name="Google Shape;130;p21"/>
          <p:cNvSpPr/>
          <p:nvPr/>
        </p:nvSpPr>
        <p:spPr>
          <a:xfrm>
            <a:off x="4404117" y="1006878"/>
            <a:ext cx="3894600" cy="2622000"/>
          </a:xfrm>
          <a:prstGeom prst="rect">
            <a:avLst/>
          </a:prstGeom>
          <a:noFill/>
          <a:ln w="25400" cap="flat" cmpd="sng">
            <a:solidFill>
              <a:srgbClr val="FFCC8B"/>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31" name="Google Shape;131;p21"/>
          <p:cNvSpPr/>
          <p:nvPr/>
        </p:nvSpPr>
        <p:spPr>
          <a:xfrm>
            <a:off x="2831208" y="1311817"/>
            <a:ext cx="90487" cy="97621"/>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pic>
        <p:nvPicPr>
          <p:cNvPr id="132" name="Google Shape;132;p21"/>
          <p:cNvPicPr preferRelativeResize="0"/>
          <p:nvPr/>
        </p:nvPicPr>
        <p:blipFill rotWithShape="1">
          <a:blip r:embed="rId4">
            <a:alphaModFix/>
          </a:blip>
          <a:srcRect l="30123" t="24710" r="24973" b="28963"/>
          <a:stretch/>
        </p:blipFill>
        <p:spPr>
          <a:xfrm>
            <a:off x="2868731" y="1522661"/>
            <a:ext cx="146450" cy="96765"/>
          </a:xfrm>
          <a:prstGeom prst="rect">
            <a:avLst/>
          </a:prstGeom>
          <a:noFill/>
          <a:ln>
            <a:noFill/>
          </a:ln>
        </p:spPr>
      </p:pic>
      <p:sp>
        <p:nvSpPr>
          <p:cNvPr id="133" name="Google Shape;133;p21"/>
          <p:cNvSpPr/>
          <p:nvPr/>
        </p:nvSpPr>
        <p:spPr>
          <a:xfrm>
            <a:off x="3449772" y="1261227"/>
            <a:ext cx="138627" cy="313773"/>
          </a:xfrm>
          <a:prstGeom prst="ellipse">
            <a:avLst/>
          </a:prstGeom>
          <a:noFill/>
          <a:ln w="25400" cap="flat" cmpd="sng">
            <a:solidFill>
              <a:srgbClr val="FFCC8B"/>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34" name="Google Shape;134;p21"/>
          <p:cNvSpPr txBox="1"/>
          <p:nvPr/>
        </p:nvSpPr>
        <p:spPr>
          <a:xfrm>
            <a:off x="2785465" y="1478711"/>
            <a:ext cx="312982" cy="18466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600"/>
              <a:buFont typeface="Arial"/>
              <a:buNone/>
            </a:pPr>
            <a:r>
              <a:rPr lang="en-US" sz="600" b="1" i="0" u="none" strike="noStrike" cap="none" dirty="0">
                <a:solidFill>
                  <a:srgbClr val="3F3F3F"/>
                </a:solidFill>
                <a:latin typeface="Calibri"/>
                <a:ea typeface="Calibri"/>
                <a:cs typeface="Calibri"/>
                <a:sym typeface="Calibri"/>
              </a:rPr>
              <a:t>165</a:t>
            </a:r>
            <a:endParaRPr sz="600" b="1" i="0" u="none" strike="noStrike" cap="none" dirty="0">
              <a:solidFill>
                <a:srgbClr val="3F3F3F"/>
              </a:solidFill>
              <a:latin typeface="Calibri"/>
              <a:ea typeface="Calibri"/>
              <a:cs typeface="Calibri"/>
              <a:sym typeface="Calibri"/>
            </a:endParaRPr>
          </a:p>
        </p:txBody>
      </p:sp>
      <p:pic>
        <p:nvPicPr>
          <p:cNvPr id="4" name="Imagen 3">
            <a:extLst>
              <a:ext uri="{FF2B5EF4-FFF2-40B4-BE49-F238E27FC236}">
                <a16:creationId xmlns:a16="http://schemas.microsoft.com/office/drawing/2014/main" id="{C5028D63-B129-4F48-86A8-35E735705EC3}"/>
              </a:ext>
            </a:extLst>
          </p:cNvPr>
          <p:cNvPicPr>
            <a:picLocks noChangeAspect="1"/>
          </p:cNvPicPr>
          <p:nvPr/>
        </p:nvPicPr>
        <p:blipFill>
          <a:blip r:embed="rId5"/>
          <a:stretch>
            <a:fillRect/>
          </a:stretch>
        </p:blipFill>
        <p:spPr>
          <a:xfrm>
            <a:off x="862761" y="3006927"/>
            <a:ext cx="2756024" cy="1800000"/>
          </a:xfrm>
          <a:prstGeom prst="rect">
            <a:avLst/>
          </a:prstGeom>
        </p:spPr>
      </p:pic>
      <p:pic>
        <p:nvPicPr>
          <p:cNvPr id="5" name="Imagen 4">
            <a:extLst>
              <a:ext uri="{FF2B5EF4-FFF2-40B4-BE49-F238E27FC236}">
                <a16:creationId xmlns:a16="http://schemas.microsoft.com/office/drawing/2014/main" id="{4E15F0C4-D0FA-4C06-B54B-78EAA6853D93}"/>
              </a:ext>
            </a:extLst>
          </p:cNvPr>
          <p:cNvPicPr>
            <a:picLocks noChangeAspect="1"/>
          </p:cNvPicPr>
          <p:nvPr/>
        </p:nvPicPr>
        <p:blipFill>
          <a:blip r:embed="rId6"/>
          <a:stretch>
            <a:fillRect/>
          </a:stretch>
        </p:blipFill>
        <p:spPr>
          <a:xfrm>
            <a:off x="4419691" y="1057878"/>
            <a:ext cx="3849369" cy="2520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2"/>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42" name="Google Shape;142;p22"/>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43" name="Google Shape;143;p22"/>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9</a:t>
            </a:r>
            <a:endParaRPr sz="1200" b="0" i="0" u="none" strike="noStrike" cap="none" dirty="0">
              <a:solidFill>
                <a:srgbClr val="FFFFFF"/>
              </a:solidFill>
              <a:latin typeface="Raleway"/>
              <a:ea typeface="Raleway"/>
              <a:cs typeface="Raleway"/>
              <a:sym typeface="Raleway"/>
            </a:endParaRPr>
          </a:p>
        </p:txBody>
      </p:sp>
      <p:sp>
        <p:nvSpPr>
          <p:cNvPr id="144" name="Google Shape;144;p22"/>
          <p:cNvSpPr txBox="1">
            <a:spLocks noGrp="1"/>
          </p:cNvSpPr>
          <p:nvPr>
            <p:ph type="body" idx="1"/>
          </p:nvPr>
        </p:nvSpPr>
        <p:spPr>
          <a:xfrm>
            <a:off x="42100" y="661097"/>
            <a:ext cx="5194918" cy="3537300"/>
          </a:xfrm>
          <a:prstGeom prst="rect">
            <a:avLst/>
          </a:prstGeom>
          <a:noFill/>
          <a:ln>
            <a:noFill/>
          </a:ln>
        </p:spPr>
        <p:txBody>
          <a:bodyPr spcFirstLastPara="1" wrap="square" lIns="91425" tIns="45700" rIns="91425" bIns="45700" anchor="t" anchorCtr="0">
            <a:noAutofit/>
          </a:bodyPr>
          <a:lstStyle/>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chemeClr val="dk1"/>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46" name="Google Shape;146;p22"/>
          <p:cNvSpPr txBox="1"/>
          <p:nvPr/>
        </p:nvSpPr>
        <p:spPr>
          <a:xfrm>
            <a:off x="143850" y="754325"/>
            <a:ext cx="6036900" cy="45936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C0C0C"/>
                </a:solidFill>
                <a:latin typeface="Raleway Medium"/>
                <a:ea typeface="Raleway Medium"/>
                <a:cs typeface="Raleway Medium"/>
                <a:sym typeface="Raleway Medium"/>
              </a:rPr>
              <a:t>New Accounting Classification System for Operating Costs, since June 2019</a:t>
            </a:r>
            <a:endParaRPr sz="1400" b="0" i="0" u="none" strike="noStrike" cap="none" dirty="0">
              <a:solidFill>
                <a:srgbClr val="0C0C0C"/>
              </a:solidFill>
              <a:latin typeface="Arial"/>
              <a:ea typeface="Arial"/>
              <a:cs typeface="Arial"/>
              <a:sym typeface="Arial"/>
            </a:endParaRPr>
          </a:p>
          <a:p>
            <a:pPr marL="98552" marR="0" lvl="0" indent="0" algn="just" rtl="0">
              <a:lnSpc>
                <a:spcPct val="115000"/>
              </a:lnSpc>
              <a:spcBef>
                <a:spcPts val="0"/>
              </a:spcBef>
              <a:spcAft>
                <a:spcPts val="0"/>
              </a:spcAft>
              <a:buClr>
                <a:srgbClr val="000000"/>
              </a:buClr>
              <a:buSzPts val="1400"/>
              <a:buFont typeface="Noto Sans Symbols"/>
              <a:buNone/>
            </a:pPr>
            <a:endParaRPr sz="1000" b="0" i="0" u="none" strike="noStrike" cap="none" dirty="0">
              <a:solidFill>
                <a:srgbClr val="0C0C0C"/>
              </a:solidFill>
              <a:latin typeface="Raleway Medium"/>
              <a:ea typeface="Raleway Medium"/>
              <a:cs typeface="Raleway Medium"/>
              <a:sym typeface="Raleway Medium"/>
            </a:endParaRPr>
          </a:p>
          <a:p>
            <a:pPr marL="98552" marR="0" lvl="0" indent="0" algn="just" rtl="0">
              <a:lnSpc>
                <a:spcPct val="115000"/>
              </a:lnSpc>
              <a:spcBef>
                <a:spcPts val="0"/>
              </a:spcBef>
              <a:spcAft>
                <a:spcPts val="0"/>
              </a:spcAft>
              <a:buClr>
                <a:srgbClr val="000000"/>
              </a:buClr>
              <a:buSzPts val="1400"/>
              <a:buFont typeface="Noto Sans Symbols"/>
              <a:buNone/>
            </a:pPr>
            <a:r>
              <a:rPr lang="en-US" sz="1000" b="0" i="0" u="none" strike="noStrike" cap="none" dirty="0">
                <a:solidFill>
                  <a:srgbClr val="0C0C0C"/>
                </a:solidFill>
                <a:latin typeface="Raleway Medium"/>
                <a:ea typeface="Raleway Medium"/>
                <a:cs typeface="Raleway Medium"/>
                <a:sym typeface="Raleway Medium"/>
              </a:rPr>
              <a:t>In order to adequately present the company's areas of expense, the operating costs have been arranged according to item and category, as can be seen in the table on the right. Therefore:</a:t>
            </a:r>
            <a:endParaRPr sz="1400" b="0" i="0" u="none" strike="noStrike" cap="none" dirty="0">
              <a:solidFill>
                <a:srgbClr val="0C0C0C"/>
              </a:solidFill>
              <a:latin typeface="Arial"/>
              <a:ea typeface="Arial"/>
              <a:cs typeface="Arial"/>
              <a:sym typeface="Arial"/>
            </a:endParaRPr>
          </a:p>
          <a:p>
            <a:pPr marL="540000" marR="0" lvl="1" indent="-267208" algn="l" rtl="0">
              <a:lnSpc>
                <a:spcPct val="115000"/>
              </a:lnSpc>
              <a:spcBef>
                <a:spcPts val="60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Cost of Goods Sold</a:t>
            </a:r>
            <a:endParaRPr sz="1000" b="1" i="0" u="none" strike="noStrike" cap="none" dirty="0">
              <a:solidFill>
                <a:srgbClr val="0C0C0C"/>
              </a:solidFill>
              <a:latin typeface="Raleway Medium"/>
              <a:ea typeface="Raleway Medium"/>
              <a:cs typeface="Raleway Medium"/>
              <a:sym typeface="Raleway Medium"/>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direct costs of the production process: raw materials, tools, other materials and salaries of plant and laboratory employees.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 Salaries &amp; Fees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indirect costs of the production process: administrative salaries and professional fees.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Administration Expenses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Overhead and other expenses relating to the company’s structure.</a:t>
            </a:r>
            <a:endParaRPr sz="1000" b="0" i="1" u="none" strike="noStrike" cap="none" dirty="0">
              <a:solidFill>
                <a:srgbClr val="0C0C0C"/>
              </a:solidFill>
              <a:latin typeface="Raleway"/>
              <a:ea typeface="Raleway"/>
              <a:cs typeface="Raleway"/>
              <a:sym typeface="Raleway"/>
            </a:endParaRPr>
          </a:p>
          <a:p>
            <a:pPr marL="648000" marR="0" lvl="2" indent="-178307" algn="l" rtl="0">
              <a:lnSpc>
                <a:spcPct val="115000"/>
              </a:lnSpc>
              <a:spcBef>
                <a:spcPts val="0"/>
              </a:spcBef>
              <a:spcAft>
                <a:spcPts val="0"/>
              </a:spcAft>
              <a:buClr>
                <a:schemeClr val="dk1"/>
              </a:buClr>
              <a:buSzPts val="1400"/>
              <a:buFont typeface="Arial"/>
              <a:buNone/>
            </a:pPr>
            <a:endParaRPr sz="1000" b="0" i="1" u="none" strike="noStrike" cap="none" dirty="0">
              <a:solidFill>
                <a:srgbClr val="0C0C0C"/>
              </a:solidFill>
              <a:latin typeface="Raleway"/>
              <a:ea typeface="Raleway"/>
              <a:cs typeface="Raleway"/>
              <a:sym typeface="Raleway"/>
            </a:endParaRPr>
          </a:p>
          <a:p>
            <a:pPr marL="98552" marR="0" lvl="0" indent="0" algn="just" rtl="0">
              <a:lnSpc>
                <a:spcPct val="115000"/>
              </a:lnSpc>
              <a:spcBef>
                <a:spcPts val="0"/>
              </a:spcBef>
              <a:spcAft>
                <a:spcPts val="0"/>
              </a:spcAft>
              <a:buClr>
                <a:schemeClr val="dk1"/>
              </a:buClr>
              <a:buSzPts val="1100"/>
              <a:buFont typeface="Arial"/>
              <a:buNone/>
            </a:pPr>
            <a:r>
              <a:rPr lang="en-US" sz="1000" b="0" i="0" u="none" strike="noStrike" cap="none" dirty="0">
                <a:solidFill>
                  <a:srgbClr val="0C0C0C"/>
                </a:solidFill>
                <a:latin typeface="Raleway Medium"/>
                <a:ea typeface="Raleway Medium"/>
                <a:cs typeface="Raleway Medium"/>
                <a:sym typeface="Raleway Medium"/>
              </a:rPr>
              <a:t>The new accounting item classifications have generated small differences in the historical accumulated balances (in the new version of the Chart of Accounts compared to the previous one): for example, in the previous month's report (apr-19), differences can be observed in the accumulated flows of Cost of Good Sold. This is because all the accounts have been reclassified and, in order to maintain the same criteria, this generated variations in the historical presentation of the items. However, it should be kept in mind that the historical total expenditures remain unchanged, since the new order simply reorganizes the items for the purpose of better financial statements.</a:t>
            </a:r>
            <a:endParaRPr sz="1000" b="0" i="1" u="none" strike="noStrike" cap="none" dirty="0">
              <a:solidFill>
                <a:srgbClr val="0C0C0C"/>
              </a:solidFill>
              <a:latin typeface="Raleway"/>
              <a:ea typeface="Raleway"/>
              <a:cs typeface="Raleway"/>
              <a:sym typeface="Raleway"/>
            </a:endParaRPr>
          </a:p>
        </p:txBody>
      </p:sp>
      <p:pic>
        <p:nvPicPr>
          <p:cNvPr id="2" name="Imagen 1">
            <a:extLst>
              <a:ext uri="{FF2B5EF4-FFF2-40B4-BE49-F238E27FC236}">
                <a16:creationId xmlns:a16="http://schemas.microsoft.com/office/drawing/2014/main" id="{C8358848-A120-498B-91AA-214303AAFD08}"/>
              </a:ext>
            </a:extLst>
          </p:cNvPr>
          <p:cNvPicPr>
            <a:picLocks noChangeAspect="1"/>
          </p:cNvPicPr>
          <p:nvPr/>
        </p:nvPicPr>
        <p:blipFill>
          <a:blip r:embed="rId3"/>
          <a:stretch>
            <a:fillRect/>
          </a:stretch>
        </p:blipFill>
        <p:spPr>
          <a:xfrm>
            <a:off x="6583503" y="613040"/>
            <a:ext cx="2106493" cy="4320000"/>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367</TotalTime>
  <Words>1405</Words>
  <Application>Microsoft Office PowerPoint</Application>
  <PresentationFormat>Presentación en pantalla (16:9)</PresentationFormat>
  <Paragraphs>159</Paragraphs>
  <Slides>14</Slides>
  <Notes>14</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14</vt:i4>
      </vt:variant>
    </vt:vector>
  </HeadingPairs>
  <TitlesOfParts>
    <vt:vector size="23" baseType="lpstr">
      <vt:lpstr>Arial</vt:lpstr>
      <vt:lpstr>Calibri</vt:lpstr>
      <vt:lpstr>Courier New</vt:lpstr>
      <vt:lpstr>Noto Sans Symbols</vt:lpstr>
      <vt:lpstr>Raleway</vt:lpstr>
      <vt:lpstr>Raleway Medium</vt:lpstr>
      <vt:lpstr>Rambla</vt:lpstr>
      <vt:lpstr>Verdana</vt:lpstr>
      <vt:lpstr>Simple Light</vt:lpstr>
      <vt:lpstr>BUREY SA –  Grunelabs.com Jan 2019 presentation</vt:lpstr>
      <vt:lpstr>INDEX</vt:lpstr>
      <vt:lpstr>INDEX</vt:lpstr>
      <vt:lpstr>Cash Flow available data: Dec. 2019</vt:lpstr>
      <vt:lpstr>Accumulated Cash Flow – Dec 2019</vt:lpstr>
      <vt:lpstr>INDEX</vt:lpstr>
      <vt:lpstr>Balance Sheet: Dec. 2019</vt:lpstr>
      <vt:lpstr>Investments_ Property, Plant &amp; Eq.: Dec 2019</vt:lpstr>
      <vt:lpstr>Income Statement: Change in Expenses</vt:lpstr>
      <vt:lpstr>Income Statement: Dec. 2019</vt:lpstr>
      <vt:lpstr>Income Statement: Change in Expenses</vt:lpstr>
      <vt:lpstr>Income Statement: 12 months of 2019</vt:lpstr>
      <vt:lpstr>Income Statement: 12 months of 2019 vs 2018</vt:lpstr>
      <vt:lpstr>Dec 2019 – Projected Cash Flow for next 12 months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BUREY SA –  Grunelabs.com Sep 2019 presentation</dc:title>
  <cp:lastModifiedBy>Diego Yacovoni</cp:lastModifiedBy>
  <cp:revision>68</cp:revision>
  <dcterms:modified xsi:type="dcterms:W3CDTF">2020-01-10T14:16:35Z</dcterms:modified>
</cp:coreProperties>
</file>