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06" autoAdjust="0"/>
    <p:restoredTop sz="94660"/>
  </p:normalViewPr>
  <p:slideViewPr>
    <p:cSldViewPr snapToGrid="0">
      <p:cViewPr varScale="1">
        <p:scale>
          <a:sx n="91" d="100"/>
          <a:sy n="91" d="100"/>
        </p:scale>
        <p:origin x="942"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80" name="Google Shape;18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tmp"/><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Mar</a:t>
            </a:r>
            <a:r>
              <a:rPr lang="en-US" sz="4800" b="1" i="0" u="none" strike="noStrike" cap="none" dirty="0">
                <a:solidFill>
                  <a:srgbClr val="1B36FF"/>
                </a:solidFill>
                <a:latin typeface="Raleway"/>
                <a:ea typeface="Raleway"/>
                <a:cs typeface="Raleway"/>
                <a:sym typeface="Raleway"/>
              </a:rPr>
              <a:t>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March 10, 2020</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Feb.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399300"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Feb</a:t>
            </a:r>
            <a:r>
              <a:rPr lang="en-US" sz="1200" b="1" dirty="0">
                <a:solidFill>
                  <a:srgbClr val="000000"/>
                </a:solidFill>
                <a:latin typeface="Raleway Medium"/>
                <a:ea typeface="Raleway Medium"/>
                <a:cs typeface="Raleway Medium"/>
                <a:sym typeface="Raleway Medium"/>
              </a:rPr>
              <a:t>.</a:t>
            </a:r>
            <a:r>
              <a:rPr lang="en-US" sz="1200" b="1" i="0" u="none" strike="noStrike" cap="none" dirty="0">
                <a:solidFill>
                  <a:srgbClr val="000000"/>
                </a:solidFill>
                <a:latin typeface="Raleway Medium"/>
                <a:ea typeface="Raleway Medium"/>
                <a:cs typeface="Raleway Medium"/>
                <a:sym typeface="Raleway Medium"/>
              </a:rPr>
              <a:t> 2020 Expenses: </a:t>
            </a:r>
            <a:endParaRPr dirty="0"/>
          </a:p>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USD </a:t>
            </a:r>
            <a:r>
              <a:rPr lang="en-US" sz="1200" b="1" dirty="0">
                <a:solidFill>
                  <a:srgbClr val="000000"/>
                </a:solidFill>
                <a:latin typeface="Raleway Medium"/>
                <a:ea typeface="Raleway Medium"/>
                <a:cs typeface="Raleway Medium"/>
                <a:sym typeface="Raleway Medium"/>
              </a:rPr>
              <a:t>49.729.</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February are within the average (last 12 months).</a:t>
            </a:r>
            <a:endParaRPr sz="1000"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18,989.</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7,154. </a:t>
            </a:r>
            <a:endParaRPr lang="en-US" sz="1000" dirty="0">
              <a:solidFill>
                <a:srgbClr val="000000"/>
              </a:solidFill>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6,632.</a:t>
            </a:r>
            <a:endParaRPr dirty="0">
              <a:solidFill>
                <a:srgbClr val="000000"/>
              </a:solidFill>
            </a:endParaRPr>
          </a:p>
          <a:p>
            <a:pPr marL="648000" lvl="2" indent="-267208">
              <a:spcBef>
                <a:spcPts val="0"/>
              </a:spcBef>
              <a:buClr>
                <a:srgbClr val="000000"/>
              </a:buClr>
              <a:buSzPts val="1400"/>
              <a:buFont typeface="Arial"/>
              <a:buChar char="•"/>
            </a:pPr>
            <a:r>
              <a:rPr lang="en-US" sz="1000" i="1" dirty="0">
                <a:solidFill>
                  <a:srgbClr val="000000"/>
                </a:solidFill>
                <a:latin typeface="Raleway"/>
                <a:ea typeface="Raleway"/>
                <a:cs typeface="Raleway"/>
                <a:sym typeface="Raleway"/>
              </a:rPr>
              <a:t>PCTP Land Rent USD 1,852.</a:t>
            </a:r>
            <a:endParaRPr lang="en-US" sz="1000" dirty="0">
              <a:solidFill>
                <a:srgbClr val="000000"/>
              </a:solidFill>
            </a:endParaRPr>
          </a:p>
          <a:p>
            <a:pPr marL="648000" lvl="2" indent="-267208" algn="l" rtl="0">
              <a:lnSpc>
                <a:spcPct val="115000"/>
              </a:lnSpc>
              <a:spcBef>
                <a:spcPts val="0"/>
              </a:spcBef>
              <a:spcAft>
                <a:spcPts val="0"/>
              </a:spcAft>
              <a:buClr>
                <a:srgbClr val="000000"/>
              </a:buClr>
              <a:buSzPts val="1400"/>
              <a:buFont typeface="Arial"/>
              <a:buChar char="•"/>
            </a:pPr>
            <a:r>
              <a:rPr lang="en-US" sz="1000" i="1" dirty="0">
                <a:solidFill>
                  <a:srgbClr val="000000"/>
                </a:solidFill>
                <a:latin typeface="Raleway"/>
                <a:ea typeface="Raleway"/>
                <a:cs typeface="Raleway"/>
                <a:sym typeface="Raleway"/>
              </a:rPr>
              <a:t>Maintenance: USD 842.</a:t>
            </a:r>
            <a:endParaRPr lang="en-US" dirty="0"/>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610.</a:t>
            </a:r>
            <a:endParaRPr dirty="0"/>
          </a:p>
          <a:p>
            <a:pPr marL="540000" lvl="1" indent="-267208" algn="l" rtl="0">
              <a:lnSpc>
                <a:spcPct val="115000"/>
              </a:lnSpc>
              <a:spcBef>
                <a:spcPts val="60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Social Charges: USD 16,343.</a:t>
            </a:r>
          </a:p>
          <a:p>
            <a:pPr marL="272792" lvl="1" indent="0" algn="l"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 </a:t>
            </a:r>
            <a:endParaRPr sz="1000" dirty="0">
              <a:solidFill>
                <a:srgbClr val="000000"/>
              </a:solidFill>
            </a:endParaRPr>
          </a:p>
          <a:p>
            <a:pPr marL="272792" lvl="1" indent="0" algn="l" rtl="0">
              <a:lnSpc>
                <a:spcPct val="115000"/>
              </a:lnSpc>
              <a:spcBef>
                <a:spcPts val="600"/>
              </a:spcBef>
              <a:spcAft>
                <a:spcPts val="0"/>
              </a:spcAft>
              <a:buClr>
                <a:srgbClr val="414141"/>
              </a:buClr>
              <a:buSzPts val="1400"/>
              <a:buNone/>
            </a:pPr>
            <a:endParaRPr sz="1000" dirty="0">
              <a:solidFill>
                <a:srgbClr val="000000"/>
              </a:solidFill>
              <a:latin typeface="Raleway Medium"/>
              <a:ea typeface="Raleway Medium"/>
              <a:cs typeface="Raleway Medium"/>
              <a:sym typeface="Raleway Medium"/>
            </a:endParaRPr>
          </a:p>
          <a:p>
            <a:pPr marL="540000" lvl="1" indent="-178307" algn="l" rtl="0">
              <a:lnSpc>
                <a:spcPct val="115000"/>
              </a:lnSpc>
              <a:spcBef>
                <a:spcPts val="600"/>
              </a:spcBef>
              <a:spcAft>
                <a:spcPts val="0"/>
              </a:spcAft>
              <a:buClr>
                <a:srgbClr val="414141"/>
              </a:buClr>
              <a:buSzPts val="1400"/>
              <a:buFont typeface="Raleway"/>
              <a:buNone/>
            </a:pP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31923E4B-51B8-4140-ABF5-3EFD6D23593A}"/>
              </a:ext>
            </a:extLst>
          </p:cNvPr>
          <p:cNvPicPr>
            <a:picLocks noChangeAspect="1"/>
          </p:cNvPicPr>
          <p:nvPr/>
        </p:nvPicPr>
        <p:blipFill>
          <a:blip r:embed="rId3"/>
          <a:stretch>
            <a:fillRect/>
          </a:stretch>
        </p:blipFill>
        <p:spPr>
          <a:xfrm>
            <a:off x="5885314" y="754325"/>
            <a:ext cx="3206499" cy="3513600"/>
          </a:xfrm>
          <a:prstGeom prst="rect">
            <a:avLst/>
          </a:prstGeom>
        </p:spPr>
      </p:pic>
      <p:pic>
        <p:nvPicPr>
          <p:cNvPr id="5" name="Imagen 4">
            <a:extLst>
              <a:ext uri="{FF2B5EF4-FFF2-40B4-BE49-F238E27FC236}">
                <a16:creationId xmlns:a16="http://schemas.microsoft.com/office/drawing/2014/main" id="{DE14F12A-087D-44EE-8003-A87932F6EA0E}"/>
              </a:ext>
            </a:extLst>
          </p:cNvPr>
          <p:cNvPicPr>
            <a:picLocks noChangeAspect="1"/>
          </p:cNvPicPr>
          <p:nvPr/>
        </p:nvPicPr>
        <p:blipFill>
          <a:blip r:embed="rId4"/>
          <a:stretch>
            <a:fillRect/>
          </a:stretch>
        </p:blipFill>
        <p:spPr>
          <a:xfrm>
            <a:off x="3641878" y="828778"/>
            <a:ext cx="1915200" cy="1250409"/>
          </a:xfrm>
          <a:prstGeom prst="rect">
            <a:avLst/>
          </a:prstGeom>
        </p:spPr>
      </p:pic>
      <p:pic>
        <p:nvPicPr>
          <p:cNvPr id="9" name="Imagen 8">
            <a:extLst>
              <a:ext uri="{FF2B5EF4-FFF2-40B4-BE49-F238E27FC236}">
                <a16:creationId xmlns:a16="http://schemas.microsoft.com/office/drawing/2014/main" id="{B97B7B90-7762-464A-8D1A-E90F948C5F30}"/>
              </a:ext>
            </a:extLst>
          </p:cNvPr>
          <p:cNvPicPr>
            <a:picLocks noChangeAspect="1"/>
          </p:cNvPicPr>
          <p:nvPr/>
        </p:nvPicPr>
        <p:blipFill>
          <a:blip r:embed="rId5"/>
          <a:stretch>
            <a:fillRect/>
          </a:stretch>
        </p:blipFill>
        <p:spPr>
          <a:xfrm>
            <a:off x="3641878" y="2190456"/>
            <a:ext cx="1915200" cy="1238002"/>
          </a:xfrm>
          <a:prstGeom prst="rect">
            <a:avLst/>
          </a:prstGeom>
        </p:spPr>
      </p:pic>
      <p:pic>
        <p:nvPicPr>
          <p:cNvPr id="10" name="Imagen 9">
            <a:extLst>
              <a:ext uri="{FF2B5EF4-FFF2-40B4-BE49-F238E27FC236}">
                <a16:creationId xmlns:a16="http://schemas.microsoft.com/office/drawing/2014/main" id="{E61BEFD8-3C2D-4522-9826-4391B05D17A3}"/>
              </a:ext>
            </a:extLst>
          </p:cNvPr>
          <p:cNvPicPr>
            <a:picLocks noChangeAspect="1"/>
          </p:cNvPicPr>
          <p:nvPr/>
        </p:nvPicPr>
        <p:blipFill>
          <a:blip r:embed="rId6"/>
          <a:stretch>
            <a:fillRect/>
          </a:stretch>
        </p:blipFill>
        <p:spPr>
          <a:xfrm>
            <a:off x="3641878" y="3539727"/>
            <a:ext cx="1915200" cy="124751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41,456 </a:t>
            </a:r>
            <a:r>
              <a:rPr lang="en-US" sz="1000" dirty="0">
                <a:solidFill>
                  <a:srgbClr val="000000"/>
                </a:solidFill>
                <a:latin typeface="Raleway Medium"/>
                <a:ea typeface="Raleway Medium"/>
                <a:cs typeface="Raleway Medium"/>
                <a:sym typeface="Raleway Medium"/>
              </a:rPr>
              <a:t>(composed of 65% Plant Salaries, 27% Lab Salaries, 4% Labs Inputs and 4% Production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39,719</a:t>
            </a:r>
            <a:r>
              <a:rPr lang="en-US" sz="1000" dirty="0">
                <a:solidFill>
                  <a:srgbClr val="000000"/>
                </a:solidFill>
                <a:latin typeface="Raleway Medium"/>
                <a:ea typeface="Raleway Medium"/>
                <a:cs typeface="Raleway Medium"/>
                <a:sym typeface="Raleway Medium"/>
              </a:rPr>
              <a:t> (composed of 54% Adm. Salaries and 46% Adm. Salaries).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67,257 </a:t>
            </a:r>
            <a:r>
              <a:rPr lang="en-US" sz="1000" dirty="0">
                <a:solidFill>
                  <a:srgbClr val="000000"/>
                </a:solidFill>
                <a:latin typeface="Raleway Medium"/>
                <a:ea typeface="Raleway Medium"/>
                <a:cs typeface="Raleway Medium"/>
                <a:sym typeface="Raleway Medium"/>
              </a:rPr>
              <a:t>(composed of 43% Corporate Expenses, 51% Social Charges and 6%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3" name="Imagen 2">
            <a:extLst>
              <a:ext uri="{FF2B5EF4-FFF2-40B4-BE49-F238E27FC236}">
                <a16:creationId xmlns:a16="http://schemas.microsoft.com/office/drawing/2014/main" id="{C510F5E1-6E43-41FA-87F9-D83B2A1A1863}"/>
              </a:ext>
            </a:extLst>
          </p:cNvPr>
          <p:cNvPicPr>
            <a:picLocks noChangeAspect="1"/>
          </p:cNvPicPr>
          <p:nvPr/>
        </p:nvPicPr>
        <p:blipFill>
          <a:blip r:embed="rId3"/>
          <a:stretch>
            <a:fillRect/>
          </a:stretch>
        </p:blipFill>
        <p:spPr>
          <a:xfrm>
            <a:off x="5233168" y="661097"/>
            <a:ext cx="3868732" cy="2520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a:t>
            </a:r>
            <a:r>
              <a:rPr lang="en-US" sz="2400" b="1" i="0" u="none" strike="noStrike" cap="none" dirty="0">
                <a:solidFill>
                  <a:srgbClr val="2939FA"/>
                </a:solidFill>
                <a:latin typeface="Raleway"/>
                <a:ea typeface="Raleway"/>
                <a:cs typeface="Raleway"/>
                <a:sym typeface="Raleway"/>
              </a:rPr>
              <a:t>ment: 2</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a:solidFill>
                  <a:srgbClr val="2939FA"/>
                </a:solidFill>
                <a:latin typeface="Raleway Medium"/>
                <a:ea typeface="Raleway Medium"/>
                <a:cs typeface="Raleway Medium"/>
                <a:sym typeface="Raleway Medium"/>
              </a:rPr>
              <a:t>First 2 </a:t>
            </a:r>
            <a:r>
              <a:rPr lang="en-US" sz="1200" dirty="0">
                <a:solidFill>
                  <a:srgbClr val="2939FA"/>
                </a:solidFill>
                <a:latin typeface="Raleway Medium"/>
                <a:ea typeface="Raleway Medium"/>
                <a:cs typeface="Raleway Medium"/>
                <a:sym typeface="Raleway Medium"/>
              </a:rPr>
              <a:t>Month (2M):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2M of 2019 we spent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113,626, </a:t>
            </a:r>
            <a:r>
              <a:rPr lang="en-US" sz="1000" dirty="0">
                <a:solidFill>
                  <a:srgbClr val="000000"/>
                </a:solidFill>
                <a:latin typeface="Raleway Medium"/>
                <a:ea typeface="Raleway Medium"/>
                <a:cs typeface="Raleway Medium"/>
                <a:sym typeface="Raleway Medium"/>
              </a:rPr>
              <a:t>in the first 2M of 2020 we reached </a:t>
            </a:r>
            <a:r>
              <a:rPr lang="en-US" sz="1000" dirty="0">
                <a:solidFill>
                  <a:srgbClr val="2939FA"/>
                </a:solidFill>
                <a:latin typeface="Raleway Medium"/>
                <a:ea typeface="Raleway Medium"/>
                <a:cs typeface="Raleway Medium"/>
                <a:sym typeface="Raleway Medium"/>
              </a:rPr>
              <a:t>USD 148.433</a:t>
            </a:r>
            <a:r>
              <a:rPr lang="en-US" sz="1000" dirty="0">
                <a:solidFill>
                  <a:srgbClr val="000000"/>
                </a:solidFill>
                <a:latin typeface="Raleway Medium"/>
                <a:ea typeface="Raleway Medium"/>
                <a:cs typeface="Raleway Medium"/>
                <a:sym typeface="Raleway Medium"/>
              </a:rPr>
              <a:t>. This growth in expenses is principally attributed to:</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sp>
        <p:nvSpPr>
          <p:cNvPr id="176" name="Google Shape;176;p25"/>
          <p:cNvSpPr txBox="1"/>
          <p:nvPr/>
        </p:nvSpPr>
        <p:spPr>
          <a:xfrm>
            <a:off x="0" y="3096519"/>
            <a:ext cx="8987271" cy="4321200"/>
          </a:xfrm>
          <a:prstGeom prst="rect">
            <a:avLst/>
          </a:prstGeom>
          <a:noFill/>
          <a:ln>
            <a:noFill/>
          </a:ln>
        </p:spPr>
        <p:txBody>
          <a:bodyPr spcFirstLastPara="1" wrap="square" lIns="91425" tIns="45700" rIns="91425" bIns="45700" anchor="t" anchorCtr="0">
            <a:noAutofit/>
          </a:bodyPr>
          <a:lstStyle/>
          <a:p>
            <a:pPr marL="822960" lvl="1" indent="-241808" algn="just">
              <a:lnSpc>
                <a:spcPct val="115000"/>
              </a:lnSpc>
              <a:spcBef>
                <a:spcPts val="400"/>
              </a:spcBef>
              <a:buSzPts val="1000"/>
              <a:buFont typeface="Courier New"/>
              <a:buChar char="o"/>
            </a:pPr>
            <a:r>
              <a:rPr lang="en-US" sz="1000" dirty="0">
                <a:latin typeface="Raleway Medium"/>
                <a:ea typeface="Raleway Medium"/>
                <a:cs typeface="Raleway Medium"/>
                <a:sym typeface="Raleway Medium"/>
              </a:rPr>
              <a:t>First 2M of 2019, corporate </a:t>
            </a:r>
            <a:r>
              <a:rPr lang="en-US" sz="1000" b="0" i="0" u="none" strike="noStrike" cap="none" dirty="0">
                <a:solidFill>
                  <a:srgbClr val="000000"/>
                </a:solidFill>
                <a:latin typeface="Raleway Medium"/>
                <a:ea typeface="Raleway Medium"/>
                <a:cs typeface="Raleway Medium"/>
                <a:sym typeface="Raleway Medium"/>
              </a:rPr>
              <a:t>expenses were USD </a:t>
            </a:r>
            <a:r>
              <a:rPr lang="en-US" sz="1000" dirty="0">
                <a:latin typeface="Raleway Medium"/>
                <a:ea typeface="Raleway Medium"/>
                <a:cs typeface="Raleway Medium"/>
                <a:sym typeface="Raleway Medium"/>
              </a:rPr>
              <a:t>39</a:t>
            </a:r>
            <a:r>
              <a:rPr lang="en-US" sz="1000" b="0" i="0" u="none" strike="noStrike" cap="none" dirty="0">
                <a:solidFill>
                  <a:srgbClr val="000000"/>
                </a:solidFill>
                <a:latin typeface="Raleway Medium"/>
                <a:ea typeface="Raleway Medium"/>
                <a:cs typeface="Raleway Medium"/>
                <a:sym typeface="Raleway Medium"/>
              </a:rPr>
              <a:t>,709. While, in the first 2M of 2019, USD 28,868 has been invested.</a:t>
            </a:r>
            <a:endParaRPr sz="1000" b="0" i="0" u="none" strike="noStrike" cap="none" dirty="0">
              <a:solidFill>
                <a:srgbClr val="000000"/>
              </a:solidFill>
              <a:latin typeface="Raleway Medium"/>
              <a:ea typeface="Raleway Medium"/>
              <a:cs typeface="Raleway Medium"/>
              <a:sym typeface="Raleway Medium"/>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2M of 2020: The monthly average of </a:t>
            </a:r>
            <a:r>
              <a:rPr lang="en-US" sz="1000" b="0" i="0" u="none" strike="noStrike" cap="none" dirty="0">
                <a:solidFill>
                  <a:srgbClr val="0C0C0C"/>
                </a:solidFill>
                <a:latin typeface="Raleway Medium"/>
                <a:ea typeface="Raleway Medium"/>
                <a:cs typeface="Raleway Medium"/>
                <a:sym typeface="Raleway Medium"/>
              </a:rPr>
              <a:t>admin salaries increased: + </a:t>
            </a:r>
            <a:r>
              <a:rPr lang="en-US" sz="1000" b="0" i="0" u="none" strike="noStrike" cap="none" dirty="0">
                <a:solidFill>
                  <a:srgbClr val="2939FA"/>
                </a:solidFill>
                <a:latin typeface="Raleway Medium"/>
                <a:ea typeface="Raleway Medium"/>
                <a:cs typeface="Raleway Medium"/>
                <a:sym typeface="Raleway Medium"/>
              </a:rPr>
              <a:t>USD 1,360 </a:t>
            </a:r>
            <a:r>
              <a:rPr lang="en-US" sz="1000" b="0" i="0" u="none" strike="noStrike" cap="none" dirty="0">
                <a:solidFill>
                  <a:srgbClr val="000000"/>
                </a:solidFill>
                <a:latin typeface="Raleway Medium"/>
                <a:ea typeface="Raleway Medium"/>
                <a:cs typeface="Raleway Medium"/>
                <a:sym typeface="Raleway Medium"/>
              </a:rPr>
              <a:t>(compared to 2019). This is due to: </a:t>
            </a:r>
            <a:endParaRPr sz="1000" b="0" i="0" u="none" strike="noStrike" cap="none" dirty="0">
              <a:solidFill>
                <a:srgbClr val="000000"/>
              </a:solidFill>
              <a:latin typeface="Raleway Medium"/>
              <a:ea typeface="Raleway Medium"/>
              <a:cs typeface="Raleway Medium"/>
              <a:sym typeface="Raleway Medium"/>
            </a:endParaRPr>
          </a:p>
          <a:p>
            <a:pPr marL="1280160" marR="0" lvl="2" indent="-229108" algn="just" rtl="0">
              <a:lnSpc>
                <a:spcPct val="115000"/>
              </a:lnSpc>
              <a:spcBef>
                <a:spcPts val="400"/>
              </a:spcBef>
              <a:spcAft>
                <a:spcPts val="0"/>
              </a:spcAft>
              <a:buClr>
                <a:srgbClr val="000000"/>
              </a:buClr>
              <a:buSzPts val="800"/>
              <a:buFont typeface="Courier New"/>
              <a:buChar char="o"/>
            </a:pPr>
            <a:r>
              <a:rPr lang="en-US" sz="1000" b="0" i="0" u="none" strike="noStrike" cap="none" dirty="0">
                <a:solidFill>
                  <a:srgbClr val="000000"/>
                </a:solidFill>
                <a:latin typeface="Raleway Medium"/>
                <a:ea typeface="Raleway Medium"/>
                <a:cs typeface="Raleway Medium"/>
                <a:sym typeface="Raleway Medium"/>
              </a:rPr>
              <a:t>Increase in new other staff.</a:t>
            </a:r>
            <a:endParaRPr sz="1000" b="0" i="0" u="none" strike="noStrike" cap="none" dirty="0">
              <a:solidFill>
                <a:schemeClr val="dk1"/>
              </a:solidFill>
              <a:latin typeface="Rambla"/>
              <a:ea typeface="Rambla"/>
              <a:cs typeface="Rambla"/>
              <a:sym typeface="Rambla"/>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2M of 2020: Professional Fees reached USD 18,101, while in 2019 (2M) they were USD 12,375.</a:t>
            </a:r>
            <a:endParaRPr sz="1400" b="0" i="0" u="none" strike="noStrike" cap="none" dirty="0">
              <a:solidFill>
                <a:srgbClr val="000000"/>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First 2M of 2020: Plant Salaries rose (2M 2020: USD 26,857 vs. First 2M 2019: </a:t>
            </a:r>
            <a:r>
              <a:rPr lang="en-US" sz="1000" b="0" i="0" u="none" strike="noStrike" cap="none" dirty="0">
                <a:solidFill>
                  <a:srgbClr val="0C0C0C"/>
                </a:solidFill>
                <a:latin typeface="Raleway Medium"/>
                <a:ea typeface="Raleway Medium"/>
                <a:cs typeface="Raleway Medium"/>
                <a:sym typeface="Raleway Medium"/>
              </a:rPr>
              <a:t>USD 16,426). As of Feb/19 an Auxiliary Corp was hired. As of Sep/19 a </a:t>
            </a:r>
            <a:r>
              <a:rPr lang="en-US" sz="1000" dirty="0">
                <a:solidFill>
                  <a:srgbClr val="0C0C0C"/>
                </a:solidFill>
                <a:latin typeface="Raleway Medium"/>
                <a:ea typeface="Raleway Medium"/>
                <a:cs typeface="Raleway Medium"/>
                <a:sym typeface="Raleway Medium"/>
              </a:rPr>
              <a:t>s</a:t>
            </a:r>
            <a:r>
              <a:rPr lang="en-US" sz="1000" b="0" i="0" u="none" strike="noStrike" cap="none" dirty="0">
                <a:solidFill>
                  <a:srgbClr val="0C0C0C"/>
                </a:solidFill>
                <a:latin typeface="Raleway Medium"/>
                <a:ea typeface="Raleway Medium"/>
                <a:cs typeface="Raleway Medium"/>
                <a:sym typeface="Raleway Medium"/>
              </a:rPr>
              <a:t>econd Auxiliary Corp was hired. As of Dec/19 a third and fourth Auxiliary Corp were hired.</a:t>
            </a:r>
            <a:endParaRPr sz="1400" b="0" i="0" u="none" strike="noStrike" cap="none" dirty="0">
              <a:solidFill>
                <a:srgbClr val="0C0C0C"/>
              </a:solidFill>
              <a:latin typeface="Arial"/>
              <a:ea typeface="Arial"/>
              <a:cs typeface="Arial"/>
              <a:sym typeface="Arial"/>
            </a:endParaRPr>
          </a:p>
          <a:p>
            <a:pPr marL="822960" marR="0" lvl="1" indent="-241808" algn="just" rtl="0">
              <a:lnSpc>
                <a:spcPct val="115000"/>
              </a:lnSpc>
              <a:spcBef>
                <a:spcPts val="400"/>
              </a:spcBef>
              <a:spcAft>
                <a:spcPts val="0"/>
              </a:spcAft>
              <a:buClr>
                <a:srgbClr val="000000"/>
              </a:buClr>
              <a:buSzPts val="1000"/>
              <a:buFont typeface="Courier New"/>
              <a:buChar char="o"/>
            </a:pPr>
            <a:r>
              <a:rPr lang="en-US" sz="1000" b="0" i="0" u="none" strike="noStrike" cap="none" dirty="0">
                <a:solidFill>
                  <a:srgbClr val="000000"/>
                </a:solidFill>
                <a:latin typeface="Raleway Medium"/>
                <a:ea typeface="Raleway Medium"/>
                <a:cs typeface="Raleway Medium"/>
                <a:sym typeface="Raleway Medium"/>
              </a:rPr>
              <a:t>At the same time, the raise in salaries increased contributions required by law (BPS), in 2020/19 with respect to 2017.</a:t>
            </a:r>
            <a:endParaRPr sz="1400" b="0" i="0" u="none" strike="noStrike" cap="none" dirty="0">
              <a:solidFill>
                <a:srgbClr val="000000"/>
              </a:solidFill>
              <a:latin typeface="Arial"/>
              <a:ea typeface="Arial"/>
              <a:cs typeface="Arial"/>
              <a:sym typeface="Arial"/>
            </a:endParaRPr>
          </a:p>
          <a:p>
            <a:pPr marL="822960" marR="0" lvl="1" indent="-178308" algn="just" rtl="0">
              <a:lnSpc>
                <a:spcPct val="115000"/>
              </a:lnSpc>
              <a:spcBef>
                <a:spcPts val="400"/>
              </a:spcBef>
              <a:spcAft>
                <a:spcPts val="600"/>
              </a:spcAft>
              <a:buClr>
                <a:srgbClr val="000000"/>
              </a:buClr>
              <a:buSzPts val="1000"/>
              <a:buFont typeface="Courier New"/>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6820BAD5-7F0C-48D9-99AD-4D47555FCFC3}"/>
              </a:ext>
            </a:extLst>
          </p:cNvPr>
          <p:cNvPicPr>
            <a:picLocks noChangeAspect="1"/>
          </p:cNvPicPr>
          <p:nvPr/>
        </p:nvPicPr>
        <p:blipFill>
          <a:blip r:embed="rId3"/>
          <a:stretch>
            <a:fillRect/>
          </a:stretch>
        </p:blipFill>
        <p:spPr>
          <a:xfrm>
            <a:off x="5342009" y="758073"/>
            <a:ext cx="3749500" cy="2448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6"/>
          <p:cNvSpPr txBox="1">
            <a:spLocks noGrp="1"/>
          </p:cNvSpPr>
          <p:nvPr>
            <p:ph type="title"/>
          </p:nvPr>
        </p:nvSpPr>
        <p:spPr>
          <a:xfrm>
            <a:off x="257175" y="113984"/>
            <a:ext cx="8310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dirty="0">
                <a:solidFill>
                  <a:srgbClr val="2939FA"/>
                </a:solidFill>
                <a:latin typeface="Raleway"/>
                <a:ea typeface="Raleway"/>
                <a:cs typeface="Raleway"/>
                <a:sym typeface="Raleway"/>
              </a:rPr>
              <a:t>Feb </a:t>
            </a:r>
            <a:r>
              <a:rPr lang="en-US" sz="2400" b="1" i="0" u="none" strike="noStrike" cap="none" dirty="0">
                <a:solidFill>
                  <a:srgbClr val="2939FA"/>
                </a:solidFill>
                <a:latin typeface="Raleway"/>
                <a:ea typeface="Raleway"/>
                <a:cs typeface="Raleway"/>
                <a:sym typeface="Raleway"/>
              </a:rPr>
              <a:t>2020 – </a:t>
            </a:r>
            <a:r>
              <a:rPr lang="en-US" sz="2000" b="1" i="0" u="none" strike="noStrike" cap="none" dirty="0">
                <a:solidFill>
                  <a:srgbClr val="2939FA"/>
                </a:solidFill>
                <a:latin typeface="Raleway"/>
                <a:ea typeface="Raleway"/>
                <a:cs typeface="Raleway"/>
                <a:sym typeface="Raleway"/>
              </a:rPr>
              <a:t>Projected Cash Flow for </a:t>
            </a:r>
            <a:r>
              <a:rPr lang="en-US" sz="2000" dirty="0">
                <a:solidFill>
                  <a:srgbClr val="2939FA"/>
                </a:solidFill>
                <a:latin typeface="Raleway"/>
                <a:ea typeface="Raleway"/>
                <a:cs typeface="Raleway"/>
                <a:sym typeface="Raleway"/>
              </a:rPr>
              <a:t>next 12 months</a:t>
            </a:r>
            <a:br>
              <a:rPr lang="en-US" sz="2000" b="1" i="0" u="none" strike="noStrike" cap="none" dirty="0">
                <a:solidFill>
                  <a:srgbClr val="2939FA"/>
                </a:solidFill>
                <a:latin typeface="Raleway"/>
                <a:ea typeface="Raleway"/>
                <a:cs typeface="Raleway"/>
                <a:sym typeface="Raleway"/>
              </a:rPr>
            </a:br>
            <a:endParaRPr sz="2000" b="0" i="1" u="none" strike="noStrike" cap="none" dirty="0">
              <a:solidFill>
                <a:srgbClr val="2939FA"/>
              </a:solidFill>
              <a:latin typeface="Raleway"/>
              <a:ea typeface="Raleway"/>
              <a:cs typeface="Raleway"/>
              <a:sym typeface="Raleway"/>
            </a:endParaRPr>
          </a:p>
        </p:txBody>
      </p:sp>
      <p:sp>
        <p:nvSpPr>
          <p:cNvPr id="183" name="Google Shape;183;p26"/>
          <p:cNvSpPr txBox="1"/>
          <p:nvPr/>
        </p:nvSpPr>
        <p:spPr>
          <a:xfrm>
            <a:off x="257175" y="4663500"/>
            <a:ext cx="8445000" cy="480000"/>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200"/>
              <a:buFont typeface="Arial"/>
              <a:buNone/>
            </a:pPr>
            <a:r>
              <a:rPr lang="en-US" sz="1000" b="0" i="1" u="none" strike="noStrike" cap="none" dirty="0">
                <a:solidFill>
                  <a:srgbClr val="000000"/>
                </a:solidFill>
                <a:latin typeface="Raleway"/>
                <a:ea typeface="Raleway"/>
                <a:cs typeface="Raleway"/>
                <a:sym typeface="Raleway"/>
              </a:rPr>
              <a:t>(*) </a:t>
            </a:r>
            <a:r>
              <a:rPr lang="en-US" sz="1000" b="0" i="1" u="none" strike="noStrike" cap="none" dirty="0">
                <a:solidFill>
                  <a:schemeClr val="accent2"/>
                </a:solidFill>
                <a:latin typeface="Raleway"/>
                <a:ea typeface="Raleway"/>
                <a:cs typeface="Raleway"/>
                <a:sym typeface="Raleway"/>
              </a:rPr>
              <a:t>Operating Expenses include 100% of the company's operating costs: salaries, professional fees, rent, etc. THE MONTHLY AVERAGE OF OPERATING EXPENSES does not include investments in equipment and labor. </a:t>
            </a:r>
            <a:r>
              <a:rPr lang="en-US" sz="1000" b="0" i="1" u="none" strike="noStrike" cap="none" dirty="0">
                <a:solidFill>
                  <a:srgbClr val="000000"/>
                </a:solidFill>
                <a:latin typeface="Raleway"/>
                <a:ea typeface="Raleway"/>
                <a:cs typeface="Raleway"/>
                <a:sym typeface="Raleway"/>
              </a:rPr>
              <a:t>See the following item.</a:t>
            </a:r>
            <a:endParaRPr sz="1000" b="0" i="0" u="none" strike="noStrike" cap="none" dirty="0">
              <a:solidFill>
                <a:srgbClr val="000000"/>
              </a:solidFill>
              <a:latin typeface="Raleway"/>
              <a:ea typeface="Raleway"/>
              <a:cs typeface="Raleway"/>
              <a:sym typeface="Raleway"/>
            </a:endParaRPr>
          </a:p>
          <a:p>
            <a:pPr marL="0" marR="0" lvl="0" indent="0" algn="just" rtl="0">
              <a:lnSpc>
                <a:spcPct val="100000"/>
              </a:lnSpc>
              <a:spcBef>
                <a:spcPts val="0"/>
              </a:spcBef>
              <a:spcAft>
                <a:spcPts val="0"/>
              </a:spcAft>
              <a:buClr>
                <a:srgbClr val="000000"/>
              </a:buClr>
              <a:buSzPts val="1200"/>
              <a:buFont typeface="Arial"/>
              <a:buNone/>
            </a:pPr>
            <a:endParaRPr sz="1000" b="0" i="1" u="none" strike="noStrike" cap="none" dirty="0">
              <a:solidFill>
                <a:srgbClr val="000000"/>
              </a:solidFill>
              <a:latin typeface="Raleway"/>
              <a:ea typeface="Raleway"/>
              <a:cs typeface="Raleway"/>
              <a:sym typeface="Raleway"/>
            </a:endParaRPr>
          </a:p>
        </p:txBody>
      </p:sp>
      <p:sp>
        <p:nvSpPr>
          <p:cNvPr id="184" name="Google Shape;184;p26"/>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85" name="Google Shape;185;p26"/>
          <p:cNvSpPr txBox="1"/>
          <p:nvPr/>
        </p:nvSpPr>
        <p:spPr>
          <a:xfrm>
            <a:off x="8385544" y="30783"/>
            <a:ext cx="706269"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14</a:t>
            </a:r>
            <a:endParaRPr sz="1200" b="0" i="0" u="none" strike="noStrike" cap="none" dirty="0">
              <a:solidFill>
                <a:srgbClr val="FFFFFF"/>
              </a:solidFill>
              <a:latin typeface="Raleway"/>
              <a:ea typeface="Raleway"/>
              <a:cs typeface="Raleway"/>
              <a:sym typeface="Raleway"/>
            </a:endParaRPr>
          </a:p>
        </p:txBody>
      </p:sp>
      <p:pic>
        <p:nvPicPr>
          <p:cNvPr id="3" name="Imagen 2">
            <a:extLst>
              <a:ext uri="{FF2B5EF4-FFF2-40B4-BE49-F238E27FC236}">
                <a16:creationId xmlns:a16="http://schemas.microsoft.com/office/drawing/2014/main" id="{C98F279C-CF57-47E1-B7B3-1D9C92E1093C}"/>
              </a:ext>
            </a:extLst>
          </p:cNvPr>
          <p:cNvPicPr>
            <a:picLocks noChangeAspect="1"/>
          </p:cNvPicPr>
          <p:nvPr/>
        </p:nvPicPr>
        <p:blipFill>
          <a:blip r:embed="rId3"/>
          <a:stretch>
            <a:fillRect/>
          </a:stretch>
        </p:blipFill>
        <p:spPr>
          <a:xfrm>
            <a:off x="0" y="979325"/>
            <a:ext cx="9144000" cy="318484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Next steps</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Feb</a:t>
            </a:r>
            <a:r>
              <a:rPr lang="en-US" sz="2400"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42580" y="2115247"/>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Feb.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37,703.</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Jan</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37,703.</a:t>
            </a:r>
            <a:endParaRPr sz="900" b="0" i="0" u="none" strike="noStrike" cap="none" dirty="0">
              <a:solidFill>
                <a:srgbClr val="000000"/>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Feb/20 </a:t>
            </a:r>
            <a:r>
              <a:rPr lang="en-US" sz="900" b="0" i="0" u="none" strike="noStrike" cap="none" dirty="0">
                <a:solidFill>
                  <a:srgbClr val="3F3F3F"/>
                </a:solidFill>
                <a:latin typeface="Raleway"/>
                <a:ea typeface="Raleway"/>
                <a:cs typeface="Raleway"/>
                <a:sym typeface="Raleway"/>
              </a:rPr>
              <a:t>: (+) USD 0</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Loans Received </a:t>
            </a:r>
            <a:r>
              <a:rPr lang="en-US" sz="900" b="0" i="1" u="none" strike="noStrike" cap="none" dirty="0">
                <a:solidFill>
                  <a:srgbClr val="414141"/>
                </a:solidFill>
                <a:latin typeface="Raleway"/>
                <a:ea typeface="Raleway"/>
                <a:cs typeface="Raleway"/>
                <a:sym typeface="Raleway"/>
              </a:rPr>
              <a:t>Feb/20 </a:t>
            </a:r>
            <a:r>
              <a:rPr lang="en-US" sz="900" b="0" i="0" u="none" strike="noStrike" cap="none" dirty="0">
                <a:solidFill>
                  <a:srgbClr val="414141"/>
                </a:solidFill>
                <a:latin typeface="Raleway"/>
                <a:ea typeface="Raleway"/>
                <a:cs typeface="Raleway"/>
                <a:sym typeface="Raleway"/>
              </a:rPr>
              <a:t>: (+) USD 16.665.</a:t>
            </a: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414141"/>
                </a:solidFill>
                <a:latin typeface="Raleway"/>
                <a:ea typeface="Raleway"/>
                <a:cs typeface="Raleway"/>
                <a:sym typeface="Raleway"/>
              </a:rPr>
              <a:t>Fixed Assets </a:t>
            </a:r>
            <a:r>
              <a:rPr lang="en-US" sz="900" b="0" i="1" u="none" strike="noStrike" cap="none" dirty="0">
                <a:solidFill>
                  <a:srgbClr val="414141"/>
                </a:solidFill>
                <a:latin typeface="Raleway"/>
                <a:ea typeface="Raleway"/>
                <a:cs typeface="Raleway"/>
                <a:sym typeface="Raleway"/>
              </a:rPr>
              <a:t>Fe</a:t>
            </a:r>
            <a:r>
              <a:rPr lang="en-US" sz="900" i="1" dirty="0">
                <a:solidFill>
                  <a:srgbClr val="414141"/>
                </a:solidFill>
                <a:latin typeface="Raleway"/>
                <a:ea typeface="Raleway"/>
                <a:cs typeface="Raleway"/>
                <a:sym typeface="Raleway"/>
              </a:rPr>
              <a:t>b</a:t>
            </a:r>
            <a:r>
              <a:rPr lang="en-US" sz="900" b="0" i="1" u="none" strike="noStrike" cap="none" dirty="0">
                <a:solidFill>
                  <a:srgbClr val="414141"/>
                </a:solidFill>
                <a:latin typeface="Raleway"/>
                <a:ea typeface="Raleway"/>
                <a:cs typeface="Raleway"/>
                <a:sym typeface="Raleway"/>
              </a:rPr>
              <a:t>/20 :</a:t>
            </a:r>
            <a:r>
              <a:rPr lang="en-US" sz="900" b="0" i="0" u="none" strike="noStrike" cap="none" dirty="0">
                <a:solidFill>
                  <a:srgbClr val="414141"/>
                </a:solidFill>
                <a:latin typeface="Raleway"/>
                <a:ea typeface="Raleway"/>
                <a:cs typeface="Raleway"/>
                <a:sym typeface="Raleway"/>
              </a:rPr>
              <a:t> (-) </a:t>
            </a:r>
            <a:r>
              <a:rPr lang="en-US" sz="900" b="0" i="1" u="none" strike="noStrike" cap="none" dirty="0">
                <a:solidFill>
                  <a:srgbClr val="414141"/>
                </a:solidFill>
                <a:latin typeface="Raleway"/>
                <a:ea typeface="Raleway"/>
                <a:cs typeface="Raleway"/>
                <a:sym typeface="Raleway"/>
              </a:rPr>
              <a:t>USD 4,028.</a:t>
            </a: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b="0" i="1" u="none" strike="noStrike" cap="none" dirty="0">
                <a:solidFill>
                  <a:srgbClr val="3F3F3F"/>
                </a:solidFill>
                <a:latin typeface="Raleway"/>
                <a:ea typeface="Raleway"/>
                <a:cs typeface="Raleway"/>
                <a:sym typeface="Raleway"/>
              </a:rPr>
              <a:t>Feb/20 :</a:t>
            </a:r>
            <a:r>
              <a:rPr lang="en-US" sz="900" b="0" i="0" u="none" strike="noStrike" cap="none" dirty="0">
                <a:solidFill>
                  <a:srgbClr val="3F3F3F"/>
                </a:solidFill>
                <a:latin typeface="Raleway"/>
                <a:ea typeface="Raleway"/>
                <a:cs typeface="Raleway"/>
                <a:sym typeface="Raleway"/>
              </a:rPr>
              <a:t> (-) USD </a:t>
            </a:r>
            <a:r>
              <a:rPr lang="en-US" sz="900" b="0" i="1" u="none" strike="noStrike" cap="none" dirty="0">
                <a:solidFill>
                  <a:srgbClr val="3F3F3F"/>
                </a:solidFill>
                <a:latin typeface="Raleway"/>
                <a:ea typeface="Raleway"/>
                <a:cs typeface="Raleway"/>
                <a:sym typeface="Raleway"/>
              </a:rPr>
              <a:t>49,729</a:t>
            </a:r>
            <a:r>
              <a:rPr lang="en-US" sz="900" b="0" i="0" u="none" strike="noStrike" cap="none" dirty="0">
                <a:solidFill>
                  <a:srgbClr val="3F3F3F"/>
                </a:solidFill>
                <a:latin typeface="Raleway"/>
                <a:ea typeface="Raleway"/>
                <a:cs typeface="Raleway"/>
                <a:sym typeface="Raleway"/>
              </a:rPr>
              <a:t>.</a:t>
            </a:r>
            <a:endParaRPr sz="14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Feb</a:t>
            </a:r>
            <a:r>
              <a:rPr lang="en-US" sz="900" b="1" i="1" u="none" strike="noStrike" cap="none" dirty="0">
                <a:solidFill>
                  <a:srgbClr val="414141"/>
                </a:solidFill>
                <a:latin typeface="Raleway"/>
                <a:ea typeface="Raleway"/>
                <a:cs typeface="Raleway"/>
                <a:sym typeface="Raleway"/>
              </a:rPr>
              <a:t> 2020 </a:t>
            </a:r>
            <a:r>
              <a:rPr lang="en-US" sz="900" b="1" i="0" u="none" strike="noStrike" cap="none" dirty="0">
                <a:solidFill>
                  <a:srgbClr val="414141"/>
                </a:solidFill>
                <a:latin typeface="Raleway"/>
                <a:ea typeface="Raleway"/>
                <a:cs typeface="Raleway"/>
                <a:sym typeface="Raleway"/>
              </a:rPr>
              <a:t>: USD 610.</a:t>
            </a:r>
            <a:endParaRPr sz="900" b="1" i="0" u="none" strike="noStrike" cap="none" dirty="0">
              <a:solidFill>
                <a:srgbClr val="414141"/>
              </a:solidFill>
              <a:latin typeface="Raleway"/>
              <a:ea typeface="Raleway"/>
              <a:cs typeface="Raleway"/>
              <a:sym typeface="Raleway"/>
            </a:endParaRPr>
          </a:p>
          <a:p>
            <a:pPr marL="914400" marR="0" lvl="1" indent="-228600" algn="l" rtl="0">
              <a:lnSpc>
                <a:spcPct val="115000"/>
              </a:lnSpc>
              <a:spcBef>
                <a:spcPts val="0"/>
              </a:spcBef>
              <a:spcAft>
                <a:spcPts val="0"/>
              </a:spcAft>
              <a:buClr>
                <a:srgbClr val="414141"/>
              </a:buClr>
              <a:buSzPts val="1000"/>
              <a:buFont typeface="Raleway"/>
              <a:buNone/>
            </a:pPr>
            <a:endParaRPr sz="1000" b="0" i="1" u="none" strike="noStrike" cap="none" dirty="0">
              <a:latin typeface="Raleway"/>
              <a:ea typeface="Raleway"/>
              <a:cs typeface="Raleway"/>
              <a:sym typeface="Raleway"/>
            </a:endParaRPr>
          </a:p>
          <a:p>
            <a:pPr marL="914400" marR="0" lvl="1" indent="-292100" algn="l" rtl="0">
              <a:lnSpc>
                <a:spcPct val="115000"/>
              </a:lnSpc>
              <a:spcBef>
                <a:spcPts val="0"/>
              </a:spcBef>
              <a:spcAft>
                <a:spcPts val="0"/>
              </a:spcAft>
              <a:buSzPts val="1000"/>
              <a:buFont typeface="Raleway"/>
              <a:buChar char="o"/>
            </a:pPr>
            <a:r>
              <a:rPr lang="en-US" sz="900" b="0" i="1" u="none" strike="noStrike" cap="none" dirty="0">
                <a:latin typeface="Raleway"/>
                <a:ea typeface="Raleway"/>
                <a:cs typeface="Raleway"/>
                <a:sym typeface="Raleway"/>
              </a:rPr>
              <a:t>Cash outflows for Feb/20 (USD 53,757) are composed of: 93% Operating Expenses, 7% Equipment and Structure.</a:t>
            </a:r>
            <a:endParaRPr sz="900" b="0" i="1" u="none" strike="noStrike" cap="none" dirty="0">
              <a:latin typeface="Raleway"/>
              <a:ea typeface="Raleway"/>
              <a:cs typeface="Raleway"/>
              <a:sym typeface="Raleway"/>
            </a:endParaRPr>
          </a:p>
          <a:p>
            <a:pPr marL="914400" marR="25400" lvl="1" indent="-292100" algn="l" rtl="0">
              <a:lnSpc>
                <a:spcPct val="115000"/>
              </a:lnSpc>
              <a:spcBef>
                <a:spcPts val="0"/>
              </a:spcBef>
              <a:spcAft>
                <a:spcPts val="0"/>
              </a:spcAft>
              <a:buSzPts val="1000"/>
              <a:buFont typeface="Raleway"/>
              <a:buChar char="o"/>
            </a:pPr>
            <a:r>
              <a:rPr lang="en-US" sz="900" b="0" i="1" u="none" strike="noStrike" cap="none" dirty="0">
                <a:latin typeface="Raleway"/>
                <a:ea typeface="Raleway"/>
                <a:cs typeface="Raleway"/>
                <a:sym typeface="Raleway"/>
              </a:rPr>
              <a:t>February operating costs were </a:t>
            </a:r>
            <a:r>
              <a:rPr lang="en-US" sz="900" i="1" dirty="0">
                <a:latin typeface="Raleway"/>
                <a:ea typeface="Raleway"/>
                <a:cs typeface="Raleway"/>
                <a:sym typeface="Raleway"/>
              </a:rPr>
              <a:t>below the </a:t>
            </a:r>
            <a:r>
              <a:rPr lang="en-US" sz="900" b="0" i="1" u="none" strike="noStrike" cap="none" dirty="0">
                <a:latin typeface="Raleway"/>
                <a:ea typeface="Raleway"/>
                <a:cs typeface="Raleway"/>
                <a:sym typeface="Raleway"/>
              </a:rPr>
              <a:t>average (last 12 months).</a:t>
            </a:r>
            <a:endParaRPr sz="900" b="0" i="1" u="none" strike="noStrike" cap="none" dirty="0">
              <a:latin typeface="Raleway"/>
              <a:ea typeface="Raleway"/>
              <a:cs typeface="Raleway"/>
              <a:sym typeface="Raleway"/>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6" name="Google Shape;86;p17"/>
          <p:cNvSpPr txBox="1"/>
          <p:nvPr/>
        </p:nvSpPr>
        <p:spPr>
          <a:xfrm>
            <a:off x="53869" y="4464946"/>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Feb.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0.</a:t>
            </a:r>
            <a:endParaRPr sz="900" b="0" i="0" u="none" strike="noStrike" cap="none" dirty="0">
              <a:solidFill>
                <a:srgbClr val="414141"/>
              </a:solidFill>
              <a:latin typeface="Raleway"/>
              <a:ea typeface="Raleway"/>
              <a:cs typeface="Raleway"/>
              <a:sym typeface="Raleway"/>
            </a:endParaRPr>
          </a:p>
        </p:txBody>
      </p:sp>
      <p:pic>
        <p:nvPicPr>
          <p:cNvPr id="2" name="Imagen 1">
            <a:extLst>
              <a:ext uri="{FF2B5EF4-FFF2-40B4-BE49-F238E27FC236}">
                <a16:creationId xmlns:a16="http://schemas.microsoft.com/office/drawing/2014/main" id="{3E908DEE-F326-4E68-B530-87B9E022DBF3}"/>
              </a:ext>
            </a:extLst>
          </p:cNvPr>
          <p:cNvPicPr>
            <a:picLocks noChangeAspect="1"/>
          </p:cNvPicPr>
          <p:nvPr/>
        </p:nvPicPr>
        <p:blipFill>
          <a:blip r:embed="rId3"/>
          <a:stretch>
            <a:fillRect/>
          </a:stretch>
        </p:blipFill>
        <p:spPr>
          <a:xfrm>
            <a:off x="4902883" y="422941"/>
            <a:ext cx="4147350" cy="4680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3" name="Imagen 2">
            <a:extLst>
              <a:ext uri="{FF2B5EF4-FFF2-40B4-BE49-F238E27FC236}">
                <a16:creationId xmlns:a16="http://schemas.microsoft.com/office/drawing/2014/main" id="{F536B16F-0D76-4684-B420-3DD92D564AB8}"/>
              </a:ext>
            </a:extLst>
          </p:cNvPr>
          <p:cNvPicPr>
            <a:picLocks noChangeAspect="1"/>
          </p:cNvPicPr>
          <p:nvPr/>
        </p:nvPicPr>
        <p:blipFill>
          <a:blip r:embed="rId3"/>
          <a:stretch>
            <a:fillRect/>
          </a:stretch>
        </p:blipFill>
        <p:spPr>
          <a:xfrm>
            <a:off x="4368163" y="979238"/>
            <a:ext cx="4442400" cy="2939581"/>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a:t>
            </a:r>
            <a:r>
              <a:rPr lang="en-US" sz="2400" dirty="0">
                <a:solidFill>
                  <a:srgbClr val="1B36FF"/>
                </a:solidFill>
                <a:latin typeface="Raleway"/>
                <a:ea typeface="Raleway"/>
                <a:cs typeface="Raleway"/>
                <a:sym typeface="Raleway"/>
              </a:rPr>
              <a:t>Feb</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32217" y="1085587"/>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0,6</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marL="914400" marR="0" lvl="1" indent="-317500" algn="l" rtl="0">
              <a:lnSpc>
                <a:spcPct val="90000"/>
              </a:lnSpc>
              <a:spcBef>
                <a:spcPts val="600"/>
              </a:spcBef>
              <a:spcAft>
                <a:spcPts val="0"/>
              </a:spcAft>
              <a:buClr>
                <a:schemeClr val="dk1"/>
              </a:buClr>
              <a:buSzPts val="1400"/>
              <a:buFont typeface="Courier New"/>
              <a:buChar char="o"/>
            </a:pPr>
            <a:endParaRPr lang="en-US" sz="1000" b="0" i="0" u="none" strike="noStrike" cap="none" dirty="0">
              <a:solidFill>
                <a:srgbClr val="3F3F3F"/>
              </a:solidFill>
              <a:latin typeface="Arial"/>
              <a:ea typeface="Arial"/>
              <a:cs typeface="Arial"/>
              <a:sym typeface="Arial"/>
            </a:endParaRPr>
          </a:p>
          <a:p>
            <a:pPr marL="914400" marR="0" lvl="1" indent="-317500" algn="l" rtl="0">
              <a:lnSpc>
                <a:spcPct val="90000"/>
              </a:lnSpc>
              <a:spcBef>
                <a:spcPts val="600"/>
              </a:spcBef>
              <a:spcAft>
                <a:spcPts val="0"/>
              </a:spcAft>
              <a:buClr>
                <a:schemeClr val="dk1"/>
              </a:buClr>
              <a:buSzPts val="1400"/>
              <a:buFont typeface="Courier New"/>
              <a:buChar char="o"/>
            </a:pPr>
            <a:endParaRPr dirty="0"/>
          </a:p>
        </p:txBody>
      </p:sp>
      <p:sp>
        <p:nvSpPr>
          <p:cNvPr id="98" name="Google Shape;98;p18"/>
          <p:cNvSpPr txBox="1"/>
          <p:nvPr/>
        </p:nvSpPr>
        <p:spPr>
          <a:xfrm>
            <a:off x="7335252" y="1059256"/>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602480" y="3950349"/>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Feb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537564" y="1085588"/>
            <a:ext cx="1272999" cy="2029088"/>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Next steps</a:t>
            </a:r>
            <a:endParaRPr sz="1600" b="0" i="0" u="none" strike="noStrike" cap="none" dirty="0">
              <a:solidFill>
                <a:srgbClr val="FFFFFF"/>
              </a:solidFill>
              <a:latin typeface="Raleway Medium"/>
              <a:ea typeface="Raleway Medium"/>
              <a:cs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0,4%</a:t>
            </a:r>
            <a:endParaRPr lang="en-US" sz="1000" dirty="0">
              <a:solidFill>
                <a:srgbClr val="2939FA"/>
              </a:solidFill>
              <a:latin typeface="Raleway Medium"/>
              <a:sym typeface="Raleway Medium"/>
            </a:endParaRPr>
          </a:p>
          <a:p>
            <a:pPr marL="822960" lvl="1" indent="-267208" algn="l" rtl="0">
              <a:lnSpc>
                <a:spcPct val="115000"/>
              </a:lnSpc>
              <a:spcBef>
                <a:spcPts val="0"/>
              </a:spcBef>
              <a:spcAft>
                <a:spcPts val="0"/>
              </a:spcAft>
              <a:buClr>
                <a:srgbClr val="000000"/>
              </a:buClr>
              <a:buSzPts val="1400"/>
              <a:buFont typeface="Courier New"/>
              <a:buChar char="o"/>
            </a:pPr>
            <a:endParaRPr sz="1200" dirty="0">
              <a:solidFill>
                <a:srgbClr val="2939FA"/>
              </a:solidFill>
            </a:endParaRPr>
          </a:p>
          <a:p>
            <a:pPr marL="822960" marR="0" lvl="1" indent="-267208" algn="l" rtl="0">
              <a:lnSpc>
                <a:spcPct val="115000"/>
              </a:lnSpc>
              <a:spcBef>
                <a:spcPts val="0"/>
              </a:spcBef>
              <a:spcAft>
                <a:spcPts val="0"/>
              </a:spcAft>
              <a:buClr>
                <a:srgbClr val="414141"/>
              </a:buClr>
              <a:buSzPts val="1400"/>
              <a:buFont typeface="Raleway"/>
              <a:buChar char="o"/>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Feb.</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3">
            <a:alphaModFix/>
          </a:blip>
          <a:srcRect t="5293" r="9835" b="27695"/>
          <a:stretch/>
        </p:blipFill>
        <p:spPr>
          <a:xfrm>
            <a:off x="0" y="3557125"/>
            <a:ext cx="1180024" cy="1586375"/>
          </a:xfrm>
          <a:prstGeom prst="rect">
            <a:avLst/>
          </a:prstGeom>
          <a:noFill/>
          <a:ln>
            <a:noFill/>
          </a:ln>
        </p:spPr>
      </p:pic>
      <p:pic>
        <p:nvPicPr>
          <p:cNvPr id="3" name="Imagen 2">
            <a:extLst>
              <a:ext uri="{FF2B5EF4-FFF2-40B4-BE49-F238E27FC236}">
                <a16:creationId xmlns:a16="http://schemas.microsoft.com/office/drawing/2014/main" id="{E1D0454E-5ABB-4D4F-BF74-ECE6C8E79B9E}"/>
              </a:ext>
            </a:extLst>
          </p:cNvPr>
          <p:cNvPicPr>
            <a:picLocks noChangeAspect="1"/>
          </p:cNvPicPr>
          <p:nvPr/>
        </p:nvPicPr>
        <p:blipFill>
          <a:blip r:embed="rId4"/>
          <a:stretch>
            <a:fillRect/>
          </a:stretch>
        </p:blipFill>
        <p:spPr>
          <a:xfrm>
            <a:off x="4728613" y="419787"/>
            <a:ext cx="4363200" cy="467970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Feb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cxnSp>
        <p:nvCxnSpPr>
          <p:cNvPr id="129" name="Google Shape;129;p21"/>
          <p:cNvCxnSpPr/>
          <p:nvPr/>
        </p:nvCxnSpPr>
        <p:spPr>
          <a:xfrm>
            <a:off x="3580765" y="1332389"/>
            <a:ext cx="792000" cy="0"/>
          </a:xfrm>
          <a:prstGeom prst="straightConnector1">
            <a:avLst/>
          </a:prstGeom>
          <a:noFill/>
          <a:ln w="19050" cap="flat" cmpd="sng">
            <a:solidFill>
              <a:srgbClr val="FFCC8B"/>
            </a:solidFill>
            <a:prstDash val="dash"/>
            <a:round/>
            <a:headEnd type="none" w="sm" len="sm"/>
            <a:tailEnd type="triangle" w="med" len="med"/>
          </a:ln>
        </p:spPr>
      </p:cxnSp>
      <p:sp>
        <p:nvSpPr>
          <p:cNvPr id="130" name="Google Shape;130;p21"/>
          <p:cNvSpPr/>
          <p:nvPr/>
        </p:nvSpPr>
        <p:spPr>
          <a:xfrm>
            <a:off x="4404117" y="1006878"/>
            <a:ext cx="3894600" cy="2622000"/>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33" name="Google Shape;133;p21"/>
          <p:cNvSpPr/>
          <p:nvPr/>
        </p:nvSpPr>
        <p:spPr>
          <a:xfrm>
            <a:off x="3430722" y="1204077"/>
            <a:ext cx="138627" cy="313773"/>
          </a:xfrm>
          <a:prstGeom prst="ellipse">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pic>
        <p:nvPicPr>
          <p:cNvPr id="4" name="Imagen 3">
            <a:extLst>
              <a:ext uri="{FF2B5EF4-FFF2-40B4-BE49-F238E27FC236}">
                <a16:creationId xmlns:a16="http://schemas.microsoft.com/office/drawing/2014/main" id="{292784A2-C695-41FA-B424-A0202A4357A6}"/>
              </a:ext>
            </a:extLst>
          </p:cNvPr>
          <p:cNvPicPr>
            <a:picLocks noChangeAspect="1"/>
          </p:cNvPicPr>
          <p:nvPr/>
        </p:nvPicPr>
        <p:blipFill>
          <a:blip r:embed="rId3"/>
          <a:stretch>
            <a:fillRect/>
          </a:stretch>
        </p:blipFill>
        <p:spPr>
          <a:xfrm>
            <a:off x="878498" y="1057878"/>
            <a:ext cx="2779487" cy="1800000"/>
          </a:xfrm>
          <a:prstGeom prst="rect">
            <a:avLst/>
          </a:prstGeom>
        </p:spPr>
      </p:pic>
      <p:pic>
        <p:nvPicPr>
          <p:cNvPr id="5" name="Imagen 4">
            <a:extLst>
              <a:ext uri="{FF2B5EF4-FFF2-40B4-BE49-F238E27FC236}">
                <a16:creationId xmlns:a16="http://schemas.microsoft.com/office/drawing/2014/main" id="{18B736D4-C570-4C78-8867-9C94B3290C47}"/>
              </a:ext>
            </a:extLst>
          </p:cNvPr>
          <p:cNvPicPr>
            <a:picLocks noChangeAspect="1"/>
          </p:cNvPicPr>
          <p:nvPr/>
        </p:nvPicPr>
        <p:blipFill>
          <a:blip r:embed="rId4"/>
          <a:stretch>
            <a:fillRect/>
          </a:stretch>
        </p:blipFill>
        <p:spPr>
          <a:xfrm>
            <a:off x="878498" y="3004077"/>
            <a:ext cx="2756024" cy="1800000"/>
          </a:xfrm>
          <a:prstGeom prst="rect">
            <a:avLst/>
          </a:prstGeom>
        </p:spPr>
      </p:pic>
      <p:pic>
        <p:nvPicPr>
          <p:cNvPr id="6" name="Imagen 5">
            <a:extLst>
              <a:ext uri="{FF2B5EF4-FFF2-40B4-BE49-F238E27FC236}">
                <a16:creationId xmlns:a16="http://schemas.microsoft.com/office/drawing/2014/main" id="{2B279CCA-6150-44E4-9C63-420C194A84AE}"/>
              </a:ext>
            </a:extLst>
          </p:cNvPr>
          <p:cNvPicPr>
            <a:picLocks noChangeAspect="1"/>
          </p:cNvPicPr>
          <p:nvPr/>
        </p:nvPicPr>
        <p:blipFill>
          <a:blip r:embed="rId5"/>
          <a:stretch>
            <a:fillRect/>
          </a:stretch>
        </p:blipFill>
        <p:spPr>
          <a:xfrm>
            <a:off x="4452613" y="1108878"/>
            <a:ext cx="3859779" cy="2520000"/>
          </a:xfrm>
          <a:prstGeom prst="rect">
            <a:avLst/>
          </a:prstGeom>
        </p:spPr>
      </p:pic>
      <p:sp>
        <p:nvSpPr>
          <p:cNvPr id="10" name="Elipse 9">
            <a:extLst>
              <a:ext uri="{FF2B5EF4-FFF2-40B4-BE49-F238E27FC236}">
                <a16:creationId xmlns:a16="http://schemas.microsoft.com/office/drawing/2014/main" id="{F32C673A-03CF-449B-B1BD-45FC9CDEA126}"/>
              </a:ext>
            </a:extLst>
          </p:cNvPr>
          <p:cNvSpPr/>
          <p:nvPr/>
        </p:nvSpPr>
        <p:spPr>
          <a:xfrm>
            <a:off x="3430722" y="1204077"/>
            <a:ext cx="203800" cy="446047"/>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June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1313</Words>
  <Application>Microsoft Office PowerPoint</Application>
  <PresentationFormat>Presentación en pantalla (16:9)</PresentationFormat>
  <Paragraphs>144</Paragraphs>
  <Slides>13</Slides>
  <Notes>13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13</vt:i4>
      </vt:variant>
    </vt:vector>
  </HeadingPairs>
  <TitlesOfParts>
    <vt:vector size="21" baseType="lpstr">
      <vt:lpstr>Arial</vt:lpstr>
      <vt:lpstr>Courier New</vt:lpstr>
      <vt:lpstr>Noto Sans Symbols</vt:lpstr>
      <vt:lpstr>Raleway</vt:lpstr>
      <vt:lpstr>Raleway Medium</vt:lpstr>
      <vt:lpstr>Rambla</vt:lpstr>
      <vt:lpstr>Verdana</vt:lpstr>
      <vt:lpstr>Simple Light</vt:lpstr>
      <vt:lpstr>BUREY SA –  Grunelabs.com Mar 2020 presentation</vt:lpstr>
      <vt:lpstr>INDEX</vt:lpstr>
      <vt:lpstr>INDEX</vt:lpstr>
      <vt:lpstr>Cash Flow available data: Feb. 2020</vt:lpstr>
      <vt:lpstr>Accumulated Cash Flow – Feb 2020</vt:lpstr>
      <vt:lpstr>INDEX</vt:lpstr>
      <vt:lpstr>Balance Sheet: Feb. 2020</vt:lpstr>
      <vt:lpstr>Investments_ Property, Plant &amp; Eq.: Feb 2020</vt:lpstr>
      <vt:lpstr>Income Statement: Change in Expenses</vt:lpstr>
      <vt:lpstr>Income Statement: Feb. 2020</vt:lpstr>
      <vt:lpstr>Income Statement: Change in Expenses</vt:lpstr>
      <vt:lpstr>Income Statement: 2 months of 2020</vt:lpstr>
      <vt:lpstr>Feb 2020 – Projected Cash Flow for next 12 months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Diego Yacovoni</cp:lastModifiedBy>
  <cp:revision>112</cp:revision>
  <dcterms:modified xsi:type="dcterms:W3CDTF">2020-04-03T21:16:03Z</dcterms:modified>
</cp:coreProperties>
</file>