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1" d="100"/>
          <a:sy n="91" d="100"/>
        </p:scale>
        <p:origin x="94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tmp"/><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Feb</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February 10,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Jan.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Jan</a:t>
            </a:r>
            <a:r>
              <a:rPr lang="en-US" sz="1200" b="1" dirty="0">
                <a:solidFill>
                  <a:srgbClr val="000000"/>
                </a:solidFill>
                <a:latin typeface="Raleway Medium"/>
                <a:ea typeface="Raleway Medium"/>
                <a:cs typeface="Raleway Medium"/>
                <a:sym typeface="Raleway Medium"/>
              </a:rPr>
              <a:t>.</a:t>
            </a:r>
            <a:r>
              <a:rPr lang="en-US" sz="1200" b="1" i="0" u="none" strike="noStrike" cap="none" dirty="0">
                <a:solidFill>
                  <a:srgbClr val="000000"/>
                </a:solidFill>
                <a:latin typeface="Raleway Medium"/>
                <a:ea typeface="Raleway Medium"/>
                <a:cs typeface="Raleway Medium"/>
                <a:sym typeface="Raleway Medium"/>
              </a:rPr>
              <a:t> 2020 Expenses: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98.704.</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January are within the average (last 12 months).</a:t>
            </a:r>
            <a:endParaRPr sz="1000"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22,467.</a:t>
            </a:r>
            <a:endParaRPr dirty="0">
              <a:solidFill>
                <a:srgbClr val="000000"/>
              </a:solidFill>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22,235.</a:t>
            </a:r>
            <a:endParaRPr dirty="0">
              <a:solidFill>
                <a:srgbClr val="000000"/>
              </a:solidFill>
            </a:endParaRPr>
          </a:p>
          <a:p>
            <a:pPr marL="648000" lvl="2" indent="-267208">
              <a:spcBef>
                <a:spcPts val="0"/>
              </a:spcBef>
              <a:buClr>
                <a:srgbClr val="000000"/>
              </a:buClr>
              <a:buSzPts val="1400"/>
              <a:buFont typeface="Arial"/>
              <a:buChar char="•"/>
            </a:pPr>
            <a:r>
              <a:rPr lang="en-US" sz="1000" i="1" dirty="0">
                <a:solidFill>
                  <a:srgbClr val="000000"/>
                </a:solidFill>
                <a:latin typeface="Raleway"/>
                <a:ea typeface="Raleway"/>
                <a:cs typeface="Raleway"/>
                <a:sym typeface="Raleway"/>
              </a:rPr>
              <a:t>Electricity (UTE): USD 6,785.</a:t>
            </a:r>
            <a:endParaRPr lang="en-US" sz="1000"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err="1">
                <a:solidFill>
                  <a:srgbClr val="000000"/>
                </a:solidFill>
                <a:latin typeface="Raleway"/>
                <a:ea typeface="Raleway"/>
                <a:cs typeface="Raleway"/>
                <a:sym typeface="Raleway"/>
              </a:rPr>
              <a:t>UdelaR</a:t>
            </a:r>
            <a:r>
              <a:rPr lang="en-US" sz="1000" i="1" dirty="0">
                <a:solidFill>
                  <a:srgbClr val="000000"/>
                </a:solidFill>
                <a:latin typeface="Raleway"/>
                <a:ea typeface="Raleway"/>
                <a:cs typeface="Raleway"/>
                <a:sym typeface="Raleway"/>
              </a:rPr>
              <a:t>: USD 6,458.</a:t>
            </a:r>
            <a:endParaRPr dirty="0"/>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Extra Corp Exp - travel: USD 1,944</a:t>
            </a:r>
            <a:r>
              <a:rPr lang="es-419" sz="1000" i="1" dirty="0">
                <a:solidFill>
                  <a:srgbClr val="000000"/>
                </a:solidFill>
                <a:latin typeface="Raleway"/>
                <a:ea typeface="Raleway"/>
                <a:cs typeface="Raleway"/>
                <a:sym typeface="Raleway"/>
              </a:rPr>
              <a:t>.</a:t>
            </a:r>
            <a:endParaRPr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Maintenance Car: USD 1,630.</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14,464. </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17,491.</a:t>
            </a:r>
            <a:endParaRPr dirty="0"/>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Taxes and Employer Contributions: USD 4,367. </a:t>
            </a:r>
            <a:endParaRPr sz="1000" dirty="0">
              <a:solidFill>
                <a:srgbClr val="000000"/>
              </a:solidFill>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26FBBD11-11D0-46AE-BBFD-315BC986A8C2}"/>
              </a:ext>
            </a:extLst>
          </p:cNvPr>
          <p:cNvPicPr>
            <a:picLocks noChangeAspect="1"/>
          </p:cNvPicPr>
          <p:nvPr/>
        </p:nvPicPr>
        <p:blipFill>
          <a:blip r:embed="rId3"/>
          <a:stretch>
            <a:fillRect/>
          </a:stretch>
        </p:blipFill>
        <p:spPr>
          <a:xfrm>
            <a:off x="5875789" y="754325"/>
            <a:ext cx="3206499" cy="3513600"/>
          </a:xfrm>
          <a:prstGeom prst="rect">
            <a:avLst/>
          </a:prstGeom>
        </p:spPr>
      </p:pic>
      <p:pic>
        <p:nvPicPr>
          <p:cNvPr id="4" name="Imagen 3">
            <a:extLst>
              <a:ext uri="{FF2B5EF4-FFF2-40B4-BE49-F238E27FC236}">
                <a16:creationId xmlns:a16="http://schemas.microsoft.com/office/drawing/2014/main" id="{06D32221-BD68-44AD-A7AA-ADFFF2B4CC0F}"/>
              </a:ext>
            </a:extLst>
          </p:cNvPr>
          <p:cNvPicPr>
            <a:picLocks noChangeAspect="1"/>
          </p:cNvPicPr>
          <p:nvPr/>
        </p:nvPicPr>
        <p:blipFill>
          <a:blip r:embed="rId4"/>
          <a:stretch>
            <a:fillRect/>
          </a:stretch>
        </p:blipFill>
        <p:spPr>
          <a:xfrm>
            <a:off x="3599320" y="754473"/>
            <a:ext cx="1939566" cy="1267200"/>
          </a:xfrm>
          <a:prstGeom prst="rect">
            <a:avLst/>
          </a:prstGeom>
        </p:spPr>
      </p:pic>
      <p:pic>
        <p:nvPicPr>
          <p:cNvPr id="7" name="Imagen 6">
            <a:extLst>
              <a:ext uri="{FF2B5EF4-FFF2-40B4-BE49-F238E27FC236}">
                <a16:creationId xmlns:a16="http://schemas.microsoft.com/office/drawing/2014/main" id="{BAF5AF0F-0F2D-43E7-95CA-19F4FD130276}"/>
              </a:ext>
            </a:extLst>
          </p:cNvPr>
          <p:cNvPicPr>
            <a:picLocks noChangeAspect="1"/>
          </p:cNvPicPr>
          <p:nvPr/>
        </p:nvPicPr>
        <p:blipFill>
          <a:blip r:embed="rId5"/>
          <a:stretch>
            <a:fillRect/>
          </a:stretch>
        </p:blipFill>
        <p:spPr>
          <a:xfrm>
            <a:off x="3607834" y="2149893"/>
            <a:ext cx="1916684" cy="1267200"/>
          </a:xfrm>
          <a:prstGeom prst="rect">
            <a:avLst/>
          </a:prstGeom>
        </p:spPr>
      </p:pic>
      <p:pic>
        <p:nvPicPr>
          <p:cNvPr id="8" name="Imagen 7">
            <a:extLst>
              <a:ext uri="{FF2B5EF4-FFF2-40B4-BE49-F238E27FC236}">
                <a16:creationId xmlns:a16="http://schemas.microsoft.com/office/drawing/2014/main" id="{83FC9268-A044-4E6B-8C12-A23B0BD45D0C}"/>
              </a:ext>
            </a:extLst>
          </p:cNvPr>
          <p:cNvPicPr>
            <a:picLocks noChangeAspect="1"/>
          </p:cNvPicPr>
          <p:nvPr/>
        </p:nvPicPr>
        <p:blipFill>
          <a:blip r:embed="rId6"/>
          <a:stretch>
            <a:fillRect/>
          </a:stretch>
        </p:blipFill>
        <p:spPr>
          <a:xfrm>
            <a:off x="3593466" y="3539727"/>
            <a:ext cx="1945420" cy="1267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22,467 </a:t>
            </a:r>
            <a:r>
              <a:rPr lang="en-US" sz="1000" dirty="0">
                <a:solidFill>
                  <a:srgbClr val="000000"/>
                </a:solidFill>
                <a:latin typeface="Raleway Medium"/>
                <a:ea typeface="Raleway Medium"/>
                <a:cs typeface="Raleway Medium"/>
                <a:sym typeface="Raleway Medium"/>
              </a:rPr>
              <a:t>(composed of 56% Plant Salaries, 32% Lab Salaries, 8% Labs Inputs and 4% Production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31,955</a:t>
            </a:r>
            <a:r>
              <a:rPr lang="en-US" sz="1000" dirty="0">
                <a:solidFill>
                  <a:srgbClr val="000000"/>
                </a:solidFill>
                <a:latin typeface="Raleway Medium"/>
                <a:ea typeface="Raleway Medium"/>
                <a:cs typeface="Raleway Medium"/>
                <a:sym typeface="Raleway Medium"/>
              </a:rPr>
              <a:t> (composed of 55% Professional Fees and 45% Adm. Salaries).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44,282 </a:t>
            </a:r>
            <a:r>
              <a:rPr lang="en-US" sz="1000" dirty="0">
                <a:solidFill>
                  <a:srgbClr val="000000"/>
                </a:solidFill>
                <a:latin typeface="Raleway Medium"/>
                <a:ea typeface="Raleway Medium"/>
                <a:cs typeface="Raleway Medium"/>
                <a:sym typeface="Raleway Medium"/>
              </a:rPr>
              <a:t>(composed of 50% Corporate Expenses, 40% Social Charges and 10%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F5C48327-4D29-4A71-A4F4-C8004F4433C0}"/>
              </a:ext>
            </a:extLst>
          </p:cNvPr>
          <p:cNvPicPr>
            <a:picLocks noChangeAspect="1"/>
          </p:cNvPicPr>
          <p:nvPr/>
        </p:nvPicPr>
        <p:blipFill>
          <a:blip r:embed="rId3"/>
          <a:stretch>
            <a:fillRect/>
          </a:stretch>
        </p:blipFill>
        <p:spPr>
          <a:xfrm>
            <a:off x="5223081" y="740554"/>
            <a:ext cx="3868732" cy="25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a:t>
            </a:r>
            <a:r>
              <a:rPr lang="en-US" sz="2400" b="1" i="0" u="none" strike="noStrike" cap="none" dirty="0">
                <a:solidFill>
                  <a:srgbClr val="2939FA"/>
                </a:solidFill>
                <a:latin typeface="Raleway"/>
                <a:ea typeface="Raleway"/>
                <a:cs typeface="Raleway"/>
                <a:sym typeface="Raleway"/>
              </a:rPr>
              <a:t>ment: 1</a:t>
            </a:r>
            <a:r>
              <a:rPr lang="en-US" sz="2400" dirty="0">
                <a:solidFill>
                  <a:srgbClr val="2939FA"/>
                </a:solidFill>
                <a:latin typeface="Raleway"/>
                <a:ea typeface="Raleway"/>
                <a:cs typeface="Raleway"/>
                <a:sym typeface="Raleway"/>
              </a:rPr>
              <a:t> month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1 Month (1M):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1M of 2019 we spent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58,638, </a:t>
            </a:r>
            <a:r>
              <a:rPr lang="en-US" sz="1000" dirty="0">
                <a:solidFill>
                  <a:srgbClr val="000000"/>
                </a:solidFill>
                <a:latin typeface="Raleway Medium"/>
                <a:ea typeface="Raleway Medium"/>
                <a:cs typeface="Raleway Medium"/>
                <a:sym typeface="Raleway Medium"/>
              </a:rPr>
              <a:t>in the first 1M of 2020 we reached </a:t>
            </a:r>
            <a:r>
              <a:rPr lang="en-US" sz="1000" dirty="0">
                <a:solidFill>
                  <a:srgbClr val="2939FA"/>
                </a:solidFill>
                <a:latin typeface="Raleway Medium"/>
                <a:ea typeface="Raleway Medium"/>
                <a:cs typeface="Raleway Medium"/>
                <a:sym typeface="Raleway Medium"/>
              </a:rPr>
              <a:t>USD 98.704</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lvl="1" indent="-241808" algn="just">
              <a:lnSpc>
                <a:spcPct val="115000"/>
              </a:lnSpc>
              <a:spcBef>
                <a:spcPts val="400"/>
              </a:spcBef>
              <a:buSzPts val="1000"/>
              <a:buFont typeface="Courier New"/>
              <a:buChar char="o"/>
            </a:pPr>
            <a:r>
              <a:rPr lang="en-US" sz="1000" dirty="0">
                <a:latin typeface="Raleway Medium"/>
                <a:ea typeface="Raleway Medium"/>
                <a:cs typeface="Raleway Medium"/>
                <a:sym typeface="Raleway Medium"/>
              </a:rPr>
              <a:t>First 1M of 2019, corporate </a:t>
            </a:r>
            <a:r>
              <a:rPr lang="en-US" sz="1000" b="0" i="0" u="none" strike="noStrike" cap="none" dirty="0">
                <a:solidFill>
                  <a:srgbClr val="000000"/>
                </a:solidFill>
                <a:latin typeface="Raleway Medium"/>
                <a:ea typeface="Raleway Medium"/>
                <a:cs typeface="Raleway Medium"/>
                <a:sym typeface="Raleway Medium"/>
              </a:rPr>
              <a:t>expenses were USD 22,372. While, in the first 1M of 2019, USD 22,235 has been invested.</a:t>
            </a:r>
            <a:endParaRPr sz="1000" b="0" i="0" u="none" strike="noStrike" cap="none" dirty="0">
              <a:solidFill>
                <a:srgbClr val="000000"/>
              </a:solidFill>
              <a:latin typeface="Raleway Medium"/>
              <a:ea typeface="Raleway Medium"/>
              <a:cs typeface="Raleway Medium"/>
              <a:sym typeface="Raleway Medium"/>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1M of 2020: The monthly average of </a:t>
            </a:r>
            <a:r>
              <a:rPr lang="en-US" sz="1000" b="0" i="0" u="none" strike="noStrike" cap="none" dirty="0">
                <a:solidFill>
                  <a:srgbClr val="0C0C0C"/>
                </a:solidFill>
                <a:latin typeface="Raleway Medium"/>
                <a:ea typeface="Raleway Medium"/>
                <a:cs typeface="Raleway Medium"/>
                <a:sym typeface="Raleway Medium"/>
              </a:rPr>
              <a:t>admin salaries increased: + </a:t>
            </a:r>
            <a:r>
              <a:rPr lang="en-US" sz="1000" b="0" i="0" u="none" strike="noStrike" cap="none" dirty="0">
                <a:solidFill>
                  <a:srgbClr val="2939FA"/>
                </a:solidFill>
                <a:latin typeface="Raleway Medium"/>
                <a:ea typeface="Raleway Medium"/>
                <a:cs typeface="Raleway Medium"/>
                <a:sym typeface="Raleway Medium"/>
              </a:rPr>
              <a:t>USD 1,991 </a:t>
            </a:r>
            <a:r>
              <a:rPr lang="en-US" sz="1000" b="0" i="0" u="none" strike="noStrike" cap="none" dirty="0">
                <a:solidFill>
                  <a:srgbClr val="000000"/>
                </a:solidFill>
                <a:latin typeface="Raleway Medium"/>
                <a:ea typeface="Raleway Medium"/>
                <a:cs typeface="Raleway Medium"/>
                <a:sym typeface="Raleway Medium"/>
              </a:rPr>
              <a:t>(compared to 2019). This is due to: </a:t>
            </a:r>
            <a:endParaRPr sz="1000" b="0" i="0" u="none" strike="noStrike" cap="none" dirty="0">
              <a:solidFill>
                <a:srgbClr val="000000"/>
              </a:solidFill>
              <a:latin typeface="Raleway Medium"/>
              <a:ea typeface="Raleway Medium"/>
              <a:cs typeface="Raleway Medium"/>
              <a:sym typeface="Raleway Medium"/>
            </a:endParaRPr>
          </a:p>
          <a:p>
            <a:pPr marL="1280160" marR="0" lvl="2" indent="-229108" algn="just" rtl="0">
              <a:lnSpc>
                <a:spcPct val="115000"/>
              </a:lnSpc>
              <a:spcBef>
                <a:spcPts val="400"/>
              </a:spcBef>
              <a:spcAft>
                <a:spcPts val="0"/>
              </a:spcAft>
              <a:buClr>
                <a:srgbClr val="000000"/>
              </a:buClr>
              <a:buSzPts val="800"/>
              <a:buFont typeface="Courier New"/>
              <a:buChar char="o"/>
            </a:pPr>
            <a:r>
              <a:rPr lang="en-US" sz="1000" b="0" i="0" u="none" strike="noStrike" cap="none" dirty="0">
                <a:solidFill>
                  <a:srgbClr val="000000"/>
                </a:solidFill>
                <a:latin typeface="Raleway Medium"/>
                <a:ea typeface="Raleway Medium"/>
                <a:cs typeface="Raleway Medium"/>
                <a:sym typeface="Raleway Medium"/>
              </a:rPr>
              <a:t>Increase in new other staff.</a:t>
            </a:r>
            <a:endParaRPr sz="1000" b="0" i="0" u="none" strike="noStrike" cap="none" dirty="0">
              <a:solidFill>
                <a:schemeClr val="dk1"/>
              </a:solidFill>
              <a:latin typeface="Rambla"/>
              <a:ea typeface="Rambla"/>
              <a:cs typeface="Rambla"/>
              <a:sym typeface="Rambla"/>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1M of 2020: Professional Fees reached USD 17,491, while in 2019 (1M) they were USD 5,834.</a:t>
            </a:r>
            <a:endParaRPr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1M of 2020: Plant Salaries rose (1M 2020: USD 12,648 vs. First 1M 2019: </a:t>
            </a:r>
            <a:r>
              <a:rPr lang="en-US" sz="1000" b="0" i="0" u="none" strike="noStrike" cap="none" dirty="0">
                <a:solidFill>
                  <a:srgbClr val="0C0C0C"/>
                </a:solidFill>
                <a:latin typeface="Raleway Medium"/>
                <a:ea typeface="Raleway Medium"/>
                <a:cs typeface="Raleway Medium"/>
                <a:sym typeface="Raleway Medium"/>
              </a:rPr>
              <a:t>USD 6,314). As of Feb/19 an Auxiliary Corp was hired. As of Sep/19 a </a:t>
            </a:r>
            <a:r>
              <a:rPr lang="en-US" sz="1000" dirty="0">
                <a:solidFill>
                  <a:srgbClr val="0C0C0C"/>
                </a:solidFill>
                <a:latin typeface="Raleway Medium"/>
                <a:ea typeface="Raleway Medium"/>
                <a:cs typeface="Raleway Medium"/>
                <a:sym typeface="Raleway Medium"/>
              </a:rPr>
              <a:t>s</a:t>
            </a:r>
            <a:r>
              <a:rPr lang="en-US" sz="1000" b="0" i="0" u="none" strike="noStrike" cap="none" dirty="0">
                <a:solidFill>
                  <a:srgbClr val="0C0C0C"/>
                </a:solidFill>
                <a:latin typeface="Raleway Medium"/>
                <a:ea typeface="Raleway Medium"/>
                <a:cs typeface="Raleway Medium"/>
                <a:sym typeface="Raleway Medium"/>
              </a:rPr>
              <a:t>econd Auxiliary Corp was hired. As of Dec/19 a third and fourth Auxiliary Corp were hired.</a:t>
            </a:r>
            <a:endParaRPr sz="1400" b="0" i="0" u="none" strike="noStrike" cap="none" dirty="0">
              <a:solidFill>
                <a:srgbClr val="0C0C0C"/>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At the same time, the raise in salaries increased contributions required by law (BPS), in 2020/19 with respect to 2017.</a:t>
            </a:r>
            <a:endParaRPr sz="1400" b="0" i="0" u="none" strike="noStrike" cap="none" dirty="0">
              <a:solidFill>
                <a:srgbClr val="000000"/>
              </a:solidFill>
              <a:latin typeface="Arial"/>
              <a:ea typeface="Arial"/>
              <a:cs typeface="Arial"/>
              <a:sym typeface="Arial"/>
            </a:endParaRPr>
          </a:p>
          <a:p>
            <a:pPr marL="822960" marR="0" lvl="1" indent="-178308" algn="just" rtl="0">
              <a:lnSpc>
                <a:spcPct val="115000"/>
              </a:lnSpc>
              <a:spcBef>
                <a:spcPts val="400"/>
              </a:spcBef>
              <a:spcAft>
                <a:spcPts val="600"/>
              </a:spcAft>
              <a:buClr>
                <a:srgbClr val="000000"/>
              </a:buClr>
              <a:buSzPts val="1000"/>
              <a:buFont typeface="Courier New"/>
              <a:buNone/>
            </a:pPr>
            <a:endParaRPr sz="1000" b="0" i="0" u="none" strike="noStrike" cap="none" dirty="0">
              <a:solidFill>
                <a:srgbClr val="000000"/>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5DF4A3C4-9064-496D-9187-E2E4DE193509}"/>
              </a:ext>
            </a:extLst>
          </p:cNvPr>
          <p:cNvPicPr>
            <a:picLocks noChangeAspect="1"/>
          </p:cNvPicPr>
          <p:nvPr/>
        </p:nvPicPr>
        <p:blipFill>
          <a:blip r:embed="rId3"/>
          <a:stretch>
            <a:fillRect/>
          </a:stretch>
        </p:blipFill>
        <p:spPr>
          <a:xfrm>
            <a:off x="5314646" y="703312"/>
            <a:ext cx="3672625" cy="239948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6"/>
          <p:cNvSpPr txBox="1">
            <a:spLocks noGrp="1"/>
          </p:cNvSpPr>
          <p:nvPr>
            <p:ph type="title"/>
          </p:nvPr>
        </p:nvSpPr>
        <p:spPr>
          <a:xfrm>
            <a:off x="257175" y="113984"/>
            <a:ext cx="8310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dirty="0">
                <a:solidFill>
                  <a:srgbClr val="2939FA"/>
                </a:solidFill>
                <a:latin typeface="Raleway"/>
                <a:ea typeface="Raleway"/>
                <a:cs typeface="Raleway"/>
                <a:sym typeface="Raleway"/>
              </a:rPr>
              <a:t>Jan </a:t>
            </a:r>
            <a:r>
              <a:rPr lang="en-US" sz="2400" b="1" i="0" u="none" strike="noStrike" cap="none" dirty="0">
                <a:solidFill>
                  <a:srgbClr val="2939FA"/>
                </a:solidFill>
                <a:latin typeface="Raleway"/>
                <a:ea typeface="Raleway"/>
                <a:cs typeface="Raleway"/>
                <a:sym typeface="Raleway"/>
              </a:rPr>
              <a:t>2020 – </a:t>
            </a:r>
            <a:r>
              <a:rPr lang="en-US" sz="2000" b="1" i="0" u="none" strike="noStrike" cap="none" dirty="0">
                <a:solidFill>
                  <a:srgbClr val="2939FA"/>
                </a:solidFill>
                <a:latin typeface="Raleway"/>
                <a:ea typeface="Raleway"/>
                <a:cs typeface="Raleway"/>
                <a:sym typeface="Raleway"/>
              </a:rPr>
              <a:t>Projected Cash Flow for </a:t>
            </a:r>
            <a:r>
              <a:rPr lang="en-US" sz="2000" dirty="0">
                <a:solidFill>
                  <a:srgbClr val="2939FA"/>
                </a:solidFill>
                <a:latin typeface="Raleway"/>
                <a:ea typeface="Raleway"/>
                <a:cs typeface="Raleway"/>
                <a:sym typeface="Raleway"/>
              </a:rPr>
              <a:t>next 12 months</a:t>
            </a:r>
            <a:br>
              <a:rPr lang="en-US" sz="2000" b="1" i="0" u="none" strike="noStrike" cap="none" dirty="0">
                <a:solidFill>
                  <a:srgbClr val="2939FA"/>
                </a:solidFill>
                <a:latin typeface="Raleway"/>
                <a:ea typeface="Raleway"/>
                <a:cs typeface="Raleway"/>
                <a:sym typeface="Raleway"/>
              </a:rPr>
            </a:br>
            <a:endParaRPr sz="2000" b="0" i="1" u="none" strike="noStrike" cap="none" dirty="0">
              <a:solidFill>
                <a:srgbClr val="2939FA"/>
              </a:solidFill>
              <a:latin typeface="Raleway"/>
              <a:ea typeface="Raleway"/>
              <a:cs typeface="Raleway"/>
              <a:sym typeface="Raleway"/>
            </a:endParaRPr>
          </a:p>
        </p:txBody>
      </p:sp>
      <p:sp>
        <p:nvSpPr>
          <p:cNvPr id="183" name="Google Shape;183;p26"/>
          <p:cNvSpPr txBox="1"/>
          <p:nvPr/>
        </p:nvSpPr>
        <p:spPr>
          <a:xfrm>
            <a:off x="257175" y="4663500"/>
            <a:ext cx="8445000" cy="480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en-US" sz="1000" b="0" i="1" u="none" strike="noStrike" cap="none" dirty="0">
                <a:solidFill>
                  <a:srgbClr val="000000"/>
                </a:solidFill>
                <a:latin typeface="Raleway"/>
                <a:ea typeface="Raleway"/>
                <a:cs typeface="Raleway"/>
                <a:sym typeface="Raleway"/>
              </a:rPr>
              <a:t>(*) </a:t>
            </a:r>
            <a:r>
              <a:rPr lang="en-US" sz="1000" b="0" i="1" u="none" strike="noStrike" cap="none" dirty="0">
                <a:solidFill>
                  <a:schemeClr val="accent2"/>
                </a:solidFill>
                <a:latin typeface="Raleway"/>
                <a:ea typeface="Raleway"/>
                <a:cs typeface="Raleway"/>
                <a:sym typeface="Raleway"/>
              </a:rPr>
              <a:t>Operating Expenses include 100% of the company's operating costs: salaries, professional fees, rent, etc. THE MONTHLY AVERAGE OF OPERATING EXPENSES does not include investments in equipment and labor. </a:t>
            </a:r>
            <a:r>
              <a:rPr lang="en-US" sz="1000" b="0" i="1" u="none" strike="noStrike" cap="none" dirty="0">
                <a:solidFill>
                  <a:srgbClr val="000000"/>
                </a:solidFill>
                <a:latin typeface="Raleway"/>
                <a:ea typeface="Raleway"/>
                <a:cs typeface="Raleway"/>
                <a:sym typeface="Raleway"/>
              </a:rPr>
              <a:t>See the following item.</a:t>
            </a:r>
            <a:endParaRPr sz="1000" b="0" i="0" u="none" strike="noStrike" cap="none" dirty="0">
              <a:solidFill>
                <a:srgbClr val="000000"/>
              </a:solidFill>
              <a:latin typeface="Raleway"/>
              <a:ea typeface="Raleway"/>
              <a:cs typeface="Raleway"/>
              <a:sym typeface="Raleway"/>
            </a:endParaRPr>
          </a:p>
          <a:p>
            <a:pPr marL="0" marR="0" lvl="0" indent="0" algn="just" rtl="0">
              <a:lnSpc>
                <a:spcPct val="100000"/>
              </a:lnSpc>
              <a:spcBef>
                <a:spcPts val="0"/>
              </a:spcBef>
              <a:spcAft>
                <a:spcPts val="0"/>
              </a:spcAft>
              <a:buClr>
                <a:srgbClr val="000000"/>
              </a:buClr>
              <a:buSzPts val="1200"/>
              <a:buFont typeface="Arial"/>
              <a:buNone/>
            </a:pPr>
            <a:endParaRPr sz="1000" b="0" i="1" u="none" strike="noStrike" cap="none" dirty="0">
              <a:solidFill>
                <a:srgbClr val="000000"/>
              </a:solidFill>
              <a:latin typeface="Raleway"/>
              <a:ea typeface="Raleway"/>
              <a:cs typeface="Raleway"/>
              <a:sym typeface="Raleway"/>
            </a:endParaRPr>
          </a:p>
        </p:txBody>
      </p:sp>
      <p:sp>
        <p:nvSpPr>
          <p:cNvPr id="184" name="Google Shape;184;p26"/>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85" name="Google Shape;185;p26"/>
          <p:cNvSpPr txBox="1"/>
          <p:nvPr/>
        </p:nvSpPr>
        <p:spPr>
          <a:xfrm>
            <a:off x="8385544" y="30783"/>
            <a:ext cx="706269"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14</a:t>
            </a:r>
            <a:endParaRPr sz="1200" b="0" i="0" u="none" strike="noStrike" cap="none" dirty="0">
              <a:solidFill>
                <a:srgbClr val="FFFFFF"/>
              </a:solidFill>
              <a:latin typeface="Raleway"/>
              <a:ea typeface="Raleway"/>
              <a:cs typeface="Raleway"/>
              <a:sym typeface="Raleway"/>
            </a:endParaRPr>
          </a:p>
        </p:txBody>
      </p:sp>
      <p:pic>
        <p:nvPicPr>
          <p:cNvPr id="2" name="Imagen 1">
            <a:extLst>
              <a:ext uri="{FF2B5EF4-FFF2-40B4-BE49-F238E27FC236}">
                <a16:creationId xmlns:a16="http://schemas.microsoft.com/office/drawing/2014/main" id="{D042AE1A-7729-4DA9-BE0C-C184494A55CE}"/>
              </a:ext>
            </a:extLst>
          </p:cNvPr>
          <p:cNvPicPr>
            <a:picLocks noChangeAspect="1"/>
          </p:cNvPicPr>
          <p:nvPr/>
        </p:nvPicPr>
        <p:blipFill>
          <a:blip r:embed="rId3"/>
          <a:stretch>
            <a:fillRect/>
          </a:stretch>
        </p:blipFill>
        <p:spPr>
          <a:xfrm>
            <a:off x="0" y="979325"/>
            <a:ext cx="9144000" cy="318484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Jan.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42580" y="2115247"/>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Jan.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37,703.</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Dec</a:t>
            </a:r>
            <a:r>
              <a:rPr lang="en-US" sz="900" b="0" i="1" u="none" strike="noStrike" cap="none" dirty="0">
                <a:solidFill>
                  <a:srgbClr val="3F3F3F"/>
                </a:solidFill>
                <a:latin typeface="Raleway"/>
                <a:ea typeface="Raleway"/>
                <a:cs typeface="Raleway"/>
                <a:sym typeface="Raleway"/>
              </a:rPr>
              <a:t>/19):</a:t>
            </a:r>
            <a:r>
              <a:rPr lang="en-US" sz="900" b="0" i="0" u="none" strike="noStrike" cap="none" dirty="0">
                <a:solidFill>
                  <a:srgbClr val="3F3F3F"/>
                </a:solidFill>
                <a:latin typeface="Raleway"/>
                <a:ea typeface="Raleway"/>
                <a:cs typeface="Raleway"/>
                <a:sym typeface="Raleway"/>
              </a:rPr>
              <a:t> (+) USD 138,086.</a:t>
            </a:r>
            <a:endParaRPr sz="900" b="0" i="0" u="none" strike="noStrike" cap="none" dirty="0">
              <a:solidFill>
                <a:srgbClr val="000000"/>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Jan/20 </a:t>
            </a:r>
            <a:r>
              <a:rPr lang="en-US" sz="900" b="0" i="0" u="none" strike="noStrike" cap="none" dirty="0">
                <a:solidFill>
                  <a:srgbClr val="3F3F3F"/>
                </a:solidFill>
                <a:latin typeface="Raleway"/>
                <a:ea typeface="Raleway"/>
                <a:cs typeface="Raleway"/>
                <a:sym typeface="Raleway"/>
              </a:rPr>
              <a:t>: (+) USD 0</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Assets </a:t>
            </a:r>
            <a:r>
              <a:rPr lang="en-US" sz="900" i="1" dirty="0">
                <a:solidFill>
                  <a:srgbClr val="414141"/>
                </a:solidFill>
                <a:latin typeface="Raleway"/>
                <a:ea typeface="Raleway"/>
                <a:cs typeface="Raleway"/>
                <a:sym typeface="Raleway"/>
              </a:rPr>
              <a:t>Jan</a:t>
            </a:r>
            <a:r>
              <a:rPr lang="en-US" sz="900" b="0" i="1" u="none" strike="noStrike" cap="none" dirty="0">
                <a:solidFill>
                  <a:srgbClr val="414141"/>
                </a:solidFill>
                <a:latin typeface="Raleway"/>
                <a:ea typeface="Raleway"/>
                <a:cs typeface="Raleway"/>
                <a:sym typeface="Raleway"/>
              </a:rPr>
              <a:t>/20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1,679.</a:t>
            </a: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Jan</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b="0" i="1" u="none" strike="noStrike" cap="none" dirty="0">
                <a:solidFill>
                  <a:srgbClr val="3F3F3F"/>
                </a:solidFill>
                <a:latin typeface="Raleway"/>
                <a:ea typeface="Raleway"/>
                <a:cs typeface="Raleway"/>
                <a:sym typeface="Raleway"/>
              </a:rPr>
              <a:t>98,704</a:t>
            </a:r>
            <a:r>
              <a:rPr lang="en-US" sz="900" b="0" i="0" u="none" strike="noStrike" cap="none" dirty="0">
                <a:solidFill>
                  <a:srgbClr val="3F3F3F"/>
                </a:solidFill>
                <a:latin typeface="Raleway"/>
                <a:ea typeface="Raleway"/>
                <a:cs typeface="Raleway"/>
                <a:sym typeface="Raleway"/>
              </a:rPr>
              <a:t>.</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u="none" strike="noStrike" cap="none" dirty="0">
                <a:solidFill>
                  <a:srgbClr val="414141"/>
                </a:solidFill>
                <a:latin typeface="Raleway"/>
                <a:ea typeface="Raleway"/>
                <a:cs typeface="Raleway"/>
                <a:sym typeface="Raleway"/>
              </a:rPr>
              <a:t>Jan 2010 </a:t>
            </a:r>
            <a:r>
              <a:rPr lang="en-US" sz="900" b="1" i="0" u="none" strike="noStrike" cap="none" dirty="0">
                <a:solidFill>
                  <a:srgbClr val="414141"/>
                </a:solidFill>
                <a:latin typeface="Raleway"/>
                <a:ea typeface="Raleway"/>
                <a:cs typeface="Raleway"/>
                <a:sym typeface="Raleway"/>
              </a:rPr>
              <a:t>: USD 37,703.</a:t>
            </a:r>
            <a:endParaRPr sz="900" b="1" i="0" u="none" strike="noStrike" cap="none" dirty="0">
              <a:solidFill>
                <a:srgbClr val="414141"/>
              </a:solidFill>
              <a:latin typeface="Raleway"/>
              <a:ea typeface="Raleway"/>
              <a:cs typeface="Raleway"/>
              <a:sym typeface="Raleway"/>
            </a:endParaRPr>
          </a:p>
          <a:p>
            <a:pPr marL="914400" marR="0" lvl="1" indent="-228600" algn="l" rtl="0">
              <a:lnSpc>
                <a:spcPct val="115000"/>
              </a:lnSpc>
              <a:spcBef>
                <a:spcPts val="0"/>
              </a:spcBef>
              <a:spcAft>
                <a:spcPts val="0"/>
              </a:spcAft>
              <a:buClr>
                <a:srgbClr val="414141"/>
              </a:buClr>
              <a:buSzPts val="1000"/>
              <a:buFont typeface="Raleway"/>
              <a:buNone/>
            </a:pPr>
            <a:endParaRPr sz="1000" b="0" i="1" u="none" strike="noStrike" cap="none" dirty="0">
              <a:latin typeface="Raleway"/>
              <a:ea typeface="Raleway"/>
              <a:cs typeface="Raleway"/>
              <a:sym typeface="Raleway"/>
            </a:endParaRPr>
          </a:p>
          <a:p>
            <a:pPr marL="914400" marR="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Cash outflows for </a:t>
            </a:r>
            <a:r>
              <a:rPr lang="en-US" sz="900" i="1" dirty="0">
                <a:latin typeface="Raleway"/>
                <a:ea typeface="Raleway"/>
                <a:cs typeface="Raleway"/>
                <a:sym typeface="Raleway"/>
              </a:rPr>
              <a:t>Jan</a:t>
            </a:r>
            <a:r>
              <a:rPr lang="en-US" sz="900" b="0" i="1" u="none" strike="noStrike" cap="none" dirty="0">
                <a:latin typeface="Raleway"/>
                <a:ea typeface="Raleway"/>
                <a:cs typeface="Raleway"/>
                <a:sym typeface="Raleway"/>
              </a:rPr>
              <a:t>/20 (USD 100,383) are composed of: 98% Operating Expenses, 2% Equipment and Structure.</a:t>
            </a:r>
            <a:endParaRPr sz="900" b="0" i="1" u="none" strike="noStrike" cap="none" dirty="0">
              <a:latin typeface="Raleway"/>
              <a:ea typeface="Raleway"/>
              <a:cs typeface="Raleway"/>
              <a:sym typeface="Raleway"/>
            </a:endParaRPr>
          </a:p>
          <a:p>
            <a:pPr marL="914400" marR="25400" lvl="1" indent="-292100" algn="l" rtl="0">
              <a:lnSpc>
                <a:spcPct val="115000"/>
              </a:lnSpc>
              <a:spcBef>
                <a:spcPts val="0"/>
              </a:spcBef>
              <a:spcAft>
                <a:spcPts val="0"/>
              </a:spcAft>
              <a:buSzPts val="1000"/>
              <a:buFont typeface="Raleway"/>
              <a:buChar char="o"/>
            </a:pPr>
            <a:r>
              <a:rPr lang="en-US" sz="900" i="1" dirty="0">
                <a:latin typeface="Raleway"/>
                <a:ea typeface="Raleway"/>
                <a:cs typeface="Raleway"/>
                <a:sym typeface="Raleway"/>
              </a:rPr>
              <a:t>January</a:t>
            </a:r>
            <a:r>
              <a:rPr lang="en-US" sz="900" b="0" i="1" u="none" strike="noStrike" cap="none" dirty="0">
                <a:latin typeface="Raleway"/>
                <a:ea typeface="Raleway"/>
                <a:cs typeface="Raleway"/>
                <a:sym typeface="Raleway"/>
              </a:rPr>
              <a:t> operating costs were </a:t>
            </a:r>
            <a:r>
              <a:rPr lang="en-US" sz="900" i="1" dirty="0">
                <a:latin typeface="Raleway"/>
                <a:ea typeface="Raleway"/>
                <a:cs typeface="Raleway"/>
                <a:sym typeface="Raleway"/>
              </a:rPr>
              <a:t>within the </a:t>
            </a:r>
            <a:r>
              <a:rPr lang="en-US" sz="900" b="0" i="1" u="none" strike="noStrike" cap="none" dirty="0">
                <a:latin typeface="Raleway"/>
                <a:ea typeface="Raleway"/>
                <a:cs typeface="Raleway"/>
                <a:sym typeface="Raleway"/>
              </a:rPr>
              <a:t>average (last 12 months).</a:t>
            </a:r>
            <a:endParaRPr sz="900" b="0" i="1" u="none" strike="noStrike" cap="none" dirty="0">
              <a:latin typeface="Raleway"/>
              <a:ea typeface="Raleway"/>
              <a:cs typeface="Raleway"/>
              <a:sym typeface="Raleway"/>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6" name="Google Shape;86;p17"/>
          <p:cNvSpPr txBox="1"/>
          <p:nvPr/>
        </p:nvSpPr>
        <p:spPr>
          <a:xfrm>
            <a:off x="53869" y="4464946"/>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Jan.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0.</a:t>
            </a:r>
            <a:endParaRPr sz="900" b="0" i="0" u="none" strike="noStrike" cap="none" dirty="0">
              <a:solidFill>
                <a:srgbClr val="414141"/>
              </a:solidFill>
              <a:latin typeface="Raleway"/>
              <a:ea typeface="Raleway"/>
              <a:cs typeface="Raleway"/>
              <a:sym typeface="Raleway"/>
            </a:endParaRPr>
          </a:p>
        </p:txBody>
      </p:sp>
      <p:pic>
        <p:nvPicPr>
          <p:cNvPr id="2" name="Imagen 1">
            <a:extLst>
              <a:ext uri="{FF2B5EF4-FFF2-40B4-BE49-F238E27FC236}">
                <a16:creationId xmlns:a16="http://schemas.microsoft.com/office/drawing/2014/main" id="{3C37632F-4F07-47C5-890C-87F54011E001}"/>
              </a:ext>
            </a:extLst>
          </p:cNvPr>
          <p:cNvPicPr>
            <a:picLocks noChangeAspect="1"/>
          </p:cNvPicPr>
          <p:nvPr/>
        </p:nvPicPr>
        <p:blipFill>
          <a:blip r:embed="rId3"/>
          <a:stretch>
            <a:fillRect/>
          </a:stretch>
        </p:blipFill>
        <p:spPr>
          <a:xfrm>
            <a:off x="4891832" y="415696"/>
            <a:ext cx="4147351" cy="468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5" name="Imagen 4">
            <a:extLst>
              <a:ext uri="{FF2B5EF4-FFF2-40B4-BE49-F238E27FC236}">
                <a16:creationId xmlns:a16="http://schemas.microsoft.com/office/drawing/2014/main" id="{C67AD9DB-4CEA-4D70-9284-1E0FF1414762}"/>
              </a:ext>
            </a:extLst>
          </p:cNvPr>
          <p:cNvPicPr>
            <a:picLocks noChangeAspect="1"/>
          </p:cNvPicPr>
          <p:nvPr/>
        </p:nvPicPr>
        <p:blipFill>
          <a:blip r:embed="rId3"/>
          <a:stretch>
            <a:fillRect/>
          </a:stretch>
        </p:blipFill>
        <p:spPr>
          <a:xfrm>
            <a:off x="4367836" y="964967"/>
            <a:ext cx="4442727" cy="2880000"/>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Jan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38</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endParaRPr dirty="0"/>
          </a:p>
        </p:txBody>
      </p:sp>
      <p:sp>
        <p:nvSpPr>
          <p:cNvPr id="98" name="Google Shape;98;p18"/>
          <p:cNvSpPr txBox="1"/>
          <p:nvPr/>
        </p:nvSpPr>
        <p:spPr>
          <a:xfrm>
            <a:off x="7335252" y="105925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602480" y="3950349"/>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a:t>
            </a:r>
            <a:r>
              <a:rPr lang="en-US" sz="800" i="1" dirty="0">
                <a:solidFill>
                  <a:srgbClr val="7F7F7F"/>
                </a:solidFill>
                <a:latin typeface="Raleway"/>
                <a:ea typeface="Raleway"/>
                <a:cs typeface="Raleway"/>
                <a:sym typeface="Raleway"/>
              </a:rPr>
              <a:t>Jan</a:t>
            </a:r>
            <a:r>
              <a:rPr lang="en-US" sz="800" b="0" i="1" u="none" strike="noStrike" cap="none" dirty="0">
                <a:solidFill>
                  <a:srgbClr val="7F7F7F"/>
                </a:solidFill>
                <a:latin typeface="Raleway"/>
                <a:ea typeface="Raleway"/>
                <a:cs typeface="Raleway"/>
                <a:sym typeface="Raleway"/>
              </a:rPr>
              <a:t>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537564" y="1085588"/>
            <a:ext cx="1272999" cy="2029088"/>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0,1%</a:t>
            </a:r>
            <a:endParaRPr lang="en-US" sz="1000" dirty="0">
              <a:solidFill>
                <a:srgbClr val="2939FA"/>
              </a:solidFill>
              <a:latin typeface="Raleway Medium"/>
              <a:sym typeface="Raleway Medium"/>
            </a:endParaRPr>
          </a:p>
          <a:p>
            <a:pPr marL="822960" lvl="1" indent="-267208" algn="l" rtl="0">
              <a:lnSpc>
                <a:spcPct val="115000"/>
              </a:lnSpc>
              <a:spcBef>
                <a:spcPts val="0"/>
              </a:spcBef>
              <a:spcAft>
                <a:spcPts val="0"/>
              </a:spcAft>
              <a:buClr>
                <a:srgbClr val="000000"/>
              </a:buClr>
              <a:buSzPts val="1400"/>
              <a:buFont typeface="Courier New"/>
              <a:buChar char="o"/>
            </a:pPr>
            <a:endParaRPr sz="1200" dirty="0">
              <a:solidFill>
                <a:srgbClr val="2939FA"/>
              </a:solidFill>
            </a:endParaRPr>
          </a:p>
          <a:p>
            <a:pPr marL="822960" marR="0" lvl="1" indent="-267208" algn="l" rtl="0">
              <a:lnSpc>
                <a:spcPct val="115000"/>
              </a:lnSpc>
              <a:spcBef>
                <a:spcPts val="0"/>
              </a:spcBef>
              <a:spcAft>
                <a:spcPts val="0"/>
              </a:spcAft>
              <a:buClr>
                <a:srgbClr val="414141"/>
              </a:buClr>
              <a:buSzPts val="1400"/>
              <a:buFont typeface="Raleway"/>
              <a:buChar char="o"/>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Jan.</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2" name="Imagen 1">
            <a:extLst>
              <a:ext uri="{FF2B5EF4-FFF2-40B4-BE49-F238E27FC236}">
                <a16:creationId xmlns:a16="http://schemas.microsoft.com/office/drawing/2014/main" id="{1AA4B0EE-88F3-4393-A435-FF9DDC2EDF7F}"/>
              </a:ext>
            </a:extLst>
          </p:cNvPr>
          <p:cNvPicPr>
            <a:picLocks noChangeAspect="1"/>
          </p:cNvPicPr>
          <p:nvPr/>
        </p:nvPicPr>
        <p:blipFill>
          <a:blip r:embed="rId4"/>
          <a:stretch>
            <a:fillRect/>
          </a:stretch>
        </p:blipFill>
        <p:spPr>
          <a:xfrm>
            <a:off x="4728335" y="432717"/>
            <a:ext cx="4363478" cy="4680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7" name="Imagen 6">
            <a:extLst>
              <a:ext uri="{FF2B5EF4-FFF2-40B4-BE49-F238E27FC236}">
                <a16:creationId xmlns:a16="http://schemas.microsoft.com/office/drawing/2014/main" id="{F07C4925-1A11-4642-A130-33E63D8BB319}"/>
              </a:ext>
            </a:extLst>
          </p:cNvPr>
          <p:cNvPicPr>
            <a:picLocks noChangeAspect="1"/>
          </p:cNvPicPr>
          <p:nvPr/>
        </p:nvPicPr>
        <p:blipFill>
          <a:blip r:embed="rId3"/>
          <a:stretch>
            <a:fillRect/>
          </a:stretch>
        </p:blipFill>
        <p:spPr>
          <a:xfrm>
            <a:off x="852420" y="945534"/>
            <a:ext cx="2776705" cy="1800000"/>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Jan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p:nvPr/>
        </p:nvCxnSpPr>
        <p:spPr>
          <a:xfrm>
            <a:off x="3580765" y="1332389"/>
            <a:ext cx="792000"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4117" y="1006878"/>
            <a:ext cx="3894600" cy="2622000"/>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3" name="Google Shape;133;p21"/>
          <p:cNvSpPr/>
          <p:nvPr/>
        </p:nvSpPr>
        <p:spPr>
          <a:xfrm>
            <a:off x="3430722" y="1204077"/>
            <a:ext cx="138627" cy="313773"/>
          </a:xfrm>
          <a:prstGeom prst="ellipse">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pic>
        <p:nvPicPr>
          <p:cNvPr id="8" name="Imagen 7">
            <a:extLst>
              <a:ext uri="{FF2B5EF4-FFF2-40B4-BE49-F238E27FC236}">
                <a16:creationId xmlns:a16="http://schemas.microsoft.com/office/drawing/2014/main" id="{C23390E6-D3F0-4539-9C99-BF37604FEC24}"/>
              </a:ext>
            </a:extLst>
          </p:cNvPr>
          <p:cNvPicPr>
            <a:picLocks noChangeAspect="1"/>
          </p:cNvPicPr>
          <p:nvPr/>
        </p:nvPicPr>
        <p:blipFill>
          <a:blip r:embed="rId4"/>
          <a:stretch>
            <a:fillRect/>
          </a:stretch>
        </p:blipFill>
        <p:spPr>
          <a:xfrm>
            <a:off x="878498" y="3006927"/>
            <a:ext cx="2756024" cy="1800000"/>
          </a:xfrm>
          <a:prstGeom prst="rect">
            <a:avLst/>
          </a:prstGeom>
        </p:spPr>
      </p:pic>
      <p:pic>
        <p:nvPicPr>
          <p:cNvPr id="9" name="Imagen 8">
            <a:extLst>
              <a:ext uri="{FF2B5EF4-FFF2-40B4-BE49-F238E27FC236}">
                <a16:creationId xmlns:a16="http://schemas.microsoft.com/office/drawing/2014/main" id="{D511CEC4-BE83-4406-AAEB-3C7A0823BA7F}"/>
              </a:ext>
            </a:extLst>
          </p:cNvPr>
          <p:cNvPicPr>
            <a:picLocks noChangeAspect="1"/>
          </p:cNvPicPr>
          <p:nvPr/>
        </p:nvPicPr>
        <p:blipFill>
          <a:blip r:embed="rId5"/>
          <a:stretch>
            <a:fillRect/>
          </a:stretch>
        </p:blipFill>
        <p:spPr>
          <a:xfrm>
            <a:off x="4436009" y="1057878"/>
            <a:ext cx="3857091" cy="2520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June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1311</Words>
  <Application>Microsoft Office PowerPoint</Application>
  <PresentationFormat>Presentación en pantalla (16:9)</PresentationFormat>
  <Paragraphs>143</Paragraphs>
  <Slides>13</Slides>
  <Notes>13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Courier New</vt:lpstr>
      <vt:lpstr>Noto Sans Symbols</vt:lpstr>
      <vt:lpstr>Raleway</vt:lpstr>
      <vt:lpstr>Raleway Medium</vt:lpstr>
      <vt:lpstr>Rambla</vt:lpstr>
      <vt:lpstr>Verdana</vt:lpstr>
      <vt:lpstr>Simple Light</vt:lpstr>
      <vt:lpstr>BUREY SA –  Grunelabs.com Feb 2020 presentation</vt:lpstr>
      <vt:lpstr>INDEX</vt:lpstr>
      <vt:lpstr>INDEX</vt:lpstr>
      <vt:lpstr>Cash Flow available data: Jan. 2020</vt:lpstr>
      <vt:lpstr>Accumulated Cash Flow – Jan 2020</vt:lpstr>
      <vt:lpstr>INDEX</vt:lpstr>
      <vt:lpstr>Balance Sheet: Jan. 2020</vt:lpstr>
      <vt:lpstr>Investments_ Property, Plant &amp; Eq.: Jan 2020</vt:lpstr>
      <vt:lpstr>Income Statement: Change in Expenses</vt:lpstr>
      <vt:lpstr>Income Statement: Jan. 2020</vt:lpstr>
      <vt:lpstr>Income Statement: Change in Expenses</vt:lpstr>
      <vt:lpstr>Income Statement: 1 month of 2020</vt:lpstr>
      <vt:lpstr>Jan 2020 – Projected Cash Flow for next 12 months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Diego Yacovoni</cp:lastModifiedBy>
  <cp:revision>98</cp:revision>
  <dcterms:modified xsi:type="dcterms:W3CDTF">2020-02-11T19:01:24Z</dcterms:modified>
</cp:coreProperties>
</file>