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Raleway Medium"/>
      <p:regular r:id="rId23"/>
      <p:bold r:id="rId24"/>
      <p:italic r:id="rId25"/>
      <p:boldItalic r:id="rId26"/>
    </p:embeddedFont>
    <p:embeddedFont>
      <p:font typeface="Rambl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RalewayMedium-bold.fntdata"/><Relationship Id="rId23" Type="http://schemas.openxmlformats.org/officeDocument/2006/relationships/font" Target="fonts/Raleway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Medium-boldItalic.fntdata"/><Relationship Id="rId25" Type="http://schemas.openxmlformats.org/officeDocument/2006/relationships/font" Target="fonts/RalewayMedium-italic.fntdata"/><Relationship Id="rId28" Type="http://schemas.openxmlformats.org/officeDocument/2006/relationships/font" Target="fonts/Rambla-bold.fntdata"/><Relationship Id="rId27" Type="http://schemas.openxmlformats.org/officeDocument/2006/relationships/font" Target="fonts/Rambl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mbl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ambl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 name="Google Shape;5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8" name="Google Shape;14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0" name="Google Shape;16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9" name="Google Shape;16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 name="Google Shape;6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 name="Google Shape;9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6" name="Google Shape;1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 name="Google Shape;1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 name="Google Shape;1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8" name="Google Shape;13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2"/>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p:txBody>
      </p:sp>
      <p:sp>
        <p:nvSpPr>
          <p:cNvPr id="52" name="Google Shape;5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marR="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3" name="Shape 13"/>
        <p:cNvGrpSpPr/>
        <p:nvPr/>
      </p:nvGrpSpPr>
      <p:grpSpPr>
        <a:xfrm>
          <a:off x="0" y="0"/>
          <a:ext cx="0" cy="0"/>
          <a:chOff x="0" y="0"/>
          <a:chExt cx="0" cy="0"/>
        </a:xfrm>
      </p:grpSpPr>
      <p:sp>
        <p:nvSpPr>
          <p:cNvPr id="14" name="Google Shape;14;p3"/>
          <p:cNvSpPr txBox="1"/>
          <p:nvPr>
            <p:ph idx="1" type="body"/>
          </p:nvPr>
        </p:nvSpPr>
        <p:spPr>
          <a:xfrm>
            <a:off x="457200" y="1110996"/>
            <a:ext cx="8229600" cy="3394472"/>
          </a:xfrm>
          <a:prstGeom prst="rect">
            <a:avLst/>
          </a:prstGeom>
          <a:noFill/>
          <a:ln>
            <a:noFill/>
          </a:ln>
        </p:spPr>
        <p:txBody>
          <a:bodyPr anchorCtr="0" anchor="t" bIns="91425" lIns="91425" spcFirstLastPara="1" rIns="91425" wrap="square" tIns="91425">
            <a:noAutofit/>
          </a:bodyPr>
          <a:lstStyle>
            <a:lvl1pPr indent="-345186" lvl="0" marL="457200" marR="0" algn="l">
              <a:lnSpc>
                <a:spcPct val="115000"/>
              </a:lnSpc>
              <a:spcBef>
                <a:spcPts val="400"/>
              </a:spcBef>
              <a:spcAft>
                <a:spcPts val="0"/>
              </a:spcAft>
              <a:buClr>
                <a:schemeClr val="accent1"/>
              </a:buClr>
              <a:buSzPts val="1836"/>
              <a:buFont typeface="Noto Sans Symbols"/>
              <a:buChar char="▶"/>
              <a:defRPr b="0" i="0" sz="2700" u="none" cap="none" strike="noStrike">
                <a:solidFill>
                  <a:schemeClr val="dk1"/>
                </a:solidFill>
                <a:latin typeface="Rambla"/>
                <a:ea typeface="Rambla"/>
                <a:cs typeface="Rambla"/>
                <a:sym typeface="Rambla"/>
              </a:defRPr>
            </a:lvl1pPr>
            <a:lvl2pPr indent="-374650" lvl="1" marL="914400" marR="0" algn="l">
              <a:lnSpc>
                <a:spcPct val="115000"/>
              </a:lnSpc>
              <a:spcBef>
                <a:spcPts val="324"/>
              </a:spcBef>
              <a:spcAft>
                <a:spcPts val="0"/>
              </a:spcAft>
              <a:buClr>
                <a:schemeClr val="accent1"/>
              </a:buClr>
              <a:buSzPts val="2300"/>
              <a:buFont typeface="Verdana"/>
              <a:buChar char="◦"/>
              <a:defRPr b="0" i="0" sz="2300" u="none" cap="none" strike="noStrike">
                <a:solidFill>
                  <a:schemeClr val="dk1"/>
                </a:solidFill>
                <a:latin typeface="Rambla"/>
                <a:ea typeface="Rambla"/>
                <a:cs typeface="Rambla"/>
                <a:sym typeface="Rambla"/>
              </a:defRPr>
            </a:lvl2pPr>
            <a:lvl3pPr indent="-361950" lvl="2" marL="1371600" marR="0" algn="l">
              <a:lnSpc>
                <a:spcPct val="115000"/>
              </a:lnSpc>
              <a:spcBef>
                <a:spcPts val="1600"/>
              </a:spcBef>
              <a:spcAft>
                <a:spcPts val="0"/>
              </a:spcAft>
              <a:buClr>
                <a:schemeClr val="accent2"/>
              </a:buClr>
              <a:buSzPts val="2100"/>
              <a:buFont typeface="Noto Sans Symbols"/>
              <a:buChar char="⚫"/>
              <a:defRPr b="0" i="0" sz="2100" u="none" cap="none" strike="noStrike">
                <a:solidFill>
                  <a:schemeClr val="dk1"/>
                </a:solidFill>
                <a:latin typeface="Rambla"/>
                <a:ea typeface="Rambla"/>
                <a:cs typeface="Rambla"/>
                <a:sym typeface="Rambla"/>
              </a:defRPr>
            </a:lvl3pPr>
            <a:lvl4pPr indent="-349250" lvl="3" marL="1828800" marR="0" algn="l">
              <a:lnSpc>
                <a:spcPct val="115000"/>
              </a:lnSpc>
              <a:spcBef>
                <a:spcPts val="1600"/>
              </a:spcBef>
              <a:spcAft>
                <a:spcPts val="0"/>
              </a:spcAft>
              <a:buClr>
                <a:schemeClr val="accent2"/>
              </a:buClr>
              <a:buSzPts val="1900"/>
              <a:buFont typeface="Noto Sans Symbols"/>
              <a:buChar char="⚫"/>
              <a:defRPr b="0" i="0" sz="1900" u="none" cap="none" strike="noStrike">
                <a:solidFill>
                  <a:schemeClr val="dk1"/>
                </a:solidFill>
                <a:latin typeface="Rambla"/>
                <a:ea typeface="Rambla"/>
                <a:cs typeface="Rambla"/>
                <a:sym typeface="Rambla"/>
              </a:defRPr>
            </a:lvl4pPr>
            <a:lvl5pPr indent="-342900" lvl="4" marL="2286000" marR="0" algn="l">
              <a:lnSpc>
                <a:spcPct val="115000"/>
              </a:lnSpc>
              <a:spcBef>
                <a:spcPts val="1600"/>
              </a:spcBef>
              <a:spcAft>
                <a:spcPts val="0"/>
              </a:spcAft>
              <a:buClr>
                <a:schemeClr val="accent2"/>
              </a:buClr>
              <a:buSzPts val="1800"/>
              <a:buFont typeface="Noto Sans Symbols"/>
              <a:buChar char="⚫"/>
              <a:defRPr b="0" i="0" sz="1800" u="none" cap="none" strike="noStrike">
                <a:solidFill>
                  <a:schemeClr val="dk1"/>
                </a:solidFill>
                <a:latin typeface="Rambla"/>
                <a:ea typeface="Rambla"/>
                <a:cs typeface="Rambla"/>
                <a:sym typeface="Rambla"/>
              </a:defRPr>
            </a:lvl5pPr>
            <a:lvl6pPr indent="-342900" lvl="5" marL="2743200" marR="0" algn="l">
              <a:lnSpc>
                <a:spcPct val="115000"/>
              </a:lnSpc>
              <a:spcBef>
                <a:spcPts val="1600"/>
              </a:spcBef>
              <a:spcAft>
                <a:spcPts val="0"/>
              </a:spcAft>
              <a:buClr>
                <a:schemeClr val="accent3"/>
              </a:buClr>
              <a:buSzPts val="1800"/>
              <a:buFont typeface="Noto Sans Symbols"/>
              <a:buChar char="◾"/>
              <a:defRPr b="0" i="0" sz="1800" u="none" cap="none" strike="noStrike">
                <a:solidFill>
                  <a:schemeClr val="dk1"/>
                </a:solidFill>
                <a:latin typeface="Rambla"/>
                <a:ea typeface="Rambla"/>
                <a:cs typeface="Rambla"/>
                <a:sym typeface="Rambla"/>
              </a:defRPr>
            </a:lvl6pPr>
            <a:lvl7pPr indent="-330200" lvl="6" marL="3200400" marR="0" algn="l">
              <a:lnSpc>
                <a:spcPct val="115000"/>
              </a:lnSpc>
              <a:spcBef>
                <a:spcPts val="1600"/>
              </a:spcBef>
              <a:spcAft>
                <a:spcPts val="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7pPr>
            <a:lvl8pPr indent="-330200" lvl="7" marL="3657600" marR="0" algn="l">
              <a:lnSpc>
                <a:spcPct val="115000"/>
              </a:lnSpc>
              <a:spcBef>
                <a:spcPts val="1600"/>
              </a:spcBef>
              <a:spcAft>
                <a:spcPts val="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8pPr>
            <a:lvl9pPr indent="-330200" lvl="8" marL="4114800" marR="0" algn="l">
              <a:lnSpc>
                <a:spcPct val="115000"/>
              </a:lnSpc>
              <a:spcBef>
                <a:spcPts val="1600"/>
              </a:spcBef>
              <a:spcAft>
                <a:spcPts val="160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5" name="Google Shape;15;p3"/>
          <p:cNvSpPr txBox="1"/>
          <p:nvPr>
            <p:ph idx="10" type="dt"/>
          </p:nvPr>
        </p:nvSpPr>
        <p:spPr>
          <a:xfrm>
            <a:off x="6727032" y="4805958"/>
            <a:ext cx="1920240" cy="2743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Rambla"/>
                <a:ea typeface="Rambla"/>
                <a:cs typeface="Rambla"/>
                <a:sym typeface="Rambl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9pPr>
          </a:lstStyle>
          <a:p/>
        </p:txBody>
      </p:sp>
      <p:sp>
        <p:nvSpPr>
          <p:cNvPr id="16" name="Google Shape;16;p3"/>
          <p:cNvSpPr txBox="1"/>
          <p:nvPr>
            <p:ph idx="11" type="ftr"/>
          </p:nvPr>
        </p:nvSpPr>
        <p:spPr>
          <a:xfrm>
            <a:off x="4380072" y="4805958"/>
            <a:ext cx="2350681" cy="273844"/>
          </a:xfrm>
          <a:prstGeom prst="rect">
            <a:avLst/>
          </a:prstGeom>
          <a:noFill/>
          <a:ln>
            <a:noFill/>
          </a:ln>
        </p:spPr>
        <p:txBody>
          <a:bodyPr anchorCtr="0" anchor="b"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Rambla"/>
                <a:ea typeface="Rambla"/>
                <a:cs typeface="Rambla"/>
                <a:sym typeface="Rambl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9pPr>
          </a:lstStyle>
          <a:p/>
        </p:txBody>
      </p:sp>
      <p:sp>
        <p:nvSpPr>
          <p:cNvPr id="17" name="Google Shape;17;p3"/>
          <p:cNvSpPr txBox="1"/>
          <p:nvPr>
            <p:ph idx="12" type="sldNum"/>
          </p:nvPr>
        </p:nvSpPr>
        <p:spPr>
          <a:xfrm>
            <a:off x="8647272" y="4805958"/>
            <a:ext cx="36576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3"/>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4100"/>
              <a:buFont typeface="Rambla"/>
              <a:buNone/>
              <a:defRPr b="1" i="0" sz="4100" u="none" cap="none" strike="noStrike">
                <a:solidFill>
                  <a:schemeClr val="dk2"/>
                </a:solidFill>
                <a:latin typeface="Rambla"/>
                <a:ea typeface="Rambla"/>
                <a:cs typeface="Rambla"/>
                <a:sym typeface="Rambla"/>
              </a:defRPr>
            </a:lvl1pPr>
            <a:lvl2pPr lvl="1"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4" name="Google Shape;24;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44" name="Google Shape;44;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45" name="Google Shape;45;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221074" y="1885247"/>
            <a:ext cx="9206944" cy="1951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800"/>
              <a:buFont typeface="Arial"/>
              <a:buNone/>
            </a:pPr>
            <a:r>
              <a:rPr b="1" i="0" lang="en-US" sz="5400" u="none" cap="none" strike="noStrike">
                <a:solidFill>
                  <a:srgbClr val="1B36FF"/>
                </a:solidFill>
                <a:latin typeface="Raleway"/>
                <a:ea typeface="Raleway"/>
                <a:cs typeface="Raleway"/>
                <a:sym typeface="Raleway"/>
              </a:rPr>
              <a:t>BUREY SA –</a:t>
            </a:r>
            <a:r>
              <a:rPr b="1" i="0" lang="en-US" sz="4800" u="none" cap="none" strike="noStrike">
                <a:solidFill>
                  <a:srgbClr val="1B36FF"/>
                </a:solidFill>
                <a:latin typeface="Raleway"/>
                <a:ea typeface="Raleway"/>
                <a:cs typeface="Raleway"/>
                <a:sym typeface="Raleway"/>
              </a:rPr>
              <a:t> </a:t>
            </a:r>
            <a:br>
              <a:rPr b="1" i="0" lang="en-US" sz="4800" u="none" cap="none" strike="noStrike">
                <a:solidFill>
                  <a:srgbClr val="1B36FF"/>
                </a:solidFill>
                <a:latin typeface="Raleway"/>
                <a:ea typeface="Raleway"/>
                <a:cs typeface="Raleway"/>
                <a:sym typeface="Raleway"/>
              </a:rPr>
            </a:br>
            <a:r>
              <a:rPr b="1" i="0" lang="en-US" sz="4800" u="none" cap="none" strike="noStrike">
                <a:solidFill>
                  <a:srgbClr val="1B36FF"/>
                </a:solidFill>
                <a:latin typeface="Raleway"/>
                <a:ea typeface="Raleway"/>
                <a:cs typeface="Raleway"/>
                <a:sym typeface="Raleway"/>
              </a:rPr>
              <a:t>Grunelabs.com</a:t>
            </a:r>
            <a:br>
              <a:rPr b="1" i="0" lang="en-US" sz="4800" u="none" cap="none" strike="noStrike">
                <a:solidFill>
                  <a:srgbClr val="1B36FF"/>
                </a:solidFill>
                <a:latin typeface="Raleway"/>
                <a:ea typeface="Raleway"/>
                <a:cs typeface="Raleway"/>
                <a:sym typeface="Raleway"/>
              </a:rPr>
            </a:br>
            <a:r>
              <a:rPr b="1" lang="en-US" sz="4800">
                <a:solidFill>
                  <a:srgbClr val="1B36FF"/>
                </a:solidFill>
                <a:latin typeface="Raleway"/>
                <a:ea typeface="Raleway"/>
                <a:cs typeface="Raleway"/>
                <a:sym typeface="Raleway"/>
              </a:rPr>
              <a:t>Jun</a:t>
            </a:r>
            <a:r>
              <a:rPr b="1" i="0" lang="en-US" sz="4800" u="none" cap="none" strike="noStrike">
                <a:solidFill>
                  <a:srgbClr val="1B36FF"/>
                </a:solidFill>
                <a:latin typeface="Raleway"/>
                <a:ea typeface="Raleway"/>
                <a:cs typeface="Raleway"/>
                <a:sym typeface="Raleway"/>
              </a:rPr>
              <a:t> 2019 presentation</a:t>
            </a:r>
            <a:endParaRPr b="1" i="0" sz="4800" u="none" cap="none" strike="noStrike">
              <a:solidFill>
                <a:srgbClr val="1B36FF"/>
              </a:solidFill>
              <a:latin typeface="Raleway"/>
              <a:ea typeface="Raleway"/>
              <a:cs typeface="Raleway"/>
              <a:sym typeface="Raleway"/>
            </a:endParaRPr>
          </a:p>
        </p:txBody>
      </p:sp>
      <p:sp>
        <p:nvSpPr>
          <p:cNvPr id="61" name="Google Shape;61;p14"/>
          <p:cNvSpPr txBox="1"/>
          <p:nvPr>
            <p:ph idx="1" type="subTitle"/>
          </p:nvPr>
        </p:nvSpPr>
        <p:spPr>
          <a:xfrm>
            <a:off x="281375" y="3921566"/>
            <a:ext cx="7772400" cy="702000"/>
          </a:xfrm>
          <a:prstGeom prst="rect">
            <a:avLst/>
          </a:prstGeom>
          <a:noFill/>
          <a:ln>
            <a:noFill/>
          </a:ln>
        </p:spPr>
        <p:txBody>
          <a:bodyPr anchorCtr="0" anchor="t" bIns="45700" lIns="45700" spcFirstLastPara="1" rIns="45700" wrap="square" tIns="45700">
            <a:noAutofit/>
          </a:bodyPr>
          <a:lstStyle/>
          <a:p>
            <a:pPr indent="0" lvl="0" marL="0" marR="64008" rtl="0" algn="l">
              <a:lnSpc>
                <a:spcPct val="90000"/>
              </a:lnSpc>
              <a:spcBef>
                <a:spcPts val="400"/>
              </a:spcBef>
              <a:spcAft>
                <a:spcPts val="0"/>
              </a:spcAft>
              <a:buClr>
                <a:schemeClr val="accent1"/>
              </a:buClr>
              <a:buSzPts val="1836"/>
              <a:buFont typeface="Noto Sans Symbols"/>
              <a:buNone/>
            </a:pPr>
            <a:r>
              <a:rPr b="0" i="0" lang="en-US" sz="1400" u="none" cap="none" strike="noStrike">
                <a:solidFill>
                  <a:srgbClr val="000000"/>
                </a:solidFill>
                <a:latin typeface="Raleway"/>
                <a:ea typeface="Raleway"/>
                <a:cs typeface="Raleway"/>
                <a:sym typeface="Raleway"/>
              </a:rPr>
              <a:t>Montevideo, Jul 10, 2019</a:t>
            </a:r>
            <a:endParaRPr b="0" i="0" sz="1400" u="none" cap="none" strike="noStrike">
              <a:solidFill>
                <a:srgbClr val="000000"/>
              </a:solidFill>
              <a:latin typeface="Raleway"/>
              <a:ea typeface="Raleway"/>
              <a:cs typeface="Raleway"/>
              <a:sym typeface="Raleway"/>
            </a:endParaRPr>
          </a:p>
        </p:txBody>
      </p:sp>
      <p:pic>
        <p:nvPicPr>
          <p:cNvPr id="62" name="Google Shape;62;p14"/>
          <p:cNvPicPr preferRelativeResize="0"/>
          <p:nvPr/>
        </p:nvPicPr>
        <p:blipFill rotWithShape="1">
          <a:blip r:embed="rId3">
            <a:alphaModFix/>
          </a:blip>
          <a:srcRect b="0" l="0" r="0" t="0"/>
          <a:stretch/>
        </p:blipFill>
        <p:spPr>
          <a:xfrm>
            <a:off x="7509450" y="1"/>
            <a:ext cx="1299575" cy="162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Jun 2019</a:t>
            </a:r>
            <a:endParaRPr b="1" i="0" sz="2400" u="none" cap="none" strike="noStrike">
              <a:solidFill>
                <a:srgbClr val="1B36FF"/>
              </a:solidFill>
              <a:latin typeface="Raleway"/>
              <a:ea typeface="Raleway"/>
              <a:cs typeface="Raleway"/>
              <a:sym typeface="Raleway"/>
            </a:endParaRPr>
          </a:p>
        </p:txBody>
      </p:sp>
      <p:sp>
        <p:nvSpPr>
          <p:cNvPr id="151" name="Google Shape;151;p23"/>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3"/>
          <p:cNvSpPr txBox="1"/>
          <p:nvPr/>
        </p:nvSpPr>
        <p:spPr>
          <a:xfrm>
            <a:off x="8463516" y="30783"/>
            <a:ext cx="628297"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9</a:t>
            </a:r>
            <a:endParaRPr b="0" i="0" sz="1200" u="none" cap="none" strike="noStrike">
              <a:solidFill>
                <a:srgbClr val="FFFFFF"/>
              </a:solidFill>
              <a:latin typeface="Raleway"/>
              <a:ea typeface="Raleway"/>
              <a:cs typeface="Raleway"/>
              <a:sym typeface="Raleway"/>
            </a:endParaRPr>
          </a:p>
        </p:txBody>
      </p:sp>
      <p:sp>
        <p:nvSpPr>
          <p:cNvPr id="153" name="Google Shape;153;p23"/>
          <p:cNvSpPr txBox="1"/>
          <p:nvPr>
            <p:ph idx="1" type="body"/>
          </p:nvPr>
        </p:nvSpPr>
        <p:spPr>
          <a:xfrm>
            <a:off x="143850" y="754325"/>
            <a:ext cx="2744100" cy="4593600"/>
          </a:xfrm>
          <a:prstGeom prst="rect">
            <a:avLst/>
          </a:prstGeom>
          <a:noFill/>
          <a:ln>
            <a:noFill/>
          </a:ln>
        </p:spPr>
        <p:txBody>
          <a:bodyPr anchorCtr="0" anchor="t" bIns="45700" lIns="91425" spcFirstLastPara="1" rIns="91425" wrap="square" tIns="45700">
            <a:noAutofit/>
          </a:bodyPr>
          <a:lstStyle/>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00000"/>
                </a:solidFill>
                <a:latin typeface="Raleway Medium"/>
                <a:ea typeface="Raleway Medium"/>
                <a:cs typeface="Raleway Medium"/>
                <a:sym typeface="Raleway Medium"/>
              </a:rPr>
              <a:t>Highlights of </a:t>
            </a:r>
            <a:r>
              <a:rPr b="1" lang="en-US" sz="1200">
                <a:solidFill>
                  <a:srgbClr val="000000"/>
                </a:solidFill>
                <a:latin typeface="Raleway Medium"/>
                <a:ea typeface="Raleway Medium"/>
                <a:cs typeface="Raleway Medium"/>
                <a:sym typeface="Raleway Medium"/>
              </a:rPr>
              <a:t>June</a:t>
            </a:r>
            <a:r>
              <a:rPr b="1" i="0" lang="en-US" sz="1200" u="none" cap="none" strike="noStrike">
                <a:solidFill>
                  <a:srgbClr val="000000"/>
                </a:solidFill>
                <a:latin typeface="Raleway Medium"/>
                <a:ea typeface="Raleway Medium"/>
                <a:cs typeface="Raleway Medium"/>
                <a:sym typeface="Raleway Medium"/>
              </a:rPr>
              <a:t> 2019 Expenses: USD </a:t>
            </a:r>
            <a:r>
              <a:rPr b="1" lang="en-US" sz="1200">
                <a:solidFill>
                  <a:srgbClr val="000000"/>
                </a:solidFill>
                <a:latin typeface="Raleway Medium"/>
                <a:ea typeface="Raleway Medium"/>
                <a:cs typeface="Raleway Medium"/>
                <a:sym typeface="Raleway Medium"/>
              </a:rPr>
              <a:t>192,595</a:t>
            </a:r>
            <a:endParaRPr b="1" i="0" sz="1200" u="none" cap="none" strike="noStrike">
              <a:solidFill>
                <a:schemeClr val="dk1"/>
              </a:solidFill>
              <a:latin typeface="Rambla"/>
              <a:ea typeface="Rambla"/>
              <a:cs typeface="Rambla"/>
              <a:sym typeface="Rambla"/>
            </a:endParaRPr>
          </a:p>
          <a:p>
            <a:pPr indent="0" lvl="0" marL="98552" marR="0" rtl="0" algn="just">
              <a:lnSpc>
                <a:spcPct val="115000"/>
              </a:lnSpc>
              <a:spcBef>
                <a:spcPts val="0"/>
              </a:spcBef>
              <a:spcAft>
                <a:spcPts val="0"/>
              </a:spcAft>
              <a:buClr>
                <a:srgbClr val="000000"/>
              </a:buClr>
              <a:buSzPts val="1400"/>
              <a:buFont typeface="Noto Sans Symbols"/>
              <a:buNone/>
            </a:pPr>
            <a:r>
              <a:rPr lang="en-US" sz="1000">
                <a:latin typeface="Raleway Medium"/>
                <a:ea typeface="Raleway Medium"/>
                <a:cs typeface="Raleway Medium"/>
                <a:sym typeface="Raleway Medium"/>
              </a:rPr>
              <a:t>Total operating costs for June were more </a:t>
            </a:r>
            <a:r>
              <a:rPr lang="en-US" sz="1000">
                <a:solidFill>
                  <a:srgbClr val="0C0C0C"/>
                </a:solidFill>
                <a:latin typeface="Raleway Medium"/>
                <a:ea typeface="Raleway Medium"/>
                <a:cs typeface="Raleway Medium"/>
                <a:sym typeface="Raleway Medium"/>
              </a:rPr>
              <a:t>than the last 12 months average: + 2.6 times. </a:t>
            </a:r>
            <a:r>
              <a:rPr lang="en-US" sz="1000">
                <a:solidFill>
                  <a:srgbClr val="0C0C0C"/>
                </a:solidFill>
                <a:latin typeface="Raleway Medium"/>
                <a:ea typeface="Raleway Medium"/>
                <a:cs typeface="Raleway Medium"/>
                <a:sym typeface="Raleway Medium"/>
              </a:rPr>
              <a:t>While operating expenses were within the average level, there were additional expenses</a:t>
            </a:r>
            <a:r>
              <a:rPr lang="en-US" sz="1000">
                <a:solidFill>
                  <a:srgbClr val="0C0C0C"/>
                </a:solidFill>
                <a:latin typeface="Raleway Medium"/>
                <a:ea typeface="Raleway Medium"/>
                <a:cs typeface="Raleway Medium"/>
                <a:sym typeface="Raleway Medium"/>
              </a:rPr>
              <a:t> (USD 93,474):</a:t>
            </a:r>
            <a:endParaRPr i="0" sz="1000" u="none" cap="none" strike="noStrike">
              <a:solidFill>
                <a:srgbClr val="0C0C0C"/>
              </a:solidFill>
              <a:latin typeface="Raleway Medium"/>
              <a:ea typeface="Raleway Medium"/>
              <a:cs typeface="Raleway Medium"/>
              <a:sym typeface="Raleway Medium"/>
            </a:endParaRPr>
          </a:p>
          <a:p>
            <a:pPr indent="-241808" lvl="2" marL="648000" rtl="0" algn="l">
              <a:lnSpc>
                <a:spcPct val="115000"/>
              </a:lnSpc>
              <a:spcBef>
                <a:spcPts val="0"/>
              </a:spcBef>
              <a:spcAft>
                <a:spcPts val="0"/>
              </a:spcAft>
              <a:buClr>
                <a:srgbClr val="0C0C0C"/>
              </a:buClr>
              <a:buSzPts val="1000"/>
              <a:buFont typeface="Arial"/>
              <a:buChar char="•"/>
            </a:pPr>
            <a:r>
              <a:rPr i="1" lang="en-US" sz="1000">
                <a:solidFill>
                  <a:srgbClr val="0C0C0C"/>
                </a:solidFill>
                <a:latin typeface="Raleway"/>
                <a:ea typeface="Raleway"/>
                <a:cs typeface="Raleway"/>
                <a:sym typeface="Raleway"/>
              </a:rPr>
              <a:t>Filters and </a:t>
            </a:r>
            <a:r>
              <a:rPr i="1" lang="en-US" sz="1000">
                <a:solidFill>
                  <a:srgbClr val="0C0C0C"/>
                </a:solidFill>
                <a:latin typeface="Raleway"/>
                <a:ea typeface="Raleway"/>
                <a:cs typeface="Raleway"/>
                <a:sym typeface="Raleway"/>
              </a:rPr>
              <a:t>Glasses</a:t>
            </a:r>
            <a:r>
              <a:rPr i="1" lang="en-US" sz="1000">
                <a:solidFill>
                  <a:srgbClr val="0C0C0C"/>
                </a:solidFill>
                <a:latin typeface="Raleway"/>
                <a:ea typeface="Raleway"/>
                <a:cs typeface="Raleway"/>
                <a:sym typeface="Raleway"/>
              </a:rPr>
              <a:t>: USD 19,493</a:t>
            </a:r>
            <a:endParaRPr sz="1000">
              <a:solidFill>
                <a:srgbClr val="0C0C0C"/>
              </a:solidFill>
            </a:endParaRPr>
          </a:p>
          <a:p>
            <a:pPr indent="-241808" lvl="2" marL="648000" rtl="0" algn="l">
              <a:lnSpc>
                <a:spcPct val="115000"/>
              </a:lnSpc>
              <a:spcBef>
                <a:spcPts val="0"/>
              </a:spcBef>
              <a:spcAft>
                <a:spcPts val="0"/>
              </a:spcAft>
              <a:buClr>
                <a:srgbClr val="0C0C0C"/>
              </a:buClr>
              <a:buSzPts val="1000"/>
              <a:buFont typeface="Arial"/>
              <a:buChar char="•"/>
            </a:pPr>
            <a:r>
              <a:rPr i="1" lang="en-US" sz="1000">
                <a:solidFill>
                  <a:srgbClr val="0C0C0C"/>
                </a:solidFill>
                <a:latin typeface="Raleway"/>
                <a:ea typeface="Raleway"/>
                <a:cs typeface="Raleway"/>
                <a:sym typeface="Raleway"/>
              </a:rPr>
              <a:t>Fertilizer: USD 13,773.</a:t>
            </a:r>
            <a:endParaRPr sz="1000">
              <a:solidFill>
                <a:srgbClr val="0C0C0C"/>
              </a:solidFill>
            </a:endParaRPr>
          </a:p>
          <a:p>
            <a:pPr indent="-241808" lvl="2" marL="648000" rtl="0" algn="l">
              <a:lnSpc>
                <a:spcPct val="115000"/>
              </a:lnSpc>
              <a:spcBef>
                <a:spcPts val="0"/>
              </a:spcBef>
              <a:spcAft>
                <a:spcPts val="0"/>
              </a:spcAft>
              <a:buClr>
                <a:srgbClr val="0C0C0C"/>
              </a:buClr>
              <a:buSzPts val="1000"/>
              <a:buFont typeface="Arial"/>
              <a:buChar char="•"/>
            </a:pPr>
            <a:r>
              <a:rPr i="1" lang="en-US" sz="1000">
                <a:solidFill>
                  <a:srgbClr val="0C0C0C"/>
                </a:solidFill>
                <a:latin typeface="Raleway"/>
                <a:ea typeface="Raleway"/>
                <a:cs typeface="Raleway"/>
                <a:sym typeface="Raleway"/>
              </a:rPr>
              <a:t>Coconut Fiber: USD 13,733.</a:t>
            </a:r>
            <a:endParaRPr sz="1000">
              <a:solidFill>
                <a:srgbClr val="0C0C0C"/>
              </a:solidFill>
            </a:endParaRPr>
          </a:p>
          <a:p>
            <a:pPr indent="-241808" lvl="2" marL="648000" rtl="0" algn="l">
              <a:lnSpc>
                <a:spcPct val="115000"/>
              </a:lnSpc>
              <a:spcBef>
                <a:spcPts val="0"/>
              </a:spcBef>
              <a:spcAft>
                <a:spcPts val="0"/>
              </a:spcAft>
              <a:buClr>
                <a:srgbClr val="0C0C0C"/>
              </a:buClr>
              <a:buSzPts val="1000"/>
              <a:buFont typeface="Arial"/>
              <a:buChar char="•"/>
            </a:pPr>
            <a:r>
              <a:rPr i="1" lang="en-US" sz="1000">
                <a:solidFill>
                  <a:srgbClr val="0C0C0C"/>
                </a:solidFill>
                <a:latin typeface="Raleway"/>
                <a:ea typeface="Raleway"/>
                <a:cs typeface="Raleway"/>
                <a:sym typeface="Raleway"/>
              </a:rPr>
              <a:t>Personal Contributions BPS </a:t>
            </a:r>
            <a:r>
              <a:rPr i="1" lang="en-US" sz="1000">
                <a:solidFill>
                  <a:srgbClr val="0C0C0C"/>
                </a:solidFill>
                <a:latin typeface="Raleway"/>
                <a:ea typeface="Raleway"/>
                <a:cs typeface="Raleway"/>
                <a:sym typeface="Raleway"/>
              </a:rPr>
              <a:t>(includes past due of previous months</a:t>
            </a:r>
            <a:r>
              <a:rPr i="1" lang="en-US" sz="1000">
                <a:solidFill>
                  <a:srgbClr val="0C0C0C"/>
                </a:solidFill>
                <a:latin typeface="Raleway"/>
                <a:ea typeface="Raleway"/>
                <a:cs typeface="Raleway"/>
                <a:sym typeface="Raleway"/>
              </a:rPr>
              <a:t>): USD 12,133.</a:t>
            </a:r>
            <a:endParaRPr sz="1000">
              <a:solidFill>
                <a:srgbClr val="0C0C0C"/>
              </a:solidFill>
            </a:endParaRPr>
          </a:p>
          <a:p>
            <a:pPr indent="-241808" lvl="2" marL="648000" rtl="0" algn="l">
              <a:lnSpc>
                <a:spcPct val="115000"/>
              </a:lnSpc>
              <a:spcBef>
                <a:spcPts val="0"/>
              </a:spcBef>
              <a:spcAft>
                <a:spcPts val="0"/>
              </a:spcAft>
              <a:buClr>
                <a:srgbClr val="0C0C0C"/>
              </a:buClr>
              <a:buSzPts val="1000"/>
              <a:buFont typeface="Arial"/>
              <a:buChar char="•"/>
            </a:pPr>
            <a:r>
              <a:rPr i="1" lang="en-US" sz="1000">
                <a:solidFill>
                  <a:srgbClr val="0C0C0C"/>
                </a:solidFill>
                <a:latin typeface="Raleway"/>
                <a:ea typeface="Raleway"/>
                <a:cs typeface="Raleway"/>
                <a:sym typeface="Raleway"/>
              </a:rPr>
              <a:t>Bonuses</a:t>
            </a:r>
            <a:r>
              <a:rPr i="1" lang="en-US" sz="1000">
                <a:solidFill>
                  <a:srgbClr val="0C0C0C"/>
                </a:solidFill>
                <a:latin typeface="Raleway"/>
                <a:ea typeface="Raleway"/>
                <a:cs typeface="Raleway"/>
                <a:sym typeface="Raleway"/>
              </a:rPr>
              <a:t>: USD 11,856.</a:t>
            </a:r>
            <a:endParaRPr sz="1000">
              <a:solidFill>
                <a:srgbClr val="0C0C0C"/>
              </a:solidFill>
            </a:endParaRPr>
          </a:p>
          <a:p>
            <a:pPr indent="-241808" lvl="2" marL="648000" rtl="0" algn="l">
              <a:lnSpc>
                <a:spcPct val="115000"/>
              </a:lnSpc>
              <a:spcBef>
                <a:spcPts val="0"/>
              </a:spcBef>
              <a:spcAft>
                <a:spcPts val="0"/>
              </a:spcAft>
              <a:buClr>
                <a:srgbClr val="0C0C0C"/>
              </a:buClr>
              <a:buSzPts val="1000"/>
              <a:buFont typeface="Arial"/>
              <a:buChar char="•"/>
            </a:pPr>
            <a:r>
              <a:rPr i="1" lang="en-US" sz="1000">
                <a:solidFill>
                  <a:srgbClr val="0C0C0C"/>
                </a:solidFill>
                <a:latin typeface="Raleway"/>
                <a:ea typeface="Raleway"/>
                <a:cs typeface="Raleway"/>
                <a:sym typeface="Raleway"/>
              </a:rPr>
              <a:t>Pharm Supplies: USD 10,125.</a:t>
            </a:r>
            <a:endParaRPr sz="1000">
              <a:solidFill>
                <a:srgbClr val="0C0C0C"/>
              </a:solidFill>
            </a:endParaRPr>
          </a:p>
          <a:p>
            <a:pPr indent="-241808" lvl="2" marL="648000" rtl="0" algn="l">
              <a:lnSpc>
                <a:spcPct val="115000"/>
              </a:lnSpc>
              <a:spcBef>
                <a:spcPts val="0"/>
              </a:spcBef>
              <a:spcAft>
                <a:spcPts val="0"/>
              </a:spcAft>
              <a:buClr>
                <a:srgbClr val="0C0C0C"/>
              </a:buClr>
              <a:buSzPts val="1000"/>
              <a:buFont typeface="Arial"/>
              <a:buChar char="•"/>
            </a:pPr>
            <a:r>
              <a:rPr i="1" lang="en-US" sz="1000">
                <a:solidFill>
                  <a:srgbClr val="0C0C0C"/>
                </a:solidFill>
                <a:latin typeface="Raleway"/>
                <a:ea typeface="Raleway"/>
                <a:cs typeface="Raleway"/>
                <a:sym typeface="Raleway"/>
              </a:rPr>
              <a:t>IRPF Salaries: USD 7,414.</a:t>
            </a:r>
            <a:endParaRPr sz="1000">
              <a:solidFill>
                <a:srgbClr val="0C0C0C"/>
              </a:solidFill>
            </a:endParaRPr>
          </a:p>
          <a:p>
            <a:pPr indent="-241808" lvl="2" marL="648000" rtl="0" algn="l">
              <a:lnSpc>
                <a:spcPct val="115000"/>
              </a:lnSpc>
              <a:spcBef>
                <a:spcPts val="0"/>
              </a:spcBef>
              <a:spcAft>
                <a:spcPts val="0"/>
              </a:spcAft>
              <a:buClr>
                <a:srgbClr val="0C0C0C"/>
              </a:buClr>
              <a:buSzPts val="1000"/>
              <a:buFont typeface="Arial"/>
              <a:buChar char="•"/>
            </a:pPr>
            <a:r>
              <a:rPr i="1" lang="en-US" sz="1000">
                <a:solidFill>
                  <a:srgbClr val="0C0C0C"/>
                </a:solidFill>
                <a:latin typeface="Raleway"/>
                <a:ea typeface="Raleway"/>
                <a:cs typeface="Raleway"/>
                <a:sym typeface="Raleway"/>
              </a:rPr>
              <a:t>PH Plants: USD 2,885.</a:t>
            </a:r>
            <a:endParaRPr sz="1000">
              <a:solidFill>
                <a:srgbClr val="0C0C0C"/>
              </a:solidFill>
            </a:endParaRPr>
          </a:p>
          <a:p>
            <a:pPr indent="-241808" lvl="2" marL="648000" rtl="0" algn="l">
              <a:lnSpc>
                <a:spcPct val="115000"/>
              </a:lnSpc>
              <a:spcBef>
                <a:spcPts val="0"/>
              </a:spcBef>
              <a:spcAft>
                <a:spcPts val="0"/>
              </a:spcAft>
              <a:buClr>
                <a:srgbClr val="0C0C0C"/>
              </a:buClr>
              <a:buSzPts val="1000"/>
              <a:buFont typeface="Arial"/>
              <a:buChar char="•"/>
            </a:pPr>
            <a:r>
              <a:rPr i="1" lang="en-US" sz="1000">
                <a:solidFill>
                  <a:srgbClr val="0C0C0C"/>
                </a:solidFill>
                <a:latin typeface="Raleway"/>
                <a:ea typeface="Raleway"/>
                <a:cs typeface="Raleway"/>
                <a:sym typeface="Raleway"/>
              </a:rPr>
              <a:t>PH Tools: USD 2,335.</a:t>
            </a:r>
            <a:endParaRPr sz="1000">
              <a:solidFill>
                <a:srgbClr val="0C0C0C"/>
              </a:solidFill>
            </a:endParaRPr>
          </a:p>
          <a:p>
            <a:pPr indent="0" lvl="2" marL="380792" rtl="0" algn="l">
              <a:lnSpc>
                <a:spcPct val="115000"/>
              </a:lnSpc>
              <a:spcBef>
                <a:spcPts val="0"/>
              </a:spcBef>
              <a:spcAft>
                <a:spcPts val="0"/>
              </a:spcAft>
              <a:buClr>
                <a:schemeClr val="dk1"/>
              </a:buClr>
              <a:buSzPts val="1400"/>
              <a:buNone/>
            </a:pPr>
            <a:r>
              <a:t/>
            </a:r>
            <a:endParaRPr i="0" sz="1000" u="none" cap="none" strike="noStrike">
              <a:solidFill>
                <a:srgbClr val="0C0C0C"/>
              </a:solidFill>
              <a:latin typeface="Raleway Medium"/>
              <a:ea typeface="Raleway Medium"/>
              <a:cs typeface="Raleway Medium"/>
              <a:sym typeface="Raleway Medium"/>
            </a:endParaRPr>
          </a:p>
          <a:p>
            <a:pPr indent="0" lvl="0" marL="98552" rtl="0" algn="just">
              <a:lnSpc>
                <a:spcPct val="115000"/>
              </a:lnSpc>
              <a:spcBef>
                <a:spcPts val="0"/>
              </a:spcBef>
              <a:spcAft>
                <a:spcPts val="0"/>
              </a:spcAft>
              <a:buClr>
                <a:srgbClr val="000000"/>
              </a:buClr>
              <a:buSzPts val="1400"/>
              <a:buNone/>
            </a:pPr>
            <a:r>
              <a:rPr lang="en-US" sz="1000">
                <a:solidFill>
                  <a:srgbClr val="0C0C0C"/>
                </a:solidFill>
                <a:latin typeface="Raleway Medium"/>
                <a:ea typeface="Raleway Medium"/>
                <a:cs typeface="Raleway Medium"/>
                <a:sym typeface="Raleway Medium"/>
              </a:rPr>
              <a:t>As a result,</a:t>
            </a:r>
            <a:r>
              <a:rPr lang="en-US" sz="1000">
                <a:solidFill>
                  <a:srgbClr val="0C0C0C"/>
                </a:solidFill>
                <a:latin typeface="Raleway Medium"/>
                <a:ea typeface="Raleway Medium"/>
                <a:cs typeface="Raleway Medium"/>
                <a:sym typeface="Raleway Medium"/>
              </a:rPr>
              <a:t> </a:t>
            </a:r>
            <a:r>
              <a:rPr lang="en-US" sz="1000">
                <a:solidFill>
                  <a:srgbClr val="0C0C0C"/>
                </a:solidFill>
                <a:latin typeface="Raleway Medium"/>
                <a:ea typeface="Raleway Medium"/>
                <a:cs typeface="Raleway Medium"/>
                <a:sym typeface="Raleway Medium"/>
              </a:rPr>
              <a:t>the remaining expenses were</a:t>
            </a:r>
            <a:r>
              <a:rPr lang="en-US" sz="1000">
                <a:solidFill>
                  <a:srgbClr val="0C0C0C"/>
                </a:solidFill>
                <a:latin typeface="Raleway Medium"/>
                <a:ea typeface="Raleway Medium"/>
                <a:cs typeface="Raleway Medium"/>
                <a:sym typeface="Raleway Medium"/>
              </a:rPr>
              <a:t> USD 99,121: + 36% than the last 12 months average.</a:t>
            </a:r>
            <a:endParaRPr sz="1000">
              <a:solidFill>
                <a:srgbClr val="0C0C0C"/>
              </a:solidFill>
            </a:endParaRPr>
          </a:p>
          <a:p>
            <a:pPr indent="-241808" lvl="2" marL="648000" rtl="0" algn="l">
              <a:lnSpc>
                <a:spcPct val="115000"/>
              </a:lnSpc>
              <a:spcBef>
                <a:spcPts val="0"/>
              </a:spcBef>
              <a:spcAft>
                <a:spcPts val="0"/>
              </a:spcAft>
              <a:buClr>
                <a:srgbClr val="0C0C0C"/>
              </a:buClr>
              <a:buSzPts val="1000"/>
              <a:buFont typeface="Arial"/>
              <a:buChar char="•"/>
            </a:pPr>
            <a:r>
              <a:rPr i="1" lang="en-US" sz="1000">
                <a:solidFill>
                  <a:srgbClr val="0C0C0C"/>
                </a:solidFill>
                <a:latin typeface="Raleway"/>
                <a:ea typeface="Raleway"/>
                <a:cs typeface="Raleway"/>
                <a:sym typeface="Raleway"/>
              </a:rPr>
              <a:t>Adm. Salaries: USD 28,013</a:t>
            </a:r>
            <a:endParaRPr sz="1000">
              <a:solidFill>
                <a:srgbClr val="0C0C0C"/>
              </a:solidFill>
            </a:endParaRPr>
          </a:p>
          <a:p>
            <a:pPr indent="-267208" lvl="2" marL="648000" rtl="0" algn="l">
              <a:lnSpc>
                <a:spcPct val="115000"/>
              </a:lnSpc>
              <a:spcBef>
                <a:spcPts val="0"/>
              </a:spcBef>
              <a:spcAft>
                <a:spcPts val="0"/>
              </a:spcAft>
              <a:buClr>
                <a:srgbClr val="0C0C0C"/>
              </a:buClr>
              <a:buSzPts val="1400"/>
              <a:buFont typeface="Arial"/>
              <a:buChar char="•"/>
            </a:pPr>
            <a:r>
              <a:rPr i="1" lang="en-US" sz="1000">
                <a:solidFill>
                  <a:srgbClr val="0C0C0C"/>
                </a:solidFill>
                <a:latin typeface="Raleway"/>
                <a:ea typeface="Raleway"/>
                <a:cs typeface="Raleway"/>
                <a:sym typeface="Raleway"/>
              </a:rPr>
              <a:t>Corp. Expenses: USD  19,615</a:t>
            </a:r>
            <a:endParaRPr i="1" sz="1000">
              <a:solidFill>
                <a:srgbClr val="0C0C0C"/>
              </a:solidFill>
              <a:latin typeface="Raleway"/>
              <a:ea typeface="Raleway"/>
              <a:cs typeface="Raleway"/>
              <a:sym typeface="Raleway"/>
            </a:endParaRPr>
          </a:p>
          <a:p>
            <a:pPr indent="0" lvl="1" marL="272792" rtl="0" algn="l">
              <a:lnSpc>
                <a:spcPct val="115000"/>
              </a:lnSpc>
              <a:spcBef>
                <a:spcPts val="600"/>
              </a:spcBef>
              <a:spcAft>
                <a:spcPts val="0"/>
              </a:spcAft>
              <a:buClr>
                <a:srgbClr val="414141"/>
              </a:buClr>
              <a:buSzPts val="1400"/>
              <a:buNone/>
            </a:pPr>
            <a:r>
              <a:t/>
            </a:r>
            <a:endParaRPr sz="1000">
              <a:solidFill>
                <a:srgbClr val="0C0C0C"/>
              </a:solidFill>
              <a:latin typeface="Raleway Medium"/>
              <a:ea typeface="Raleway Medium"/>
              <a:cs typeface="Raleway Medium"/>
              <a:sym typeface="Raleway Medium"/>
            </a:endParaRPr>
          </a:p>
          <a:p>
            <a:pPr indent="-178307" lvl="1" marL="540000" rtl="0" algn="l">
              <a:lnSpc>
                <a:spcPct val="115000"/>
              </a:lnSpc>
              <a:spcBef>
                <a:spcPts val="600"/>
              </a:spcBef>
              <a:spcAft>
                <a:spcPts val="0"/>
              </a:spcAft>
              <a:buClr>
                <a:srgbClr val="414141"/>
              </a:buClr>
              <a:buSzPts val="1400"/>
              <a:buFont typeface="Raleway"/>
              <a:buNone/>
            </a:pPr>
            <a:r>
              <a:t/>
            </a:r>
            <a:endParaRPr sz="1000">
              <a:solidFill>
                <a:srgbClr val="0C0C0C"/>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rgbClr val="0C0C0C"/>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rgbClr val="0C0C0C"/>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rgbClr val="0C0C0C"/>
              </a:solidFill>
              <a:latin typeface="Raleway Medium"/>
              <a:ea typeface="Raleway Medium"/>
              <a:cs typeface="Raleway Medium"/>
              <a:sym typeface="Raleway Medium"/>
            </a:endParaRPr>
          </a:p>
        </p:txBody>
      </p:sp>
      <p:pic>
        <p:nvPicPr>
          <p:cNvPr id="154" name="Google Shape;154;p23"/>
          <p:cNvPicPr preferRelativeResize="0"/>
          <p:nvPr/>
        </p:nvPicPr>
        <p:blipFill rotWithShape="1">
          <a:blip r:embed="rId3">
            <a:alphaModFix/>
          </a:blip>
          <a:srcRect b="0" l="0" r="0" t="0"/>
          <a:stretch/>
        </p:blipFill>
        <p:spPr>
          <a:xfrm>
            <a:off x="2894254" y="2276248"/>
            <a:ext cx="2134167" cy="1404000"/>
          </a:xfrm>
          <a:prstGeom prst="rect">
            <a:avLst/>
          </a:prstGeom>
          <a:noFill/>
          <a:ln>
            <a:noFill/>
          </a:ln>
        </p:spPr>
      </p:pic>
      <p:pic>
        <p:nvPicPr>
          <p:cNvPr id="155" name="Google Shape;155;p23"/>
          <p:cNvPicPr preferRelativeResize="0"/>
          <p:nvPr/>
        </p:nvPicPr>
        <p:blipFill rotWithShape="1">
          <a:blip r:embed="rId4">
            <a:alphaModFix/>
          </a:blip>
          <a:srcRect b="0" l="0" r="0" t="0"/>
          <a:stretch/>
        </p:blipFill>
        <p:spPr>
          <a:xfrm>
            <a:off x="2886616" y="3680248"/>
            <a:ext cx="2141805" cy="1404000"/>
          </a:xfrm>
          <a:prstGeom prst="rect">
            <a:avLst/>
          </a:prstGeom>
          <a:noFill/>
          <a:ln>
            <a:noFill/>
          </a:ln>
        </p:spPr>
      </p:pic>
      <p:pic>
        <p:nvPicPr>
          <p:cNvPr id="156" name="Google Shape;156;p23"/>
          <p:cNvPicPr preferRelativeResize="0"/>
          <p:nvPr/>
        </p:nvPicPr>
        <p:blipFill rotWithShape="1">
          <a:blip r:embed="rId5">
            <a:alphaModFix/>
          </a:blip>
          <a:srcRect b="0" l="0" r="0" t="0"/>
          <a:stretch/>
        </p:blipFill>
        <p:spPr>
          <a:xfrm>
            <a:off x="5093545" y="644271"/>
            <a:ext cx="3998268" cy="4381200"/>
          </a:xfrm>
          <a:prstGeom prst="rect">
            <a:avLst/>
          </a:prstGeom>
          <a:noFill/>
          <a:ln>
            <a:noFill/>
          </a:ln>
        </p:spPr>
      </p:pic>
      <p:pic>
        <p:nvPicPr>
          <p:cNvPr id="157" name="Google Shape;157;p23"/>
          <p:cNvPicPr preferRelativeResize="0"/>
          <p:nvPr/>
        </p:nvPicPr>
        <p:blipFill rotWithShape="1">
          <a:blip r:embed="rId6">
            <a:alphaModFix/>
          </a:blip>
          <a:srcRect b="0" l="0" r="0" t="0"/>
          <a:stretch/>
        </p:blipFill>
        <p:spPr>
          <a:xfrm>
            <a:off x="2878722" y="815160"/>
            <a:ext cx="2149699" cy="140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1146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Change in Expenses</a:t>
            </a:r>
            <a:endParaRPr b="1" i="0" sz="2400" u="none" cap="none" strike="noStrike">
              <a:solidFill>
                <a:srgbClr val="1B36FF"/>
              </a:solidFill>
              <a:latin typeface="Raleway"/>
              <a:ea typeface="Raleway"/>
              <a:cs typeface="Raleway"/>
              <a:sym typeface="Raleway"/>
            </a:endParaRPr>
          </a:p>
        </p:txBody>
      </p:sp>
      <p:sp>
        <p:nvSpPr>
          <p:cNvPr id="163" name="Google Shape;163;p24"/>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4"/>
          <p:cNvSpPr txBox="1"/>
          <p:nvPr/>
        </p:nvSpPr>
        <p:spPr>
          <a:xfrm>
            <a:off x="8464550" y="30783"/>
            <a:ext cx="62726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10</a:t>
            </a:r>
            <a:endParaRPr b="0" i="0" sz="1200" u="none" cap="none" strike="noStrike">
              <a:solidFill>
                <a:srgbClr val="FFFFFF"/>
              </a:solidFill>
              <a:latin typeface="Raleway"/>
              <a:ea typeface="Raleway"/>
              <a:cs typeface="Raleway"/>
              <a:sym typeface="Raleway"/>
            </a:endParaRPr>
          </a:p>
        </p:txBody>
      </p:sp>
      <p:sp>
        <p:nvSpPr>
          <p:cNvPr id="165" name="Google Shape;165;p24"/>
          <p:cNvSpPr txBox="1"/>
          <p:nvPr>
            <p:ph idx="1" type="body"/>
          </p:nvPr>
        </p:nvSpPr>
        <p:spPr>
          <a:xfrm>
            <a:off x="42100" y="661097"/>
            <a:ext cx="5194918" cy="3537300"/>
          </a:xfrm>
          <a:prstGeom prst="rect">
            <a:avLst/>
          </a:prstGeom>
          <a:noFill/>
          <a:ln>
            <a:noFill/>
          </a:ln>
        </p:spPr>
        <p:txBody>
          <a:bodyPr anchorCtr="0" anchor="t" bIns="45700" lIns="91425" spcFirstLastPara="1" rIns="91425" wrap="square" tIns="45700">
            <a:noAutofit/>
          </a:bodyPr>
          <a:lstStyle/>
          <a:p>
            <a:pPr indent="-241807" lvl="0" marL="365760" marR="0" rtl="0" algn="just">
              <a:lnSpc>
                <a:spcPct val="115000"/>
              </a:lnSpc>
              <a:spcBef>
                <a:spcPts val="0"/>
              </a:spcBef>
              <a:spcAft>
                <a:spcPts val="0"/>
              </a:spcAft>
              <a:buClr>
                <a:srgbClr val="000000"/>
              </a:buClr>
              <a:buSzPts val="1000"/>
              <a:buFont typeface="Raleway Medium"/>
              <a:buChar char="●"/>
            </a:pPr>
            <a:r>
              <a:rPr b="1" i="0" lang="en-US" sz="1000" u="none" cap="none" strike="noStrike">
                <a:solidFill>
                  <a:srgbClr val="000000"/>
                </a:solidFill>
                <a:latin typeface="Raleway"/>
                <a:ea typeface="Raleway"/>
                <a:cs typeface="Raleway"/>
                <a:sym typeface="Raleway"/>
              </a:rPr>
              <a:t>Burey’s operations have increased compared to 2017. This can be observed in the change of </a:t>
            </a:r>
            <a:r>
              <a:rPr b="1" i="0" lang="en-US" sz="1000" u="none" cap="none" strike="noStrike">
                <a:solidFill>
                  <a:srgbClr val="2939FA"/>
                </a:solidFill>
                <a:latin typeface="Raleway Medium"/>
                <a:ea typeface="Raleway Medium"/>
                <a:cs typeface="Raleway Medium"/>
                <a:sym typeface="Raleway Medium"/>
              </a:rPr>
              <a:t>Operating Costs </a:t>
            </a:r>
            <a:r>
              <a:rPr b="1" i="0" lang="en-US" sz="1000" u="none" cap="none" strike="noStrike">
                <a:solidFill>
                  <a:srgbClr val="000000"/>
                </a:solidFill>
                <a:latin typeface="Raleway"/>
                <a:ea typeface="Raleway"/>
                <a:cs typeface="Raleway"/>
                <a:sym typeface="Raleway"/>
              </a:rPr>
              <a:t>since Jan/17.</a:t>
            </a:r>
            <a:endParaRPr b="1" i="0" sz="1000" u="none" cap="none" strike="noStrike">
              <a:solidFill>
                <a:schemeClr val="dk1"/>
              </a:solidFill>
              <a:latin typeface="Rambla"/>
              <a:ea typeface="Rambla"/>
              <a:cs typeface="Rambla"/>
              <a:sym typeface="Rambla"/>
            </a:endParaRPr>
          </a:p>
          <a:p>
            <a:pPr indent="-387349" lvl="0" marL="498601" marR="0" rtl="0" algn="just">
              <a:lnSpc>
                <a:spcPct val="115000"/>
              </a:lnSpc>
              <a:spcBef>
                <a:spcPts val="600"/>
              </a:spcBef>
              <a:spcAft>
                <a:spcPts val="0"/>
              </a:spcAft>
              <a:buClr>
                <a:srgbClr val="000000"/>
              </a:buClr>
              <a:buSzPts val="1200"/>
              <a:buFont typeface="Arial"/>
              <a:buAutoNum type="romanLcPeriod"/>
            </a:pPr>
            <a:r>
              <a:rPr b="0" i="1" lang="en-US" sz="1200" u="none" cap="none" strike="noStrike">
                <a:solidFill>
                  <a:srgbClr val="2939FA"/>
                </a:solidFill>
                <a:latin typeface="Raleway Medium"/>
                <a:ea typeface="Raleway Medium"/>
                <a:cs typeface="Raleway Medium"/>
                <a:sym typeface="Raleway Medium"/>
              </a:rPr>
              <a:t>Cost of Goods Sold</a:t>
            </a:r>
            <a:endParaRPr b="0" i="1" sz="1200" u="none" cap="none" strike="noStrike">
              <a:solidFill>
                <a:srgbClr val="2939FA"/>
              </a:solidFill>
              <a:latin typeface="Raleway Medium"/>
              <a:ea typeface="Raleway Medium"/>
              <a:cs typeface="Raleway Medium"/>
              <a:sym typeface="Raleway Medium"/>
            </a:endParaRPr>
          </a:p>
          <a:p>
            <a:pPr indent="-267208" lvl="1" marL="822960" marR="0" rtl="0" algn="just">
              <a:lnSpc>
                <a:spcPct val="115000"/>
              </a:lnSpc>
              <a:spcBef>
                <a:spcPts val="0"/>
              </a:spcBef>
              <a:spcAft>
                <a:spcPts val="0"/>
              </a:spcAft>
              <a:buClr>
                <a:srgbClr val="000000"/>
              </a:buClr>
              <a:buSzPts val="1400"/>
              <a:buFont typeface="Arial"/>
              <a:buChar char="•"/>
            </a:pPr>
            <a:r>
              <a:rPr b="0" i="0" lang="en-US" sz="1000" u="none" cap="none" strike="noStrike">
                <a:solidFill>
                  <a:srgbClr val="000000"/>
                </a:solidFill>
                <a:latin typeface="Raleway Medium"/>
                <a:ea typeface="Raleway Medium"/>
                <a:cs typeface="Raleway Medium"/>
                <a:sym typeface="Raleway Medium"/>
              </a:rPr>
              <a:t>In 2018 (compared to the accumulated amount for 2017) the Cost of Goods Sold increased </a:t>
            </a:r>
            <a:r>
              <a:rPr lang="en-US" sz="1000">
                <a:solidFill>
                  <a:srgbClr val="000000"/>
                </a:solidFill>
                <a:latin typeface="Raleway Medium"/>
                <a:ea typeface="Raleway Medium"/>
                <a:cs typeface="Raleway Medium"/>
                <a:sym typeface="Raleway Medium"/>
              </a:rPr>
              <a:t>292</a:t>
            </a:r>
            <a:r>
              <a:rPr b="0" i="0" lang="en-US" sz="1000" u="none" cap="none" strike="noStrike">
                <a:solidFill>
                  <a:srgbClr val="000000"/>
                </a:solidFill>
                <a:latin typeface="Raleway Medium"/>
                <a:ea typeface="Raleway Medium"/>
                <a:cs typeface="Raleway Medium"/>
                <a:sym typeface="Raleway Medium"/>
              </a:rPr>
              <a:t>%: between Jan/18 and Dec/18 </a:t>
            </a:r>
            <a:r>
              <a:rPr b="0" i="0" lang="en-US" sz="1000" u="none" cap="none" strike="noStrike">
                <a:solidFill>
                  <a:srgbClr val="2939FA"/>
                </a:solidFill>
                <a:latin typeface="Arial"/>
                <a:ea typeface="Arial"/>
                <a:cs typeface="Arial"/>
                <a:sym typeface="Arial"/>
              </a:rPr>
              <a:t>USD 68</a:t>
            </a:r>
            <a:r>
              <a:rPr lang="en-US" sz="1000">
                <a:solidFill>
                  <a:srgbClr val="2939FA"/>
                </a:solidFill>
                <a:latin typeface="Arial"/>
                <a:ea typeface="Arial"/>
                <a:cs typeface="Arial"/>
                <a:sym typeface="Arial"/>
              </a:rPr>
              <a:t>,019</a:t>
            </a:r>
            <a:r>
              <a:rPr b="0" i="0" lang="en-US" sz="1000" u="none" cap="none" strike="noStrike">
                <a:solidFill>
                  <a:srgbClr val="2939FA"/>
                </a:solidFill>
                <a:latin typeface="Arial"/>
                <a:ea typeface="Arial"/>
                <a:cs typeface="Arial"/>
                <a:sym typeface="Arial"/>
              </a:rPr>
              <a:t> </a:t>
            </a:r>
            <a:r>
              <a:rPr b="0" i="0" lang="en-US" sz="1000" u="none" cap="none" strike="noStrike">
                <a:solidFill>
                  <a:schemeClr val="dk1"/>
                </a:solidFill>
                <a:latin typeface="Raleway Medium"/>
                <a:ea typeface="Raleway Medium"/>
                <a:cs typeface="Raleway Medium"/>
                <a:sym typeface="Raleway Medium"/>
              </a:rPr>
              <a:t>was spent</a:t>
            </a:r>
            <a:r>
              <a:rPr b="0" i="0" lang="en-US" sz="1000" u="none" cap="none" strike="noStrike">
                <a:solidFill>
                  <a:srgbClr val="000000"/>
                </a:solidFill>
                <a:latin typeface="Raleway Medium"/>
                <a:ea typeface="Raleway Medium"/>
                <a:cs typeface="Raleway Medium"/>
                <a:sym typeface="Raleway Medium"/>
              </a:rPr>
              <a:t>. Mainly this is due to:</a:t>
            </a:r>
            <a:r>
              <a:rPr lang="en-US" sz="1000">
                <a:solidFill>
                  <a:srgbClr val="000000"/>
                </a:solidFill>
                <a:latin typeface="Raleway Medium"/>
                <a:ea typeface="Raleway Medium"/>
                <a:cs typeface="Raleway Medium"/>
                <a:sym typeface="Raleway Medium"/>
              </a:rPr>
              <a:t> increase in plant salaries.</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C0C0C"/>
                </a:solidFill>
                <a:latin typeface="Raleway Medium"/>
                <a:ea typeface="Raleway Medium"/>
                <a:cs typeface="Raleway Medium"/>
                <a:sym typeface="Raleway Medium"/>
              </a:rPr>
              <a:t>I</a:t>
            </a:r>
            <a:r>
              <a:rPr b="1" lang="en-US" sz="1000">
                <a:solidFill>
                  <a:srgbClr val="000000"/>
                </a:solidFill>
                <a:latin typeface="Raleway Medium"/>
                <a:ea typeface="Raleway Medium"/>
                <a:cs typeface="Raleway Medium"/>
                <a:sym typeface="Raleway Medium"/>
              </a:rPr>
              <a:t>n Jun/19, Cost of Goods Solds amounted to USD 82,462 </a:t>
            </a:r>
            <a:r>
              <a:rPr lang="en-US" sz="1000">
                <a:solidFill>
                  <a:srgbClr val="000000"/>
                </a:solidFill>
                <a:latin typeface="Raleway Medium"/>
                <a:ea typeface="Raleway Medium"/>
                <a:cs typeface="Raleway Medium"/>
                <a:sym typeface="Raleway Medium"/>
              </a:rPr>
              <a:t>(In June purchases were made for operations: Garden Tools, Fertilizers, Coconut Fiber, Pharmaceutical Supplies and others). In addition, legally required bonuses were paid to plant officials.</a:t>
            </a:r>
            <a:endParaRPr sz="1000">
              <a:solidFill>
                <a:srgbClr val="000000"/>
              </a:solidFill>
              <a:latin typeface="Raleway Medium"/>
              <a:ea typeface="Raleway Medium"/>
              <a:cs typeface="Raleway Medium"/>
              <a:sym typeface="Raleway Medium"/>
            </a:endParaRPr>
          </a:p>
          <a:p>
            <a:pPr indent="-387349" lvl="0" marL="498601" rtl="0" algn="just">
              <a:lnSpc>
                <a:spcPct val="115000"/>
              </a:lnSpc>
              <a:spcBef>
                <a:spcPts val="900"/>
              </a:spcBef>
              <a:spcAft>
                <a:spcPts val="0"/>
              </a:spcAft>
              <a:buClr>
                <a:srgbClr val="000000"/>
              </a:buClr>
              <a:buSzPts val="1200"/>
              <a:buFont typeface="Arial"/>
              <a:buAutoNum type="romanLcPeriod"/>
            </a:pPr>
            <a:r>
              <a:rPr i="1" lang="en-US" sz="1200">
                <a:solidFill>
                  <a:srgbClr val="2939FA"/>
                </a:solidFill>
                <a:latin typeface="Raleway Medium"/>
                <a:ea typeface="Raleway Medium"/>
                <a:cs typeface="Raleway Medium"/>
                <a:sym typeface="Raleway Medium"/>
              </a:rPr>
              <a:t>Administrative Salaries &amp; Fees</a:t>
            </a:r>
            <a:endParaRPr sz="1200"/>
          </a:p>
          <a:p>
            <a:pPr indent="-267208" lvl="1" marL="822960" rtl="0" algn="just">
              <a:lnSpc>
                <a:spcPct val="115000"/>
              </a:lnSpc>
              <a:spcBef>
                <a:spcPts val="0"/>
              </a:spcBef>
              <a:spcAft>
                <a:spcPts val="0"/>
              </a:spcAft>
              <a:buClr>
                <a:srgbClr val="000000"/>
              </a:buClr>
              <a:buSzPts val="1400"/>
              <a:buFont typeface="Arial"/>
              <a:buChar char="•"/>
            </a:pPr>
            <a:r>
              <a:rPr lang="en-US" sz="1000">
                <a:solidFill>
                  <a:srgbClr val="000000"/>
                </a:solidFill>
                <a:latin typeface="Raleway Medium"/>
                <a:ea typeface="Raleway Medium"/>
                <a:cs typeface="Raleway Medium"/>
                <a:sym typeface="Raleway Medium"/>
              </a:rPr>
              <a:t>In 2018 (compared to the accumulated amount for 2017) Administrative Salaries &amp; Fees increased 151%: between Jan/18 and Dec/18 </a:t>
            </a:r>
            <a:r>
              <a:rPr lang="en-US" sz="1000">
                <a:solidFill>
                  <a:srgbClr val="2939FA"/>
                </a:solidFill>
                <a:latin typeface="Arial"/>
                <a:ea typeface="Arial"/>
                <a:cs typeface="Arial"/>
                <a:sym typeface="Arial"/>
              </a:rPr>
              <a:t>USD</a:t>
            </a:r>
            <a:r>
              <a:rPr lang="en-US" sz="1000">
                <a:latin typeface="Raleway Medium"/>
                <a:ea typeface="Raleway Medium"/>
                <a:cs typeface="Raleway Medium"/>
                <a:sym typeface="Raleway Medium"/>
              </a:rPr>
              <a:t> </a:t>
            </a:r>
            <a:r>
              <a:rPr lang="en-US" sz="1000">
                <a:solidFill>
                  <a:srgbClr val="2939FA"/>
                </a:solidFill>
                <a:latin typeface="Arial"/>
                <a:ea typeface="Arial"/>
                <a:cs typeface="Arial"/>
                <a:sym typeface="Arial"/>
              </a:rPr>
              <a:t>208,992 </a:t>
            </a:r>
            <a:r>
              <a:rPr lang="en-US" sz="1000">
                <a:latin typeface="Raleway Medium"/>
                <a:ea typeface="Raleway Medium"/>
                <a:cs typeface="Raleway Medium"/>
                <a:sym typeface="Raleway Medium"/>
              </a:rPr>
              <a:t>was spent.</a:t>
            </a:r>
            <a:r>
              <a:rPr lang="en-US" sz="1000">
                <a:solidFill>
                  <a:srgbClr val="2939FA"/>
                </a:solidFill>
                <a:latin typeface="Raleway Medium"/>
                <a:ea typeface="Raleway Medium"/>
                <a:cs typeface="Raleway Medium"/>
                <a:sym typeface="Raleway Medium"/>
              </a:rPr>
              <a:t> </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C0C0C"/>
                </a:solidFill>
                <a:latin typeface="Raleway Medium"/>
                <a:ea typeface="Raleway Medium"/>
                <a:cs typeface="Raleway Medium"/>
                <a:sym typeface="Raleway Medium"/>
              </a:rPr>
              <a:t>In Jun/19, Administrative Salaries &amp; Fees amounted to USD 41,229 (+2.1 times more was spent than Jun/1</a:t>
            </a:r>
            <a:r>
              <a:rPr b="1" lang="en-US" sz="1000">
                <a:solidFill>
                  <a:srgbClr val="000000"/>
                </a:solidFill>
                <a:latin typeface="Raleway Medium"/>
                <a:ea typeface="Raleway Medium"/>
                <a:cs typeface="Raleway Medium"/>
                <a:sym typeface="Raleway Medium"/>
              </a:rPr>
              <a:t>8); </a:t>
            </a:r>
            <a:r>
              <a:rPr b="1" lang="en-US" sz="1000">
                <a:solidFill>
                  <a:srgbClr val="000000"/>
                </a:solidFill>
                <a:latin typeface="Raleway Medium"/>
                <a:ea typeface="Raleway Medium"/>
                <a:cs typeface="Raleway Medium"/>
                <a:sym typeface="Raleway Medium"/>
              </a:rPr>
              <a:t>including bonuses.</a:t>
            </a:r>
            <a:endParaRPr b="1" sz="1000">
              <a:solidFill>
                <a:srgbClr val="000000"/>
              </a:solidFill>
              <a:latin typeface="Raleway Medium"/>
              <a:ea typeface="Raleway Medium"/>
              <a:cs typeface="Raleway Medium"/>
              <a:sym typeface="Raleway Medium"/>
            </a:endParaRPr>
          </a:p>
          <a:p>
            <a:pPr indent="-387349" lvl="0" marL="498601" marR="0" rtl="0" algn="just">
              <a:lnSpc>
                <a:spcPct val="115000"/>
              </a:lnSpc>
              <a:spcBef>
                <a:spcPts val="900"/>
              </a:spcBef>
              <a:spcAft>
                <a:spcPts val="0"/>
              </a:spcAft>
              <a:buClr>
                <a:srgbClr val="000000"/>
              </a:buClr>
              <a:buSzPts val="1200"/>
              <a:buFont typeface="Arial"/>
              <a:buAutoNum type="romanLcPeriod"/>
            </a:pPr>
            <a:r>
              <a:rPr b="0" i="1" lang="en-US" sz="1200" u="none" cap="none" strike="noStrike">
                <a:solidFill>
                  <a:srgbClr val="2939FA"/>
                </a:solidFill>
                <a:latin typeface="Raleway Medium"/>
                <a:ea typeface="Raleway Medium"/>
                <a:cs typeface="Raleway Medium"/>
                <a:sym typeface="Raleway Medium"/>
              </a:rPr>
              <a:t>Administrative Expenses</a:t>
            </a:r>
            <a:endParaRPr b="0" i="0" sz="1200" u="none" cap="none" strike="noStrike">
              <a:solidFill>
                <a:schemeClr val="dk1"/>
              </a:solidFill>
              <a:latin typeface="Rambla"/>
              <a:ea typeface="Rambla"/>
              <a:cs typeface="Rambla"/>
              <a:sym typeface="Rambla"/>
            </a:endParaRPr>
          </a:p>
          <a:p>
            <a:pPr indent="-267208" lvl="1" marL="822960" marR="0" rtl="0" algn="just">
              <a:lnSpc>
                <a:spcPct val="115000"/>
              </a:lnSpc>
              <a:spcBef>
                <a:spcPts val="0"/>
              </a:spcBef>
              <a:spcAft>
                <a:spcPts val="0"/>
              </a:spcAft>
              <a:buClr>
                <a:srgbClr val="000000"/>
              </a:buClr>
              <a:buSzPts val="1400"/>
              <a:buFont typeface="Arial"/>
              <a:buChar char="•"/>
            </a:pPr>
            <a:r>
              <a:rPr b="0" i="0" lang="en-US" sz="1000" u="none" cap="none" strike="noStrike">
                <a:solidFill>
                  <a:srgbClr val="000000"/>
                </a:solidFill>
                <a:latin typeface="Raleway Medium"/>
                <a:ea typeface="Raleway Medium"/>
                <a:cs typeface="Raleway Medium"/>
                <a:sym typeface="Raleway Medium"/>
              </a:rPr>
              <a:t>In 2018 (compared to the accumulated amount for 2017) Administrative Expenses increased </a:t>
            </a:r>
            <a:r>
              <a:rPr lang="en-US" sz="1000">
                <a:solidFill>
                  <a:srgbClr val="000000"/>
                </a:solidFill>
                <a:latin typeface="Raleway Medium"/>
                <a:ea typeface="Raleway Medium"/>
                <a:cs typeface="Raleway Medium"/>
                <a:sym typeface="Raleway Medium"/>
              </a:rPr>
              <a:t>416</a:t>
            </a:r>
            <a:r>
              <a:rPr b="0" i="0" lang="en-US" sz="1000" u="none" cap="none" strike="noStrike">
                <a:solidFill>
                  <a:srgbClr val="000000"/>
                </a:solidFill>
                <a:latin typeface="Raleway Medium"/>
                <a:ea typeface="Raleway Medium"/>
                <a:cs typeface="Raleway Medium"/>
                <a:sym typeface="Raleway Medium"/>
              </a:rPr>
              <a:t>%: between Jan/18 and </a:t>
            </a:r>
            <a:r>
              <a:rPr lang="en-US" sz="1000">
                <a:solidFill>
                  <a:srgbClr val="000000"/>
                </a:solidFill>
                <a:latin typeface="Raleway Medium"/>
                <a:ea typeface="Raleway Medium"/>
                <a:cs typeface="Raleway Medium"/>
                <a:sym typeface="Raleway Medium"/>
              </a:rPr>
              <a:t>Dec</a:t>
            </a:r>
            <a:r>
              <a:rPr b="0" i="0" lang="en-US" sz="1000" u="none" cap="none" strike="noStrike">
                <a:solidFill>
                  <a:srgbClr val="000000"/>
                </a:solidFill>
                <a:latin typeface="Raleway Medium"/>
                <a:ea typeface="Raleway Medium"/>
                <a:cs typeface="Raleway Medium"/>
                <a:sym typeface="Raleway Medium"/>
              </a:rPr>
              <a:t>/18 </a:t>
            </a:r>
            <a:r>
              <a:rPr b="0" i="0" lang="en-US" sz="1000" u="none" cap="none" strike="noStrike">
                <a:solidFill>
                  <a:srgbClr val="2939FA"/>
                </a:solidFill>
                <a:latin typeface="Arial"/>
                <a:ea typeface="Arial"/>
                <a:cs typeface="Arial"/>
                <a:sym typeface="Arial"/>
              </a:rPr>
              <a:t>USD</a:t>
            </a:r>
            <a:r>
              <a:rPr b="0" i="0" lang="en-US" sz="1000" u="none" cap="none" strike="noStrike">
                <a:solidFill>
                  <a:schemeClr val="dk1"/>
                </a:solidFill>
                <a:latin typeface="Raleway Medium"/>
                <a:ea typeface="Raleway Medium"/>
                <a:cs typeface="Raleway Medium"/>
                <a:sym typeface="Raleway Medium"/>
              </a:rPr>
              <a:t> </a:t>
            </a:r>
            <a:r>
              <a:rPr b="0" i="0" lang="en-US" sz="1000" u="none" cap="none" strike="noStrike">
                <a:solidFill>
                  <a:srgbClr val="2939FA"/>
                </a:solidFill>
                <a:latin typeface="Arial"/>
                <a:ea typeface="Arial"/>
                <a:cs typeface="Arial"/>
                <a:sym typeface="Arial"/>
              </a:rPr>
              <a:t>283</a:t>
            </a:r>
            <a:r>
              <a:rPr lang="en-US" sz="1000">
                <a:solidFill>
                  <a:srgbClr val="2939FA"/>
                </a:solidFill>
                <a:latin typeface="Arial"/>
                <a:ea typeface="Arial"/>
                <a:cs typeface="Arial"/>
                <a:sym typeface="Arial"/>
              </a:rPr>
              <a:t>,</a:t>
            </a:r>
            <a:r>
              <a:rPr b="0" i="0" lang="en-US" sz="1000" u="none" cap="none" strike="noStrike">
                <a:solidFill>
                  <a:srgbClr val="2939FA"/>
                </a:solidFill>
                <a:latin typeface="Arial"/>
                <a:ea typeface="Arial"/>
                <a:cs typeface="Arial"/>
                <a:sym typeface="Arial"/>
              </a:rPr>
              <a:t>190 </a:t>
            </a:r>
            <a:r>
              <a:rPr b="0" i="0" lang="en-US" sz="1000" u="none" cap="none" strike="noStrike">
                <a:solidFill>
                  <a:schemeClr val="dk1"/>
                </a:solidFill>
                <a:latin typeface="Raleway Medium"/>
                <a:ea typeface="Raleway Medium"/>
                <a:cs typeface="Raleway Medium"/>
                <a:sym typeface="Raleway Medium"/>
              </a:rPr>
              <a:t>was spent.</a:t>
            </a:r>
            <a:r>
              <a:rPr b="0" i="0" lang="en-US" sz="1000" u="none" cap="none" strike="noStrike">
                <a:solidFill>
                  <a:srgbClr val="2939FA"/>
                </a:solidFill>
                <a:latin typeface="Raleway Medium"/>
                <a:ea typeface="Raleway Medium"/>
                <a:cs typeface="Raleway Medium"/>
                <a:sym typeface="Raleway Medium"/>
              </a:rPr>
              <a:t> </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00000"/>
                </a:solidFill>
                <a:latin typeface="Raleway Medium"/>
                <a:ea typeface="Raleway Medium"/>
                <a:cs typeface="Raleway Medium"/>
                <a:sym typeface="Raleway Medium"/>
              </a:rPr>
              <a:t>In Jun/19, Administrative Expenses amounted to USD 68,904 (+5.2 times compared to Jun/18) . </a:t>
            </a:r>
            <a:r>
              <a:rPr lang="en-US" sz="1000">
                <a:solidFill>
                  <a:srgbClr val="000000"/>
                </a:solidFill>
                <a:latin typeface="Raleway Medium"/>
                <a:ea typeface="Raleway Medium"/>
                <a:cs typeface="Raleway Medium"/>
                <a:sym typeface="Raleway Medium"/>
              </a:rPr>
              <a:t>Esto se explicó por el pago atrasado de Social Charges : Personal and Employer Contributions</a:t>
            </a:r>
            <a:endParaRPr>
              <a:solidFill>
                <a:srgbClr val="000000"/>
              </a:solidFill>
            </a:endParaRPr>
          </a:p>
          <a:p>
            <a:pPr indent="-178308" lvl="1" marL="822960" rtl="0" algn="just">
              <a:lnSpc>
                <a:spcPct val="115000"/>
              </a:lnSpc>
              <a:spcBef>
                <a:spcPts val="0"/>
              </a:spcBef>
              <a:spcAft>
                <a:spcPts val="0"/>
              </a:spcAft>
              <a:buClr>
                <a:srgbClr val="000000"/>
              </a:buClr>
              <a:buSzPts val="1000"/>
              <a:buFont typeface="Arial"/>
              <a:buNone/>
            </a:pPr>
            <a:r>
              <a:t/>
            </a:r>
            <a:endParaRPr b="0" i="0" sz="800" u="none" cap="none" strike="noStrike">
              <a:solidFill>
                <a:schemeClr val="dk1"/>
              </a:solidFill>
              <a:latin typeface="Rambla"/>
              <a:ea typeface="Rambla"/>
              <a:cs typeface="Rambla"/>
              <a:sym typeface="Rambla"/>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000000"/>
              </a:solidFill>
              <a:latin typeface="Raleway Medium"/>
              <a:ea typeface="Raleway Medium"/>
              <a:cs typeface="Raleway Medium"/>
              <a:sym typeface="Raleway Medium"/>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2939FA"/>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2939FA"/>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pic>
        <p:nvPicPr>
          <p:cNvPr id="166" name="Google Shape;166;p24"/>
          <p:cNvPicPr preferRelativeResize="0"/>
          <p:nvPr/>
        </p:nvPicPr>
        <p:blipFill rotWithShape="1">
          <a:blip r:embed="rId3">
            <a:alphaModFix/>
          </a:blip>
          <a:srcRect b="0" l="0" r="0" t="0"/>
          <a:stretch/>
        </p:blipFill>
        <p:spPr>
          <a:xfrm>
            <a:off x="5242281" y="746207"/>
            <a:ext cx="3859619" cy="252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a:t>
            </a:r>
            <a:r>
              <a:rPr b="1" i="0" lang="en-US" sz="2400" u="none" cap="none" strike="noStrike">
                <a:solidFill>
                  <a:srgbClr val="2939FA"/>
                </a:solidFill>
                <a:latin typeface="Raleway"/>
                <a:ea typeface="Raleway"/>
                <a:cs typeface="Raleway"/>
                <a:sym typeface="Raleway"/>
              </a:rPr>
              <a:t>ment: 6</a:t>
            </a:r>
            <a:r>
              <a:rPr lang="en-US" sz="2400">
                <a:solidFill>
                  <a:srgbClr val="2939FA"/>
                </a:solidFill>
                <a:latin typeface="Raleway"/>
                <a:ea typeface="Raleway"/>
                <a:cs typeface="Raleway"/>
                <a:sym typeface="Raleway"/>
              </a:rPr>
              <a:t> months of </a:t>
            </a:r>
            <a:r>
              <a:rPr b="1" i="0" lang="en-US" sz="2400" u="none" cap="none" strike="noStrike">
                <a:solidFill>
                  <a:srgbClr val="2939FA"/>
                </a:solidFill>
                <a:latin typeface="Raleway"/>
                <a:ea typeface="Raleway"/>
                <a:cs typeface="Raleway"/>
                <a:sym typeface="Raleway"/>
              </a:rPr>
              <a:t>2019</a:t>
            </a:r>
            <a:endParaRPr b="1" i="0" sz="2400" u="none" cap="none" strike="noStrike">
              <a:solidFill>
                <a:srgbClr val="2939FA"/>
              </a:solidFill>
              <a:latin typeface="Raleway"/>
              <a:ea typeface="Raleway"/>
              <a:cs typeface="Raleway"/>
              <a:sym typeface="Raleway"/>
            </a:endParaRPr>
          </a:p>
        </p:txBody>
      </p:sp>
      <p:sp>
        <p:nvSpPr>
          <p:cNvPr id="172" name="Google Shape;172;p25"/>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5"/>
          <p:cNvSpPr txBox="1"/>
          <p:nvPr/>
        </p:nvSpPr>
        <p:spPr>
          <a:xfrm>
            <a:off x="8449340" y="30783"/>
            <a:ext cx="64247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11</a:t>
            </a:r>
            <a:endParaRPr b="0" i="0" sz="1200" u="none" cap="none" strike="noStrike">
              <a:solidFill>
                <a:srgbClr val="FFFFFF"/>
              </a:solidFill>
              <a:latin typeface="Raleway"/>
              <a:ea typeface="Raleway"/>
              <a:cs typeface="Raleway"/>
              <a:sym typeface="Raleway"/>
            </a:endParaRPr>
          </a:p>
        </p:txBody>
      </p:sp>
      <p:sp>
        <p:nvSpPr>
          <p:cNvPr id="174" name="Google Shape;174;p25"/>
          <p:cNvSpPr txBox="1"/>
          <p:nvPr>
            <p:ph idx="1" type="body"/>
          </p:nvPr>
        </p:nvSpPr>
        <p:spPr>
          <a:xfrm>
            <a:off x="233575" y="709584"/>
            <a:ext cx="4326300" cy="4321200"/>
          </a:xfrm>
          <a:prstGeom prst="rect">
            <a:avLst/>
          </a:prstGeom>
          <a:noFill/>
          <a:ln>
            <a:noFill/>
          </a:ln>
        </p:spPr>
        <p:txBody>
          <a:bodyPr anchorCtr="0" anchor="t" bIns="45700" lIns="91425" spcFirstLastPara="1" rIns="91425" wrap="square" tIns="45700">
            <a:noAutofit/>
          </a:bodyPr>
          <a:lstStyle/>
          <a:p>
            <a:pPr indent="0" lvl="0" marL="98552" marR="0" rtl="0" algn="just">
              <a:lnSpc>
                <a:spcPct val="115000"/>
              </a:lnSpc>
              <a:spcBef>
                <a:spcPts val="0"/>
              </a:spcBef>
              <a:spcAft>
                <a:spcPts val="0"/>
              </a:spcAft>
              <a:buClr>
                <a:srgbClr val="000000"/>
              </a:buClr>
              <a:buSzPts val="1400"/>
              <a:buFont typeface="Noto Sans Symbols"/>
              <a:buNone/>
            </a:pPr>
            <a:r>
              <a:rPr b="1" i="0" lang="en-US" sz="1200" u="none" cap="none" strike="noStrike">
                <a:solidFill>
                  <a:srgbClr val="2939FA"/>
                </a:solidFill>
                <a:latin typeface="Raleway Medium"/>
                <a:ea typeface="Raleway Medium"/>
                <a:cs typeface="Raleway Medium"/>
                <a:sym typeface="Raleway Medium"/>
              </a:rPr>
              <a:t>Operating Costs </a:t>
            </a:r>
            <a:r>
              <a:rPr b="1" i="0" lang="en-US" sz="1200" u="none" cap="none" strike="noStrike">
                <a:solidFill>
                  <a:srgbClr val="000000"/>
                </a:solidFill>
                <a:latin typeface="Raleway Medium"/>
                <a:ea typeface="Raleway Medium"/>
                <a:cs typeface="Raleway Medium"/>
                <a:sym typeface="Raleway Medium"/>
              </a:rPr>
              <a:t>accumulated for calendar year</a:t>
            </a:r>
            <a:endParaRPr b="0" i="0" sz="1200" u="none" cap="none" strike="noStrike">
              <a:solidFill>
                <a:srgbClr val="000000"/>
              </a:solidFill>
              <a:latin typeface="Raleway Medium"/>
              <a:ea typeface="Raleway Medium"/>
              <a:cs typeface="Raleway Medium"/>
              <a:sym typeface="Raleway Medium"/>
            </a:endParaRPr>
          </a:p>
          <a:p>
            <a:pPr indent="-374649" lvl="0" marL="498601" marR="0" rtl="0" algn="just">
              <a:lnSpc>
                <a:spcPct val="115000"/>
              </a:lnSpc>
              <a:spcBef>
                <a:spcPts val="600"/>
              </a:spcBef>
              <a:spcAft>
                <a:spcPts val="0"/>
              </a:spcAft>
              <a:buClr>
                <a:srgbClr val="000000"/>
              </a:buClr>
              <a:buSzPts val="1000"/>
              <a:buFont typeface="Arial"/>
              <a:buAutoNum type="romanLcPeriod"/>
            </a:pPr>
            <a:r>
              <a:rPr b="0" i="0" lang="en-US" sz="1000" u="none" cap="none" strike="noStrike">
                <a:solidFill>
                  <a:srgbClr val="000000"/>
                </a:solidFill>
                <a:latin typeface="Raleway Medium"/>
                <a:ea typeface="Raleway Medium"/>
                <a:cs typeface="Raleway Medium"/>
                <a:sym typeface="Raleway Medium"/>
              </a:rPr>
              <a:t>The accumulated expenses for the 12 months (12M) of 2018 represent </a:t>
            </a:r>
            <a:r>
              <a:rPr lang="en-US" sz="1000">
                <a:solidFill>
                  <a:srgbClr val="2939FA"/>
                </a:solidFill>
                <a:latin typeface="Raleway Medium"/>
                <a:ea typeface="Raleway Medium"/>
                <a:cs typeface="Raleway Medium"/>
                <a:sym typeface="Raleway Medium"/>
              </a:rPr>
              <a:t>243</a:t>
            </a:r>
            <a:r>
              <a:rPr b="0" i="0" lang="en-US" sz="1000" u="none" cap="none" strike="noStrike">
                <a:solidFill>
                  <a:srgbClr val="2939FA"/>
                </a:solidFill>
                <a:latin typeface="Raleway Medium"/>
                <a:ea typeface="Raleway Medium"/>
                <a:cs typeface="Raleway Medium"/>
                <a:sym typeface="Raleway Medium"/>
              </a:rPr>
              <a:t>%</a:t>
            </a:r>
            <a:r>
              <a:rPr b="0" i="0" lang="en-US" sz="1000" u="none" cap="none" strike="noStrike">
                <a:solidFill>
                  <a:srgbClr val="000000"/>
                </a:solidFill>
                <a:latin typeface="Raleway Medium"/>
                <a:ea typeface="Raleway Medium"/>
                <a:cs typeface="Raleway Medium"/>
                <a:sym typeface="Raleway Medium"/>
              </a:rPr>
              <a:t> of total 2017 expenses</a:t>
            </a:r>
            <a:r>
              <a:rPr b="0" i="0" lang="en-US" sz="1000" u="none" cap="none" strike="noStrike">
                <a:solidFill>
                  <a:srgbClr val="C00000"/>
                </a:solidFill>
                <a:latin typeface="Raleway Medium"/>
                <a:ea typeface="Raleway Medium"/>
                <a:cs typeface="Raleway Medium"/>
                <a:sym typeface="Raleway Medium"/>
              </a:rPr>
              <a:t>. </a:t>
            </a:r>
            <a:r>
              <a:rPr b="0" i="0" lang="en-US" sz="1000" u="none" cap="none" strike="noStrike">
                <a:solidFill>
                  <a:srgbClr val="000000"/>
                </a:solidFill>
                <a:latin typeface="Raleway Medium"/>
                <a:ea typeface="Raleway Medium"/>
                <a:cs typeface="Raleway Medium"/>
                <a:sym typeface="Raleway Medium"/>
              </a:rPr>
              <a:t>This reflects the increase in operating costs mentioned in the previous slide and is the result of research performed and preparations for our first commercial production. </a:t>
            </a:r>
            <a:r>
              <a:rPr lang="en-US" sz="1000">
                <a:solidFill>
                  <a:srgbClr val="000000"/>
                </a:solidFill>
                <a:latin typeface="Raleway Medium"/>
                <a:ea typeface="Raleway Medium"/>
                <a:cs typeface="Raleway Medium"/>
                <a:sym typeface="Raleway Medium"/>
              </a:rPr>
              <a:t>Operating costs accrued as of June 2019 (6M) accounted for 95% of 2018 (12M).</a:t>
            </a:r>
            <a:endParaRPr>
              <a:solidFill>
                <a:srgbClr val="000000"/>
              </a:solidFill>
            </a:endParaRPr>
          </a:p>
          <a:p>
            <a:pPr indent="-387349" lvl="0" marL="498601" rtl="0" algn="l">
              <a:lnSpc>
                <a:spcPct val="115000"/>
              </a:lnSpc>
              <a:spcBef>
                <a:spcPts val="600"/>
              </a:spcBef>
              <a:spcAft>
                <a:spcPts val="0"/>
              </a:spcAft>
              <a:buClr>
                <a:srgbClr val="000000"/>
              </a:buClr>
              <a:buSzPts val="1200"/>
              <a:buFont typeface="Raleway"/>
              <a:buAutoNum type="romanLcPeriod"/>
            </a:pPr>
            <a:r>
              <a:rPr lang="en-US" sz="1200">
                <a:solidFill>
                  <a:srgbClr val="2939FA"/>
                </a:solidFill>
                <a:latin typeface="Raleway Medium"/>
                <a:ea typeface="Raleway Medium"/>
                <a:cs typeface="Raleway Medium"/>
                <a:sym typeface="Raleway Medium"/>
              </a:rPr>
              <a:t>First 6 Months (6M): Comparison 2019 vs. 2018: </a:t>
            </a:r>
            <a:endParaRPr sz="1200">
              <a:latin typeface="Raleway"/>
              <a:ea typeface="Raleway"/>
              <a:cs typeface="Raleway"/>
              <a:sym typeface="Raleway"/>
            </a:endParaRPr>
          </a:p>
          <a:p>
            <a:pPr indent="0" lvl="0" marL="98552" rtl="0" algn="just">
              <a:lnSpc>
                <a:spcPct val="115000"/>
              </a:lnSpc>
              <a:spcBef>
                <a:spcPts val="600"/>
              </a:spcBef>
              <a:spcAft>
                <a:spcPts val="0"/>
              </a:spcAft>
              <a:buClr>
                <a:srgbClr val="000000"/>
              </a:buClr>
              <a:buSzPts val="1400"/>
              <a:buNone/>
            </a:pPr>
            <a:r>
              <a:rPr lang="en-US" sz="1000">
                <a:solidFill>
                  <a:srgbClr val="000000"/>
                </a:solidFill>
                <a:latin typeface="Raleway Medium"/>
                <a:ea typeface="Raleway Medium"/>
                <a:cs typeface="Raleway Medium"/>
                <a:sym typeface="Raleway Medium"/>
              </a:rPr>
              <a:t>While in the first 6M 2019 we spent </a:t>
            </a:r>
            <a:r>
              <a:rPr lang="en-US" sz="1000">
                <a:solidFill>
                  <a:srgbClr val="2939FA"/>
                </a:solidFill>
                <a:latin typeface="Raleway Medium"/>
                <a:ea typeface="Raleway Medium"/>
                <a:cs typeface="Raleway Medium"/>
                <a:sym typeface="Raleway Medium"/>
              </a:rPr>
              <a:t>USD</a:t>
            </a:r>
            <a:r>
              <a:rPr lang="en-US" sz="1000">
                <a:latin typeface="Raleway Medium"/>
                <a:ea typeface="Raleway Medium"/>
                <a:cs typeface="Raleway Medium"/>
                <a:sym typeface="Raleway Medium"/>
              </a:rPr>
              <a:t> </a:t>
            </a:r>
            <a:r>
              <a:rPr lang="en-US" sz="1000">
                <a:solidFill>
                  <a:srgbClr val="2939FA"/>
                </a:solidFill>
                <a:latin typeface="Raleway Medium"/>
                <a:ea typeface="Raleway Medium"/>
                <a:cs typeface="Raleway Medium"/>
                <a:sym typeface="Raleway Medium"/>
              </a:rPr>
              <a:t>217,657, </a:t>
            </a:r>
            <a:r>
              <a:rPr lang="en-US" sz="1000">
                <a:solidFill>
                  <a:srgbClr val="000000"/>
                </a:solidFill>
                <a:latin typeface="Raleway Medium"/>
                <a:ea typeface="Raleway Medium"/>
                <a:cs typeface="Raleway Medium"/>
                <a:sym typeface="Raleway Medium"/>
              </a:rPr>
              <a:t>in the first 6M of 2019 we reached </a:t>
            </a:r>
            <a:r>
              <a:rPr lang="en-US" sz="1000">
                <a:solidFill>
                  <a:srgbClr val="2939FA"/>
                </a:solidFill>
                <a:latin typeface="Raleway Medium"/>
                <a:ea typeface="Raleway Medium"/>
                <a:cs typeface="Raleway Medium"/>
                <a:sym typeface="Raleway Medium"/>
              </a:rPr>
              <a:t>USD</a:t>
            </a:r>
            <a:r>
              <a:rPr lang="en-US" sz="1000">
                <a:latin typeface="Raleway Medium"/>
                <a:ea typeface="Raleway Medium"/>
                <a:cs typeface="Raleway Medium"/>
                <a:sym typeface="Raleway Medium"/>
              </a:rPr>
              <a:t> </a:t>
            </a:r>
            <a:r>
              <a:rPr lang="en-US" sz="1000">
                <a:solidFill>
                  <a:srgbClr val="2939FA"/>
                </a:solidFill>
                <a:latin typeface="Raleway Medium"/>
                <a:ea typeface="Raleway Medium"/>
                <a:cs typeface="Raleway Medium"/>
                <a:sym typeface="Raleway Medium"/>
              </a:rPr>
              <a:t>531,718</a:t>
            </a:r>
            <a:r>
              <a:rPr lang="en-US" sz="1000">
                <a:solidFill>
                  <a:srgbClr val="000000"/>
                </a:solidFill>
                <a:latin typeface="Raleway Medium"/>
                <a:ea typeface="Raleway Medium"/>
                <a:cs typeface="Raleway Medium"/>
                <a:sym typeface="Raleway Medium"/>
              </a:rPr>
              <a:t>. This growth in expenses is principally attributed to:</a:t>
            </a:r>
            <a:endParaRPr/>
          </a:p>
          <a:p>
            <a:pPr indent="-311149" lvl="0" marL="498601" marR="0" rtl="0" algn="just">
              <a:lnSpc>
                <a:spcPct val="115000"/>
              </a:lnSpc>
              <a:spcBef>
                <a:spcPts val="600"/>
              </a:spcBef>
              <a:spcAft>
                <a:spcPts val="0"/>
              </a:spcAft>
              <a:buClr>
                <a:srgbClr val="000000"/>
              </a:buClr>
              <a:buSzPts val="1000"/>
              <a:buFont typeface="Arial"/>
              <a:buNone/>
            </a:pPr>
            <a:r>
              <a:t/>
            </a:r>
            <a:endParaRPr b="0" i="0" sz="1000" u="none" cap="none" strike="noStrike">
              <a:solidFill>
                <a:srgbClr val="000000"/>
              </a:solidFill>
              <a:latin typeface="Raleway Medium"/>
              <a:ea typeface="Raleway Medium"/>
              <a:cs typeface="Raleway Medium"/>
              <a:sym typeface="Raleway Medium"/>
            </a:endParaRPr>
          </a:p>
        </p:txBody>
      </p:sp>
      <p:sp>
        <p:nvSpPr>
          <p:cNvPr id="175" name="Google Shape;175;p25"/>
          <p:cNvSpPr txBox="1"/>
          <p:nvPr/>
        </p:nvSpPr>
        <p:spPr>
          <a:xfrm>
            <a:off x="0" y="3096519"/>
            <a:ext cx="8987271" cy="4321200"/>
          </a:xfrm>
          <a:prstGeom prst="rect">
            <a:avLst/>
          </a:prstGeom>
          <a:noFill/>
          <a:ln>
            <a:noFill/>
          </a:ln>
        </p:spPr>
        <p:txBody>
          <a:bodyPr anchorCtr="0" anchor="t" bIns="45700" lIns="91425" spcFirstLastPara="1" rIns="91425" wrap="square" tIns="45700">
            <a:noAutofit/>
          </a:bodyPr>
          <a:lstStyle/>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6M of 2018, corporate expenses were USD 74,233. While, in the first 6M of 2019, USD 127,068 has been invested.</a:t>
            </a:r>
            <a:endParaRPr b="0" i="0" sz="1000" u="none" cap="none" strike="noStrike">
              <a:solidFill>
                <a:srgbClr val="000000"/>
              </a:solidFill>
              <a:latin typeface="Raleway Medium"/>
              <a:ea typeface="Raleway Medium"/>
              <a:cs typeface="Raleway Medium"/>
              <a:sym typeface="Raleway Medium"/>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6M 2019: The monthly average of </a:t>
            </a:r>
            <a:r>
              <a:rPr b="0" i="0" lang="en-US" sz="1000" u="none" cap="none" strike="noStrike">
                <a:solidFill>
                  <a:srgbClr val="0C0C0C"/>
                </a:solidFill>
                <a:latin typeface="Raleway Medium"/>
                <a:ea typeface="Raleway Medium"/>
                <a:cs typeface="Raleway Medium"/>
                <a:sym typeface="Raleway Medium"/>
              </a:rPr>
              <a:t>admin salaries increased: + </a:t>
            </a:r>
            <a:r>
              <a:rPr b="0" i="0" lang="en-US" sz="1000" u="none" cap="none" strike="noStrike">
                <a:solidFill>
                  <a:srgbClr val="2939FA"/>
                </a:solidFill>
                <a:latin typeface="Raleway Medium"/>
                <a:ea typeface="Raleway Medium"/>
                <a:cs typeface="Raleway Medium"/>
                <a:sym typeface="Raleway Medium"/>
              </a:rPr>
              <a:t>USD 9,625 </a:t>
            </a:r>
            <a:r>
              <a:rPr b="0" i="0" lang="en-US" sz="1000" u="none" cap="none" strike="noStrike">
                <a:solidFill>
                  <a:srgbClr val="000000"/>
                </a:solidFill>
                <a:latin typeface="Raleway Medium"/>
                <a:ea typeface="Raleway Medium"/>
                <a:cs typeface="Raleway Medium"/>
                <a:sym typeface="Raleway Medium"/>
              </a:rPr>
              <a:t>(compared to first 6M 2018). This is due to: </a:t>
            </a:r>
            <a:endParaRPr b="0" i="0" sz="1000" u="none" cap="none" strike="noStrike">
              <a:solidFill>
                <a:srgbClr val="000000"/>
              </a:solidFill>
              <a:latin typeface="Raleway Medium"/>
              <a:ea typeface="Raleway Medium"/>
              <a:cs typeface="Raleway Medium"/>
              <a:sym typeface="Raleway Medium"/>
            </a:endParaRPr>
          </a:p>
          <a:p>
            <a:pPr indent="-229108" lvl="2" marL="1280160" marR="0" rtl="0" algn="just">
              <a:lnSpc>
                <a:spcPct val="115000"/>
              </a:lnSpc>
              <a:spcBef>
                <a:spcPts val="400"/>
              </a:spcBef>
              <a:spcAft>
                <a:spcPts val="0"/>
              </a:spcAft>
              <a:buClr>
                <a:srgbClr val="000000"/>
              </a:buClr>
              <a:buSzPts val="800"/>
              <a:buFont typeface="Courier New"/>
              <a:buChar char="o"/>
            </a:pPr>
            <a:r>
              <a:rPr b="0" i="0" lang="en-US" sz="800" u="none" cap="none" strike="noStrike">
                <a:solidFill>
                  <a:srgbClr val="000000"/>
                </a:solidFill>
                <a:latin typeface="Raleway Medium"/>
                <a:ea typeface="Raleway Medium"/>
                <a:cs typeface="Raleway Medium"/>
                <a:sym typeface="Raleway Medium"/>
              </a:rPr>
              <a:t>Increase in compensation for Sergio, Joao, Sonia (Secretary) and Frank.</a:t>
            </a:r>
            <a:endParaRPr b="0" i="0" sz="800" u="none" cap="none" strike="noStrike">
              <a:solidFill>
                <a:schemeClr val="dk1"/>
              </a:solidFill>
              <a:latin typeface="Rambla"/>
              <a:ea typeface="Rambla"/>
              <a:cs typeface="Rambla"/>
              <a:sym typeface="Rambla"/>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6M 2019: Professional Fees reached USD 43</a:t>
            </a:r>
            <a:r>
              <a:rPr lang="en-US" sz="1000">
                <a:latin typeface="Raleway Medium"/>
                <a:ea typeface="Raleway Medium"/>
                <a:cs typeface="Raleway Medium"/>
                <a:sym typeface="Raleway Medium"/>
              </a:rPr>
              <a:t>,</a:t>
            </a:r>
            <a:r>
              <a:rPr b="0" i="0" lang="en-US" sz="1000" u="none" cap="none" strike="noStrike">
                <a:solidFill>
                  <a:srgbClr val="000000"/>
                </a:solidFill>
                <a:latin typeface="Raleway Medium"/>
                <a:ea typeface="Raleway Medium"/>
                <a:cs typeface="Raleway Medium"/>
                <a:sym typeface="Raleway Medium"/>
              </a:rPr>
              <a:t>179, while in 2018 (6M) they were USD 33</a:t>
            </a:r>
            <a:r>
              <a:rPr lang="en-US" sz="1000">
                <a:latin typeface="Raleway Medium"/>
                <a:ea typeface="Raleway Medium"/>
                <a:cs typeface="Raleway Medium"/>
                <a:sym typeface="Raleway Medium"/>
              </a:rPr>
              <a:t>,</a:t>
            </a:r>
            <a:r>
              <a:rPr b="0" i="0" lang="en-US" sz="1000" u="none" cap="none" strike="noStrike">
                <a:solidFill>
                  <a:srgbClr val="000000"/>
                </a:solidFill>
                <a:latin typeface="Raleway Medium"/>
                <a:ea typeface="Raleway Medium"/>
                <a:cs typeface="Raleway Medium"/>
                <a:sym typeface="Raleway Medium"/>
              </a:rPr>
              <a:t>936.</a:t>
            </a:r>
            <a:endParaRPr b="0" i="0" sz="1400" u="none" cap="none" strike="noStrike">
              <a:solidFill>
                <a:srgbClr val="000000"/>
              </a:solidFill>
              <a:latin typeface="Arial"/>
              <a:ea typeface="Arial"/>
              <a:cs typeface="Arial"/>
              <a:sym typeface="Arial"/>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6M 2019: Plant Salaries rose (First 6M 2019: USD 62</a:t>
            </a:r>
            <a:r>
              <a:rPr lang="en-US" sz="1000">
                <a:latin typeface="Raleway Medium"/>
                <a:ea typeface="Raleway Medium"/>
                <a:cs typeface="Raleway Medium"/>
                <a:sym typeface="Raleway Medium"/>
              </a:rPr>
              <a:t>,</a:t>
            </a:r>
            <a:r>
              <a:rPr b="0" i="0" lang="en-US" sz="1000" u="none" cap="none" strike="noStrike">
                <a:solidFill>
                  <a:srgbClr val="000000"/>
                </a:solidFill>
                <a:latin typeface="Raleway Medium"/>
                <a:ea typeface="Raleway Medium"/>
                <a:cs typeface="Raleway Medium"/>
                <a:sym typeface="Raleway Medium"/>
              </a:rPr>
              <a:t>527 vs. First 6M 2018: </a:t>
            </a:r>
            <a:r>
              <a:rPr b="0" i="0" lang="en-US" sz="1000" u="none" cap="none" strike="noStrike">
                <a:solidFill>
                  <a:srgbClr val="0C0C0C"/>
                </a:solidFill>
                <a:latin typeface="Raleway Medium"/>
                <a:ea typeface="Raleway Medium"/>
                <a:cs typeface="Raleway Medium"/>
                <a:sym typeface="Raleway Medium"/>
              </a:rPr>
              <a:t>USD 26</a:t>
            </a:r>
            <a:r>
              <a:rPr lang="en-US" sz="1000">
                <a:solidFill>
                  <a:srgbClr val="0C0C0C"/>
                </a:solidFill>
                <a:latin typeface="Raleway Medium"/>
                <a:ea typeface="Raleway Medium"/>
                <a:cs typeface="Raleway Medium"/>
                <a:sym typeface="Raleway Medium"/>
              </a:rPr>
              <a:t>,</a:t>
            </a:r>
            <a:r>
              <a:rPr b="0" i="0" lang="en-US" sz="1000" u="none" cap="none" strike="noStrike">
                <a:solidFill>
                  <a:srgbClr val="0C0C0C"/>
                </a:solidFill>
                <a:latin typeface="Raleway Medium"/>
                <a:ea typeface="Raleway Medium"/>
                <a:cs typeface="Raleway Medium"/>
                <a:sym typeface="Raleway Medium"/>
              </a:rPr>
              <a:t>892). As of Feb/18 a Janitor and Auxiliary Corp were hired. As of Jan/19 a Maintenance Manager and Second Auxiliary Corp were hired. </a:t>
            </a:r>
            <a:endParaRPr b="0" i="0" sz="1400" u="none" cap="none" strike="noStrike">
              <a:solidFill>
                <a:srgbClr val="0C0C0C"/>
              </a:solidFill>
              <a:latin typeface="Arial"/>
              <a:ea typeface="Arial"/>
              <a:cs typeface="Arial"/>
              <a:sym typeface="Arial"/>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At the same time, the raise in salaries increased contributions required by law (BPS), in 2019/2018 with respect to 2017.</a:t>
            </a:r>
            <a:endParaRPr b="0" i="0" sz="1400" u="none" cap="none" strike="noStrike">
              <a:solidFill>
                <a:srgbClr val="000000"/>
              </a:solidFill>
              <a:latin typeface="Arial"/>
              <a:ea typeface="Arial"/>
              <a:cs typeface="Arial"/>
              <a:sym typeface="Arial"/>
            </a:endParaRPr>
          </a:p>
          <a:p>
            <a:pPr indent="-178308" lvl="1" marL="822960" marR="0" rtl="0" algn="just">
              <a:lnSpc>
                <a:spcPct val="115000"/>
              </a:lnSpc>
              <a:spcBef>
                <a:spcPts val="400"/>
              </a:spcBef>
              <a:spcAft>
                <a:spcPts val="600"/>
              </a:spcAft>
              <a:buClr>
                <a:srgbClr val="000000"/>
              </a:buClr>
              <a:buSzPts val="1000"/>
              <a:buFont typeface="Courier New"/>
              <a:buNone/>
            </a:pPr>
            <a:r>
              <a:t/>
            </a:r>
            <a:endParaRPr b="0" i="0" sz="1000" u="none" cap="none" strike="noStrike">
              <a:solidFill>
                <a:srgbClr val="000000"/>
              </a:solidFill>
              <a:latin typeface="Raleway Medium"/>
              <a:ea typeface="Raleway Medium"/>
              <a:cs typeface="Raleway Medium"/>
              <a:sym typeface="Raleway Medium"/>
            </a:endParaRPr>
          </a:p>
        </p:txBody>
      </p:sp>
      <p:pic>
        <p:nvPicPr>
          <p:cNvPr id="176" name="Google Shape;176;p25"/>
          <p:cNvPicPr preferRelativeResize="0"/>
          <p:nvPr/>
        </p:nvPicPr>
        <p:blipFill rotWithShape="1">
          <a:blip r:embed="rId3">
            <a:alphaModFix/>
          </a:blip>
          <a:srcRect b="0" l="0" r="0" t="0"/>
          <a:stretch/>
        </p:blipFill>
        <p:spPr>
          <a:xfrm>
            <a:off x="5294199" y="709584"/>
            <a:ext cx="3693072" cy="2412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6"/>
          <p:cNvPicPr preferRelativeResize="0"/>
          <p:nvPr/>
        </p:nvPicPr>
        <p:blipFill rotWithShape="1">
          <a:blip r:embed="rId3">
            <a:alphaModFix/>
          </a:blip>
          <a:srcRect b="0" l="0" r="0" t="0"/>
          <a:stretch/>
        </p:blipFill>
        <p:spPr>
          <a:xfrm>
            <a:off x="0" y="643531"/>
            <a:ext cx="9144000" cy="3856438"/>
          </a:xfrm>
          <a:prstGeom prst="rect">
            <a:avLst/>
          </a:prstGeom>
          <a:noFill/>
          <a:ln>
            <a:noFill/>
          </a:ln>
        </p:spPr>
      </p:pic>
      <p:sp>
        <p:nvSpPr>
          <p:cNvPr id="182" name="Google Shape;182;p26"/>
          <p:cNvSpPr txBox="1"/>
          <p:nvPr>
            <p:ph type="title"/>
          </p:nvPr>
        </p:nvSpPr>
        <p:spPr>
          <a:xfrm>
            <a:off x="257175" y="336584"/>
            <a:ext cx="8310300" cy="42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Jun 2019 – </a:t>
            </a:r>
            <a:r>
              <a:rPr b="1" i="0" lang="en-US" sz="2000" u="none" cap="none" strike="noStrike">
                <a:solidFill>
                  <a:srgbClr val="1B36FF"/>
                </a:solidFill>
                <a:latin typeface="Raleway"/>
                <a:ea typeface="Raleway"/>
                <a:cs typeface="Raleway"/>
                <a:sym typeface="Raleway"/>
              </a:rPr>
              <a:t>Projected Cash Flow for </a:t>
            </a:r>
            <a:r>
              <a:rPr lang="en-US" sz="2000">
                <a:solidFill>
                  <a:srgbClr val="1B36FF"/>
                </a:solidFill>
                <a:latin typeface="Raleway"/>
                <a:ea typeface="Raleway"/>
                <a:cs typeface="Raleway"/>
                <a:sym typeface="Raleway"/>
              </a:rPr>
              <a:t>next 12 months</a:t>
            </a:r>
            <a:br>
              <a:rPr b="1" i="0" lang="en-US" sz="2000" u="none" cap="none" strike="noStrike">
                <a:solidFill>
                  <a:srgbClr val="1B36FF"/>
                </a:solidFill>
                <a:latin typeface="Raleway"/>
                <a:ea typeface="Raleway"/>
                <a:cs typeface="Raleway"/>
                <a:sym typeface="Raleway"/>
              </a:rPr>
            </a:br>
            <a:endParaRPr b="0" i="1" sz="2000" u="none" cap="none" strike="noStrike">
              <a:solidFill>
                <a:srgbClr val="1B36FF"/>
              </a:solidFill>
              <a:latin typeface="Raleway"/>
              <a:ea typeface="Raleway"/>
              <a:cs typeface="Raleway"/>
              <a:sym typeface="Raleway"/>
            </a:endParaRPr>
          </a:p>
        </p:txBody>
      </p:sp>
      <p:sp>
        <p:nvSpPr>
          <p:cNvPr id="183" name="Google Shape;183;p26"/>
          <p:cNvSpPr txBox="1"/>
          <p:nvPr/>
        </p:nvSpPr>
        <p:spPr>
          <a:xfrm>
            <a:off x="601980" y="4427052"/>
            <a:ext cx="8100060" cy="86177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Raleway"/>
                <a:ea typeface="Raleway"/>
                <a:cs typeface="Raleway"/>
                <a:sym typeface="Raleway"/>
              </a:rPr>
              <a:t>(*) </a:t>
            </a:r>
            <a:r>
              <a:rPr b="0" i="1" lang="en-US" sz="1200" u="none" cap="none" strike="noStrike">
                <a:solidFill>
                  <a:schemeClr val="accent2"/>
                </a:solidFill>
                <a:latin typeface="Raleway"/>
                <a:ea typeface="Raleway"/>
                <a:cs typeface="Raleway"/>
                <a:sym typeface="Raleway"/>
              </a:rPr>
              <a:t>Operating Expenses include 100% of the company's operating costs: salaries, professional fees, rent, etc. THE MONTHLY AVERAGE OF OPERATING EXPENSES does not include investments in equipment and labor. </a:t>
            </a:r>
            <a:r>
              <a:rPr b="0" i="1" lang="en-US" sz="1200" u="none" cap="none" strike="noStrike">
                <a:solidFill>
                  <a:srgbClr val="000000"/>
                </a:solidFill>
                <a:latin typeface="Raleway"/>
                <a:ea typeface="Raleway"/>
                <a:cs typeface="Raleway"/>
                <a:sym typeface="Raleway"/>
              </a:rPr>
              <a:t>See the following item.</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1" sz="1200" u="none" cap="none" strike="noStrike">
              <a:solidFill>
                <a:srgbClr val="000000"/>
              </a:solidFill>
              <a:latin typeface="Arial"/>
              <a:ea typeface="Arial"/>
              <a:cs typeface="Arial"/>
              <a:sym typeface="Arial"/>
            </a:endParaRPr>
          </a:p>
        </p:txBody>
      </p:sp>
      <p:sp>
        <p:nvSpPr>
          <p:cNvPr id="184" name="Google Shape;184;p26"/>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6"/>
          <p:cNvSpPr txBox="1"/>
          <p:nvPr/>
        </p:nvSpPr>
        <p:spPr>
          <a:xfrm>
            <a:off x="8385544" y="30783"/>
            <a:ext cx="706269"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14</a:t>
            </a:r>
            <a:endParaRPr b="0" i="0" sz="1200" u="none" cap="none" strike="noStrike">
              <a:solidFill>
                <a:srgbClr val="FFFFFF"/>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68" name="Google Shape;68;p15"/>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Cash flow available data</a:t>
            </a:r>
            <a:endParaRPr b="0" i="0" sz="2700" u="none" cap="none" strike="noStrike">
              <a:solidFill>
                <a:schemeClr val="dk1"/>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Management tools</a:t>
            </a:r>
            <a:endParaRPr b="0" i="0" sz="18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Balance Sheet</a:t>
            </a:r>
            <a:endParaRPr b="0" i="0" sz="18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Income Statement</a:t>
            </a:r>
            <a:endParaRPr b="0" i="0" sz="1800" u="none" cap="none" strike="noStrike">
              <a:solidFill>
                <a:srgbClr val="FFFFFF"/>
              </a:solidFill>
              <a:latin typeface="Raleway Medium"/>
              <a:ea typeface="Raleway Medium"/>
              <a:cs typeface="Raleway Medium"/>
              <a:sym typeface="Raleway Medium"/>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Next steps</a:t>
            </a:r>
            <a:endParaRPr b="0" i="0" sz="1800" u="none" cap="none" strike="noStrike">
              <a:solidFill>
                <a:srgbClr val="FFFFFF"/>
              </a:solidFill>
              <a:latin typeface="Raleway Medium"/>
              <a:ea typeface="Raleway Medium"/>
              <a:cs typeface="Raleway Medium"/>
              <a:sym typeface="Raleway Medium"/>
            </a:endParaRPr>
          </a:p>
        </p:txBody>
      </p:sp>
      <p:sp>
        <p:nvSpPr>
          <p:cNvPr id="69" name="Google Shape;69;p15"/>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75" name="Google Shape;75;p16"/>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a:buChar char="●"/>
            </a:pPr>
            <a:r>
              <a:rPr b="1" i="0" lang="en-US" sz="2800" u="none" cap="none" strike="noStrike">
                <a:solidFill>
                  <a:srgbClr val="FFFFFF"/>
                </a:solidFill>
                <a:latin typeface="Raleway"/>
                <a:ea typeface="Raleway"/>
                <a:cs typeface="Raleway"/>
                <a:sym typeface="Raleway"/>
              </a:rPr>
              <a:t>Cash flow available data</a:t>
            </a:r>
            <a:endParaRPr b="1" i="0" sz="2700" u="none" cap="none" strike="noStrike">
              <a:solidFill>
                <a:schemeClr val="dk1"/>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Management tools</a:t>
            </a:r>
            <a:endParaRPr b="0" i="0" sz="16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Balance Sheet</a:t>
            </a:r>
            <a:endParaRPr b="0" i="0" sz="16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Income Statement</a:t>
            </a:r>
            <a:endParaRPr b="0" i="0" sz="1600" u="none" cap="none" strike="noStrike">
              <a:solidFill>
                <a:srgbClr val="FFFFFF"/>
              </a:solidFill>
              <a:latin typeface="Raleway Medium"/>
              <a:ea typeface="Raleway Medium"/>
              <a:cs typeface="Raleway Medium"/>
              <a:sym typeface="Raleway Medium"/>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Next steps</a:t>
            </a:r>
            <a:endParaRPr b="0" i="0" sz="1600" u="none" cap="none" strike="noStrike">
              <a:solidFill>
                <a:srgbClr val="FFFFFF"/>
              </a:solidFill>
              <a:latin typeface="Raleway Medium"/>
              <a:ea typeface="Raleway Medium"/>
              <a:cs typeface="Raleway Medium"/>
              <a:sym typeface="Raleway Medium"/>
            </a:endParaRPr>
          </a:p>
        </p:txBody>
      </p:sp>
      <p:sp>
        <p:nvSpPr>
          <p:cNvPr id="76" name="Google Shape;76;p16"/>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42580" y="1011163"/>
            <a:ext cx="4603800" cy="13119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Accumulated cash balance at the </a:t>
            </a:r>
            <a:r>
              <a:rPr b="1" i="0" lang="en-US" sz="1200" u="none" cap="none" strike="noStrike">
                <a:solidFill>
                  <a:schemeClr val="dk1"/>
                </a:solidFill>
                <a:latin typeface="Raleway Medium"/>
                <a:ea typeface="Raleway Medium"/>
                <a:cs typeface="Raleway Medium"/>
                <a:sym typeface="Raleway Medium"/>
              </a:rPr>
              <a:t>end of 2018</a:t>
            </a:r>
            <a:r>
              <a:rPr b="0" i="0" lang="en-US" sz="1200" u="none" cap="none" strike="noStrike">
                <a:solidFill>
                  <a:schemeClr val="dk1"/>
                </a:solidFill>
                <a:latin typeface="Raleway Medium"/>
                <a:ea typeface="Raleway Medium"/>
                <a:cs typeface="Raleway Medium"/>
                <a:sym typeface="Raleway Medium"/>
              </a:rPr>
              <a:t>: </a:t>
            </a:r>
            <a:br>
              <a:rPr b="0" i="0" lang="en-US" sz="1200" u="none" cap="none" strike="noStrike">
                <a:solidFill>
                  <a:schemeClr val="dk1"/>
                </a:solidFill>
                <a:latin typeface="Raleway Medium"/>
                <a:ea typeface="Raleway Medium"/>
                <a:cs typeface="Raleway Medium"/>
                <a:sym typeface="Raleway Medium"/>
              </a:rPr>
            </a:br>
            <a:r>
              <a:rPr b="1" i="0" lang="en-US" sz="1200" u="none" cap="none" strike="noStrike">
                <a:solidFill>
                  <a:srgbClr val="2939FA"/>
                </a:solidFill>
                <a:latin typeface="Arial"/>
                <a:ea typeface="Arial"/>
                <a:cs typeface="Arial"/>
                <a:sym typeface="Arial"/>
              </a:rPr>
              <a:t>USD 165</a:t>
            </a:r>
            <a:r>
              <a:rPr b="1" lang="en-US" sz="1200">
                <a:solidFill>
                  <a:srgbClr val="2939FA"/>
                </a:solidFill>
                <a:latin typeface="Arial"/>
                <a:ea typeface="Arial"/>
                <a:cs typeface="Arial"/>
                <a:sym typeface="Arial"/>
              </a:rPr>
              <a:t>,</a:t>
            </a:r>
            <a:r>
              <a:rPr b="1" i="0" lang="en-US" sz="1200" u="none" cap="none" strike="noStrike">
                <a:solidFill>
                  <a:srgbClr val="2939FA"/>
                </a:solidFill>
                <a:latin typeface="Arial"/>
                <a:ea typeface="Arial"/>
                <a:cs typeface="Arial"/>
                <a:sym typeface="Arial"/>
              </a:rPr>
              <a:t>258</a:t>
            </a:r>
            <a:r>
              <a:rPr b="0" i="0" lang="en-US" sz="1200" u="none" cap="none" strike="noStrike">
                <a:solidFill>
                  <a:schemeClr val="dk1"/>
                </a:solidFill>
                <a:latin typeface="Raleway Medium"/>
                <a:ea typeface="Raleway Medium"/>
                <a:cs typeface="Raleway Medium"/>
                <a:sym typeface="Raleway Medium"/>
              </a:rPr>
              <a:t>. </a:t>
            </a:r>
            <a:endParaRPr b="0" i="0" sz="1200" u="none" cap="none" strike="noStrike">
              <a:solidFill>
                <a:schemeClr val="dk1"/>
              </a:solidFill>
              <a:latin typeface="Rambla"/>
              <a:ea typeface="Rambla"/>
              <a:cs typeface="Rambla"/>
              <a:sym typeface="Rambla"/>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Opening balance 2018 (end of 2017): USD 46,425</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Income 2018: USD 1</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253</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800 (partner contributions and loans)</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Expenses 2018: USD (-) 1</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134</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967.</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Final accumulated cash balance 2018: USD 165,258</a:t>
            </a:r>
            <a:endParaRPr>
              <a:latin typeface="Raleway"/>
              <a:ea typeface="Raleway"/>
              <a:cs typeface="Raleway"/>
              <a:sym typeface="Raleway"/>
            </a:endParaRPr>
          </a:p>
          <a:p>
            <a:pPr indent="-228600" lvl="1" marL="914400" marR="0" rtl="0" algn="l">
              <a:lnSpc>
                <a:spcPct val="115000"/>
              </a:lnSpc>
              <a:spcBef>
                <a:spcPts val="0"/>
              </a:spcBef>
              <a:spcAft>
                <a:spcPts val="0"/>
              </a:spcAft>
              <a:buClr>
                <a:schemeClr val="dk1"/>
              </a:buClr>
              <a:buSzPts val="1000"/>
              <a:buFont typeface="Courier New"/>
              <a:buNone/>
            </a:pPr>
            <a:r>
              <a:t/>
            </a:r>
            <a:endParaRPr b="0" i="0" sz="1000" u="none" cap="none" strike="noStrike">
              <a:solidFill>
                <a:schemeClr val="dk1"/>
              </a:solidFill>
              <a:latin typeface="Rambla"/>
              <a:ea typeface="Rambla"/>
              <a:cs typeface="Rambla"/>
              <a:sym typeface="Rambla"/>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82" name="Google Shape;82;p17"/>
          <p:cNvSpPr txBox="1"/>
          <p:nvPr>
            <p:ph type="title"/>
          </p:nvPr>
        </p:nvSpPr>
        <p:spPr>
          <a:xfrm>
            <a:off x="337819" y="232670"/>
            <a:ext cx="3903300" cy="42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Cash Flow available data: </a:t>
            </a:r>
            <a:r>
              <a:rPr lang="en-US" sz="2400">
                <a:solidFill>
                  <a:srgbClr val="1B36FF"/>
                </a:solidFill>
                <a:latin typeface="Raleway"/>
                <a:ea typeface="Raleway"/>
                <a:cs typeface="Raleway"/>
                <a:sym typeface="Raleway"/>
              </a:rPr>
              <a:t>Jun 2019</a:t>
            </a:r>
            <a:endParaRPr b="1" i="0" sz="2400" u="none" cap="none" strike="noStrike">
              <a:solidFill>
                <a:srgbClr val="1B36FF"/>
              </a:solidFill>
              <a:latin typeface="Raleway"/>
              <a:ea typeface="Raleway"/>
              <a:cs typeface="Raleway"/>
              <a:sym typeface="Raleway"/>
            </a:endParaRPr>
          </a:p>
        </p:txBody>
      </p:sp>
      <p:sp>
        <p:nvSpPr>
          <p:cNvPr id="83" name="Google Shape;83;p17"/>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7"/>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4</a:t>
            </a:r>
            <a:endParaRPr b="0" i="0" sz="1200" u="none" cap="none" strike="noStrike">
              <a:solidFill>
                <a:srgbClr val="FFFFFF"/>
              </a:solidFill>
              <a:latin typeface="Raleway"/>
              <a:ea typeface="Raleway"/>
              <a:cs typeface="Raleway"/>
              <a:sym typeface="Raleway"/>
            </a:endParaRPr>
          </a:p>
        </p:txBody>
      </p:sp>
      <p:sp>
        <p:nvSpPr>
          <p:cNvPr id="85" name="Google Shape;85;p17"/>
          <p:cNvSpPr txBox="1"/>
          <p:nvPr/>
        </p:nvSpPr>
        <p:spPr>
          <a:xfrm>
            <a:off x="42580" y="2115247"/>
            <a:ext cx="4495500" cy="13119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Accumulated cash balance at the </a:t>
            </a:r>
            <a:r>
              <a:rPr b="1" i="0" lang="en-US" sz="1200" u="none" cap="none" strike="noStrike">
                <a:solidFill>
                  <a:schemeClr val="dk1"/>
                </a:solidFill>
                <a:latin typeface="Raleway Medium"/>
                <a:ea typeface="Raleway Medium"/>
                <a:cs typeface="Raleway Medium"/>
                <a:sym typeface="Raleway Medium"/>
              </a:rPr>
              <a:t>end of Jun 2019</a:t>
            </a:r>
            <a:r>
              <a:rPr b="0" i="0" lang="en-US" sz="1200" u="none" cap="none" strike="noStrike">
                <a:solidFill>
                  <a:schemeClr val="dk1"/>
                </a:solidFill>
                <a:latin typeface="Raleway Medium"/>
                <a:ea typeface="Raleway Medium"/>
                <a:cs typeface="Raleway Medium"/>
                <a:sym typeface="Raleway Medium"/>
              </a:rPr>
              <a:t>: </a:t>
            </a:r>
            <a:r>
              <a:rPr b="1" i="0" lang="en-US" sz="1200" u="none" cap="none" strike="noStrike">
                <a:solidFill>
                  <a:srgbClr val="2939FA"/>
                </a:solidFill>
                <a:latin typeface="Arial"/>
                <a:ea typeface="Arial"/>
                <a:cs typeface="Arial"/>
                <a:sym typeface="Arial"/>
              </a:rPr>
              <a:t>USD 233</a:t>
            </a:r>
            <a:r>
              <a:rPr b="1" lang="en-US" sz="1200">
                <a:solidFill>
                  <a:srgbClr val="2939FA"/>
                </a:solidFill>
              </a:rPr>
              <a:t>,</a:t>
            </a:r>
            <a:r>
              <a:rPr b="1" i="0" lang="en-US" sz="1200" u="none" cap="none" strike="noStrike">
                <a:solidFill>
                  <a:srgbClr val="2939FA"/>
                </a:solidFill>
                <a:latin typeface="Arial"/>
                <a:ea typeface="Arial"/>
                <a:cs typeface="Arial"/>
                <a:sym typeface="Arial"/>
              </a:rPr>
              <a:t>025.</a:t>
            </a:r>
            <a:r>
              <a:rPr b="0" i="0" lang="en-US" sz="1200" u="none" cap="none" strike="noStrike">
                <a:solidFill>
                  <a:schemeClr val="dk1"/>
                </a:solidFill>
                <a:latin typeface="Raleway Medium"/>
                <a:ea typeface="Raleway Medium"/>
                <a:cs typeface="Raleway Medium"/>
                <a:sym typeface="Raleway Medium"/>
              </a:rPr>
              <a:t> </a:t>
            </a:r>
            <a:endParaRPr b="0" i="0" sz="12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Opening balance (end of </a:t>
            </a:r>
            <a:r>
              <a:rPr b="0" i="1" lang="en-US" sz="900" u="none" cap="none" strike="noStrike">
                <a:solidFill>
                  <a:srgbClr val="3F3F3F"/>
                </a:solidFill>
                <a:latin typeface="Raleway"/>
                <a:ea typeface="Raleway"/>
                <a:cs typeface="Raleway"/>
                <a:sym typeface="Raleway"/>
              </a:rPr>
              <a:t>May/19):</a:t>
            </a:r>
            <a:r>
              <a:rPr b="0" i="0" lang="en-US" sz="900" u="none" cap="none" strike="noStrike">
                <a:solidFill>
                  <a:srgbClr val="3F3F3F"/>
                </a:solidFill>
                <a:latin typeface="Raleway"/>
                <a:ea typeface="Raleway"/>
                <a:cs typeface="Raleway"/>
                <a:sym typeface="Raleway"/>
              </a:rPr>
              <a:t> (+) USD 86,157</a:t>
            </a:r>
            <a:endParaRPr b="0" i="0" sz="900" u="none" cap="none" strike="noStrike">
              <a:solidFill>
                <a:srgbClr val="000000"/>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Capital Income </a:t>
            </a:r>
            <a:r>
              <a:rPr b="0" i="1" lang="en-US" sz="900" u="none" cap="none" strike="noStrike">
                <a:solidFill>
                  <a:srgbClr val="3F3F3F"/>
                </a:solidFill>
                <a:latin typeface="Raleway"/>
                <a:ea typeface="Raleway"/>
                <a:cs typeface="Raleway"/>
                <a:sym typeface="Raleway"/>
              </a:rPr>
              <a:t>Jun/19 </a:t>
            </a:r>
            <a:r>
              <a:rPr b="0" i="0" lang="en-US" sz="900" u="none" cap="none" strike="noStrike">
                <a:solidFill>
                  <a:srgbClr val="3F3F3F"/>
                </a:solidFill>
                <a:latin typeface="Raleway"/>
                <a:ea typeface="Raleway"/>
                <a:cs typeface="Raleway"/>
                <a:sym typeface="Raleway"/>
              </a:rPr>
              <a:t>: (+) USD 530</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000</a:t>
            </a:r>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Rental Guarantee </a:t>
            </a:r>
            <a:r>
              <a:rPr b="0" i="1" lang="en-US" sz="900" u="none" cap="none" strike="noStrike">
                <a:solidFill>
                  <a:srgbClr val="3F3F3F"/>
                </a:solidFill>
                <a:latin typeface="Raleway"/>
                <a:ea typeface="Raleway"/>
                <a:cs typeface="Raleway"/>
                <a:sym typeface="Raleway"/>
              </a:rPr>
              <a:t>Jun/19 : </a:t>
            </a:r>
            <a:r>
              <a:rPr b="0" i="0" lang="en-US" sz="900" u="none" cap="none" strike="noStrike">
                <a:solidFill>
                  <a:srgbClr val="3F3F3F"/>
                </a:solidFill>
                <a:latin typeface="Raleway"/>
                <a:ea typeface="Raleway"/>
                <a:cs typeface="Raleway"/>
                <a:sym typeface="Raleway"/>
              </a:rPr>
              <a:t>(-) USD 10,458</a:t>
            </a:r>
            <a:endParaRPr b="0" i="0" sz="900" u="none" cap="none" strike="noStrike">
              <a:solidFill>
                <a:srgbClr val="000000"/>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414141"/>
                </a:solidFill>
                <a:latin typeface="Raleway"/>
                <a:ea typeface="Raleway"/>
                <a:cs typeface="Raleway"/>
                <a:sym typeface="Raleway"/>
              </a:rPr>
              <a:t>Building Construction </a:t>
            </a:r>
            <a:r>
              <a:rPr b="0" i="1" lang="en-US" sz="900" u="none" cap="none" strike="noStrike">
                <a:solidFill>
                  <a:srgbClr val="414141"/>
                </a:solidFill>
                <a:latin typeface="Raleway"/>
                <a:ea typeface="Raleway"/>
                <a:cs typeface="Raleway"/>
                <a:sym typeface="Raleway"/>
              </a:rPr>
              <a:t>Jun/19 :</a:t>
            </a:r>
            <a:r>
              <a:rPr b="0" i="0" lang="en-US" sz="900" u="none" cap="none" strike="noStrike">
                <a:solidFill>
                  <a:srgbClr val="414141"/>
                </a:solidFill>
                <a:latin typeface="Raleway"/>
                <a:ea typeface="Raleway"/>
                <a:cs typeface="Raleway"/>
                <a:sym typeface="Raleway"/>
              </a:rPr>
              <a:t> (-) USD 180,079</a:t>
            </a:r>
            <a:endParaRPr b="0" i="0" sz="900" u="none" cap="none" strike="noStrike">
              <a:solidFill>
                <a:srgbClr val="41414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Operating Expenses </a:t>
            </a:r>
            <a:r>
              <a:rPr b="0" i="1" lang="en-US" sz="900" u="none" cap="none" strike="noStrike">
                <a:solidFill>
                  <a:srgbClr val="3F3F3F"/>
                </a:solidFill>
                <a:latin typeface="Raleway"/>
                <a:ea typeface="Raleway"/>
                <a:cs typeface="Raleway"/>
                <a:sym typeface="Raleway"/>
              </a:rPr>
              <a:t>Jun/19 :</a:t>
            </a:r>
            <a:r>
              <a:rPr b="0" i="0" lang="en-US" sz="900" u="none" cap="none" strike="noStrike">
                <a:solidFill>
                  <a:srgbClr val="3F3F3F"/>
                </a:solidFill>
                <a:latin typeface="Raleway"/>
                <a:ea typeface="Raleway"/>
                <a:cs typeface="Raleway"/>
                <a:sym typeface="Raleway"/>
              </a:rPr>
              <a:t> (-) USD 192</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595</a:t>
            </a:r>
            <a:endParaRPr b="0" i="0" sz="14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rgbClr val="414141"/>
              </a:buClr>
              <a:buSzPts val="1000"/>
              <a:buFont typeface="Courier New"/>
              <a:buChar char="o"/>
            </a:pPr>
            <a:r>
              <a:rPr b="1" i="0" lang="en-US" sz="900" u="none" cap="none" strike="noStrike">
                <a:solidFill>
                  <a:srgbClr val="414141"/>
                </a:solidFill>
                <a:latin typeface="Raleway"/>
                <a:ea typeface="Raleway"/>
                <a:cs typeface="Raleway"/>
                <a:sym typeface="Raleway"/>
              </a:rPr>
              <a:t>Final accumulated cash balance Jun</a:t>
            </a:r>
            <a:r>
              <a:rPr b="1" i="1" lang="en-US" sz="900" u="none" cap="none" strike="noStrike">
                <a:solidFill>
                  <a:srgbClr val="414141"/>
                </a:solidFill>
                <a:latin typeface="Raleway"/>
                <a:ea typeface="Raleway"/>
                <a:cs typeface="Raleway"/>
                <a:sym typeface="Raleway"/>
              </a:rPr>
              <a:t> 2019 </a:t>
            </a:r>
            <a:r>
              <a:rPr b="1" i="0" lang="en-US" sz="900" u="none" cap="none" strike="noStrike">
                <a:solidFill>
                  <a:srgbClr val="414141"/>
                </a:solidFill>
                <a:latin typeface="Raleway"/>
                <a:ea typeface="Raleway"/>
                <a:cs typeface="Raleway"/>
                <a:sym typeface="Raleway"/>
              </a:rPr>
              <a:t>: USD 233</a:t>
            </a:r>
            <a:r>
              <a:rPr b="1" lang="en-US" sz="900">
                <a:solidFill>
                  <a:srgbClr val="414141"/>
                </a:solidFill>
                <a:latin typeface="Raleway"/>
                <a:ea typeface="Raleway"/>
                <a:cs typeface="Raleway"/>
                <a:sym typeface="Raleway"/>
              </a:rPr>
              <a:t>,</a:t>
            </a:r>
            <a:r>
              <a:rPr b="1" i="0" lang="en-US" sz="900" u="none" cap="none" strike="noStrike">
                <a:solidFill>
                  <a:srgbClr val="414141"/>
                </a:solidFill>
                <a:latin typeface="Raleway"/>
                <a:ea typeface="Raleway"/>
                <a:cs typeface="Raleway"/>
                <a:sym typeface="Raleway"/>
              </a:rPr>
              <a:t>025.</a:t>
            </a:r>
            <a:endParaRPr b="1" i="0" sz="900" u="none" cap="none" strike="noStrike">
              <a:solidFill>
                <a:srgbClr val="414141"/>
              </a:solidFill>
              <a:latin typeface="Raleway"/>
              <a:ea typeface="Raleway"/>
              <a:cs typeface="Raleway"/>
              <a:sym typeface="Raleway"/>
            </a:endParaRPr>
          </a:p>
          <a:p>
            <a:pPr indent="-228600" lvl="1" marL="914400" marR="0" rtl="0" algn="l">
              <a:lnSpc>
                <a:spcPct val="115000"/>
              </a:lnSpc>
              <a:spcBef>
                <a:spcPts val="0"/>
              </a:spcBef>
              <a:spcAft>
                <a:spcPts val="0"/>
              </a:spcAft>
              <a:buClr>
                <a:srgbClr val="414141"/>
              </a:buClr>
              <a:buSzPts val="1000"/>
              <a:buFont typeface="Raleway"/>
              <a:buNone/>
            </a:pPr>
            <a:r>
              <a:t/>
            </a:r>
            <a:endParaRPr b="0" i="1" sz="1000" u="none" cap="none" strike="noStrike">
              <a:solidFill>
                <a:srgbClr val="414141"/>
              </a:solidFill>
              <a:latin typeface="Raleway"/>
              <a:ea typeface="Raleway"/>
              <a:cs typeface="Raleway"/>
              <a:sym typeface="Raleway"/>
            </a:endParaRPr>
          </a:p>
          <a:p>
            <a:pPr indent="-292100" lvl="1" marL="914400" marR="0" rtl="0" algn="l">
              <a:lnSpc>
                <a:spcPct val="115000"/>
              </a:lnSpc>
              <a:spcBef>
                <a:spcPts val="0"/>
              </a:spcBef>
              <a:spcAft>
                <a:spcPts val="0"/>
              </a:spcAft>
              <a:buClr>
                <a:srgbClr val="414141"/>
              </a:buClr>
              <a:buSzPts val="1000"/>
              <a:buFont typeface="Raleway"/>
              <a:buChar char="o"/>
            </a:pPr>
            <a:r>
              <a:rPr b="0" i="1" lang="en-US" sz="900" u="none" cap="none" strike="noStrike">
                <a:solidFill>
                  <a:srgbClr val="414141"/>
                </a:solidFill>
                <a:latin typeface="Raleway"/>
                <a:ea typeface="Raleway"/>
                <a:cs typeface="Raleway"/>
                <a:sym typeface="Raleway"/>
              </a:rPr>
              <a:t>Cash outflows for  Jun/19 (USD 383</a:t>
            </a:r>
            <a:r>
              <a:rPr i="1" lang="en-US" sz="900">
                <a:solidFill>
                  <a:srgbClr val="414141"/>
                </a:solidFill>
                <a:latin typeface="Raleway"/>
                <a:ea typeface="Raleway"/>
                <a:cs typeface="Raleway"/>
                <a:sym typeface="Raleway"/>
              </a:rPr>
              <a:t>,</a:t>
            </a:r>
            <a:r>
              <a:rPr b="0" i="1" lang="en-US" sz="900" u="none" cap="none" strike="noStrike">
                <a:solidFill>
                  <a:srgbClr val="414141"/>
                </a:solidFill>
                <a:latin typeface="Raleway"/>
                <a:ea typeface="Raleway"/>
                <a:cs typeface="Raleway"/>
                <a:sym typeface="Raleway"/>
              </a:rPr>
              <a:t>133) are composed of: 50% Operating Expenses, 47% Investment in Equipment and Structure and 3% Rental Guarantee.</a:t>
            </a:r>
            <a:endParaRPr b="0" i="0" sz="900" u="none" cap="none" strike="noStrike">
              <a:solidFill>
                <a:srgbClr val="0C0C0C"/>
              </a:solidFill>
              <a:latin typeface="Raleway"/>
              <a:ea typeface="Raleway"/>
              <a:cs typeface="Raleway"/>
              <a:sym typeface="Raleway"/>
            </a:endParaRPr>
          </a:p>
          <a:p>
            <a:pPr indent="-292100" lvl="1" marL="914400" marR="25400" rtl="0" algn="l">
              <a:lnSpc>
                <a:spcPct val="115000"/>
              </a:lnSpc>
              <a:spcBef>
                <a:spcPts val="0"/>
              </a:spcBef>
              <a:spcAft>
                <a:spcPts val="0"/>
              </a:spcAft>
              <a:buClr>
                <a:srgbClr val="3F3F3F"/>
              </a:buClr>
              <a:buSzPts val="1000"/>
              <a:buFont typeface="Raleway"/>
              <a:buChar char="o"/>
            </a:pPr>
            <a:r>
              <a:rPr b="0" i="1" lang="en-US" sz="900" u="none" cap="none" strike="noStrike">
                <a:solidFill>
                  <a:srgbClr val="3F3F3F"/>
                </a:solidFill>
                <a:latin typeface="Raleway"/>
                <a:ea typeface="Raleway"/>
                <a:cs typeface="Raleway"/>
                <a:sym typeface="Raleway"/>
              </a:rPr>
              <a:t>June operating costs were +2</a:t>
            </a:r>
            <a:r>
              <a:rPr i="1" lang="en-US" sz="900">
                <a:solidFill>
                  <a:srgbClr val="3F3F3F"/>
                </a:solidFill>
                <a:latin typeface="Raleway"/>
                <a:ea typeface="Raleway"/>
                <a:cs typeface="Raleway"/>
                <a:sym typeface="Raleway"/>
              </a:rPr>
              <a:t>.</a:t>
            </a:r>
            <a:r>
              <a:rPr b="0" i="1" lang="en-US" sz="900" u="none" cap="none" strike="noStrike">
                <a:solidFill>
                  <a:srgbClr val="3F3F3F"/>
                </a:solidFill>
                <a:latin typeface="Raleway"/>
                <a:ea typeface="Raleway"/>
                <a:cs typeface="Raleway"/>
                <a:sym typeface="Raleway"/>
              </a:rPr>
              <a:t>6 times more than the monthly average (last 12 months): </a:t>
            </a:r>
            <a:r>
              <a:rPr i="1" lang="en-US" sz="900">
                <a:solidFill>
                  <a:srgbClr val="3F3F3F"/>
                </a:solidFill>
                <a:latin typeface="Raleway"/>
                <a:ea typeface="Raleway"/>
                <a:cs typeface="Raleway"/>
                <a:sym typeface="Raleway"/>
              </a:rPr>
              <a:t>additional</a:t>
            </a:r>
            <a:r>
              <a:rPr b="0" i="1" lang="en-US" sz="900" u="none" cap="none" strike="noStrike">
                <a:solidFill>
                  <a:srgbClr val="3F3F3F"/>
                </a:solidFill>
                <a:latin typeface="Raleway"/>
                <a:ea typeface="Raleway"/>
                <a:cs typeface="Raleway"/>
                <a:sym typeface="Raleway"/>
              </a:rPr>
              <a:t> </a:t>
            </a:r>
            <a:r>
              <a:rPr i="1" lang="en-US" sz="900">
                <a:solidFill>
                  <a:srgbClr val="3F3F3F"/>
                </a:solidFill>
                <a:latin typeface="Raleway"/>
                <a:ea typeface="Raleway"/>
                <a:cs typeface="Raleway"/>
                <a:sym typeface="Raleway"/>
              </a:rPr>
              <a:t>one-time expenses</a:t>
            </a:r>
            <a:r>
              <a:rPr b="0" i="1" lang="en-US" sz="900" u="none" cap="none" strike="noStrike">
                <a:solidFill>
                  <a:srgbClr val="3F3F3F"/>
                </a:solidFill>
                <a:latin typeface="Raleway"/>
                <a:ea typeface="Raleway"/>
                <a:cs typeface="Raleway"/>
                <a:sym typeface="Raleway"/>
              </a:rPr>
              <a:t>.</a:t>
            </a:r>
            <a:endParaRPr b="0" i="1" sz="900" u="none" cap="none" strike="noStrike">
              <a:solidFill>
                <a:srgbClr val="3F3F3F"/>
              </a:solidFill>
              <a:latin typeface="Raleway"/>
              <a:ea typeface="Raleway"/>
              <a:cs typeface="Raleway"/>
              <a:sym typeface="Raleway"/>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86" name="Google Shape;86;p17"/>
          <p:cNvSpPr txBox="1"/>
          <p:nvPr/>
        </p:nvSpPr>
        <p:spPr>
          <a:xfrm>
            <a:off x="42580" y="4512750"/>
            <a:ext cx="4628100" cy="12615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New partner contributions and Loans: Jun 2019</a:t>
            </a:r>
            <a:endParaRPr b="0" i="0" sz="12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rgbClr val="414141"/>
              </a:buClr>
              <a:buSzPts val="1000"/>
              <a:buFont typeface="Courier New"/>
              <a:buChar char="o"/>
            </a:pPr>
            <a:r>
              <a:rPr b="0" i="0" lang="en-US" sz="900" u="none" cap="none" strike="noStrike">
                <a:solidFill>
                  <a:srgbClr val="414141"/>
                </a:solidFill>
                <a:latin typeface="Raleway Medium"/>
                <a:ea typeface="Raleway Medium"/>
                <a:cs typeface="Raleway Medium"/>
                <a:sym typeface="Raleway Medium"/>
              </a:rPr>
              <a:t>Contribution of partners: USD 530</a:t>
            </a:r>
            <a:r>
              <a:rPr lang="en-US" sz="900">
                <a:solidFill>
                  <a:srgbClr val="414141"/>
                </a:solidFill>
                <a:latin typeface="Raleway Medium"/>
                <a:ea typeface="Raleway Medium"/>
                <a:cs typeface="Raleway Medium"/>
                <a:sym typeface="Raleway Medium"/>
              </a:rPr>
              <a:t>,</a:t>
            </a:r>
            <a:r>
              <a:rPr b="0" i="0" lang="en-US" sz="900" u="none" cap="none" strike="noStrike">
                <a:solidFill>
                  <a:srgbClr val="414141"/>
                </a:solidFill>
                <a:latin typeface="Raleway Medium"/>
                <a:ea typeface="Raleway Medium"/>
                <a:cs typeface="Raleway Medium"/>
                <a:sym typeface="Raleway Medium"/>
              </a:rPr>
              <a:t>000</a:t>
            </a:r>
            <a:endParaRPr b="0" i="0" sz="900" u="none" cap="none" strike="noStrike">
              <a:solidFill>
                <a:srgbClr val="414141"/>
              </a:solidFill>
              <a:latin typeface="Raleway"/>
              <a:ea typeface="Raleway"/>
              <a:cs typeface="Raleway"/>
              <a:sym typeface="Raleway"/>
            </a:endParaRPr>
          </a:p>
        </p:txBody>
      </p:sp>
      <p:pic>
        <p:nvPicPr>
          <p:cNvPr id="87" name="Google Shape;87;p17"/>
          <p:cNvPicPr preferRelativeResize="0"/>
          <p:nvPr/>
        </p:nvPicPr>
        <p:blipFill rotWithShape="1">
          <a:blip r:embed="rId3">
            <a:alphaModFix/>
          </a:blip>
          <a:srcRect b="0" l="0" r="0" t="0"/>
          <a:stretch/>
        </p:blipFill>
        <p:spPr>
          <a:xfrm>
            <a:off x="4701636" y="355500"/>
            <a:ext cx="4399784" cy="478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3">
            <a:alphaModFix/>
          </a:blip>
          <a:srcRect b="0" l="0" r="0" t="0"/>
          <a:stretch/>
        </p:blipFill>
        <p:spPr>
          <a:xfrm>
            <a:off x="4030466" y="1007453"/>
            <a:ext cx="4894560" cy="3132000"/>
          </a:xfrm>
          <a:prstGeom prst="rect">
            <a:avLst/>
          </a:prstGeom>
          <a:noFill/>
          <a:ln>
            <a:noFill/>
          </a:ln>
        </p:spPr>
      </p:pic>
      <p:sp>
        <p:nvSpPr>
          <p:cNvPr id="93" name="Google Shape;93;p18"/>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Arial"/>
              <a:buNone/>
            </a:pPr>
            <a:r>
              <a:rPr b="1" i="0" lang="en-US" sz="2400" u="none" cap="none" strike="noStrike">
                <a:solidFill>
                  <a:srgbClr val="1B36FF"/>
                </a:solidFill>
                <a:latin typeface="Raleway"/>
                <a:ea typeface="Raleway"/>
                <a:cs typeface="Raleway"/>
                <a:sym typeface="Raleway"/>
              </a:rPr>
              <a:t>Accumulated Cash Flow – </a:t>
            </a:r>
            <a:r>
              <a:rPr lang="en-US" sz="2400">
                <a:solidFill>
                  <a:srgbClr val="1B36FF"/>
                </a:solidFill>
                <a:latin typeface="Raleway"/>
                <a:ea typeface="Raleway"/>
                <a:cs typeface="Raleway"/>
                <a:sym typeface="Raleway"/>
              </a:rPr>
              <a:t>Jun</a:t>
            </a:r>
            <a:r>
              <a:rPr b="1" i="0" lang="en-US" sz="2400" u="none" cap="none" strike="noStrike">
                <a:solidFill>
                  <a:srgbClr val="1B36FF"/>
                </a:solidFill>
                <a:latin typeface="Raleway"/>
                <a:ea typeface="Raleway"/>
                <a:cs typeface="Raleway"/>
                <a:sym typeface="Raleway"/>
              </a:rPr>
              <a:t> 2019</a:t>
            </a:r>
            <a:endParaRPr b="1" i="0" sz="2400" u="none" cap="none" strike="noStrike">
              <a:solidFill>
                <a:srgbClr val="1B36FF"/>
              </a:solidFill>
              <a:latin typeface="Raleway"/>
              <a:ea typeface="Raleway"/>
              <a:cs typeface="Raleway"/>
              <a:sym typeface="Raleway"/>
            </a:endParaRPr>
          </a:p>
        </p:txBody>
      </p:sp>
      <p:sp>
        <p:nvSpPr>
          <p:cNvPr id="94" name="Google Shape;94;p18"/>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8"/>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5</a:t>
            </a:r>
            <a:endParaRPr b="0" i="0" sz="1200" u="none" cap="none" strike="noStrike">
              <a:solidFill>
                <a:srgbClr val="FFFFFF"/>
              </a:solidFill>
              <a:latin typeface="Raleway"/>
              <a:ea typeface="Raleway"/>
              <a:cs typeface="Raleway"/>
              <a:sym typeface="Raleway"/>
            </a:endParaRPr>
          </a:p>
        </p:txBody>
      </p:sp>
      <p:pic>
        <p:nvPicPr>
          <p:cNvPr id="96" name="Google Shape;96;p18"/>
          <p:cNvPicPr preferRelativeResize="0"/>
          <p:nvPr/>
        </p:nvPicPr>
        <p:blipFill rotWithShape="1">
          <a:blip r:embed="rId4">
            <a:alphaModFix/>
          </a:blip>
          <a:srcRect b="27695" l="0" r="9835" t="52803"/>
          <a:stretch/>
        </p:blipFill>
        <p:spPr>
          <a:xfrm>
            <a:off x="0" y="4681850"/>
            <a:ext cx="1180024" cy="461651"/>
          </a:xfrm>
          <a:prstGeom prst="rect">
            <a:avLst/>
          </a:prstGeom>
          <a:noFill/>
          <a:ln>
            <a:noFill/>
          </a:ln>
        </p:spPr>
      </p:pic>
      <p:sp>
        <p:nvSpPr>
          <p:cNvPr id="97" name="Google Shape;97;p18"/>
          <p:cNvSpPr txBox="1"/>
          <p:nvPr>
            <p:ph idx="1" type="body"/>
          </p:nvPr>
        </p:nvSpPr>
        <p:spPr>
          <a:xfrm>
            <a:off x="-132217" y="1085587"/>
            <a:ext cx="4537962" cy="2720457"/>
          </a:xfrm>
          <a:prstGeom prst="rect">
            <a:avLst/>
          </a:prstGeom>
          <a:noFill/>
          <a:ln>
            <a:noFill/>
          </a:ln>
        </p:spPr>
        <p:txBody>
          <a:bodyPr anchorCtr="0" anchor="t" bIns="45700" lIns="91425" spcFirstLastPara="1" rIns="91425" wrap="square" tIns="45700">
            <a:noAutofit/>
          </a:bodyPr>
          <a:lstStyle/>
          <a:p>
            <a:pPr indent="-317500" lvl="0" marL="457200" marR="0" rtl="0" algn="l">
              <a:lnSpc>
                <a:spcPct val="90000"/>
              </a:lnSpc>
              <a:spcBef>
                <a:spcPts val="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2016: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39 thousand</a:t>
            </a:r>
            <a:r>
              <a:rPr b="1" i="0" lang="en-US" sz="1300" u="none" cap="none" strike="noStrike">
                <a:solidFill>
                  <a:srgbClr val="2939FA"/>
                </a:solidFill>
                <a:latin typeface="Raleway Medium"/>
                <a:ea typeface="Raleway Medium"/>
                <a:cs typeface="Raleway Medium"/>
                <a:sym typeface="Raleway Medium"/>
              </a:rPr>
              <a:t> </a:t>
            </a:r>
            <a:endParaRPr b="0" i="0" sz="1300" u="none" cap="none" strike="noStrike">
              <a:solidFill>
                <a:schemeClr val="dk1"/>
              </a:solidFill>
              <a:latin typeface="Raleway Medium"/>
              <a:ea typeface="Raleway Medium"/>
              <a:cs typeface="Raleway Medium"/>
              <a:sym typeface="Raleway Medium"/>
            </a:endParaRPr>
          </a:p>
          <a:p>
            <a:pPr indent="-317500" lvl="0" marL="457200" marR="0" rtl="0" algn="l">
              <a:lnSpc>
                <a:spcPct val="90000"/>
              </a:lnSpc>
              <a:spcBef>
                <a:spcPts val="60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2017: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46 thousand</a:t>
            </a:r>
            <a:endParaRPr b="0" i="0" sz="1300" u="none" cap="none" strike="noStrike">
              <a:solidFill>
                <a:schemeClr val="dk1"/>
              </a:solidFill>
              <a:latin typeface="Raleway Medium"/>
              <a:ea typeface="Raleway Medium"/>
              <a:cs typeface="Raleway Medium"/>
              <a:sym typeface="Raleway Medium"/>
            </a:endParaRPr>
          </a:p>
          <a:p>
            <a:pPr indent="-317500" lvl="0" marL="457200" marR="0" rtl="0" algn="l">
              <a:lnSpc>
                <a:spcPct val="90000"/>
              </a:lnSpc>
              <a:spcBef>
                <a:spcPts val="60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2018: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165 thou</a:t>
            </a:r>
            <a:r>
              <a:rPr b="1" lang="en-US" sz="1300">
                <a:solidFill>
                  <a:srgbClr val="2939FA"/>
                </a:solidFill>
                <a:latin typeface="Arial"/>
                <a:ea typeface="Arial"/>
                <a:cs typeface="Arial"/>
                <a:sym typeface="Arial"/>
              </a:rPr>
              <a:t>sand</a:t>
            </a:r>
            <a:endParaRPr/>
          </a:p>
          <a:p>
            <a:pPr indent="-317500" lvl="0" marL="457200" rtl="0" algn="l">
              <a:lnSpc>
                <a:spcPct val="90000"/>
              </a:lnSpc>
              <a:spcBef>
                <a:spcPts val="600"/>
              </a:spcBef>
              <a:spcAft>
                <a:spcPts val="0"/>
              </a:spcAft>
              <a:buClr>
                <a:schemeClr val="dk1"/>
              </a:buClr>
              <a:buSzPts val="1400"/>
              <a:buFont typeface="Raleway Medium"/>
              <a:buChar char="●"/>
            </a:pPr>
            <a:r>
              <a:rPr lang="en-US" sz="1300">
                <a:latin typeface="Raleway Medium"/>
                <a:ea typeface="Raleway Medium"/>
                <a:cs typeface="Raleway Medium"/>
                <a:sym typeface="Raleway Medium"/>
              </a:rPr>
              <a:t>Final Cash Balance 2019: </a:t>
            </a:r>
            <a:r>
              <a:rPr b="1" lang="en-US" sz="1300">
                <a:solidFill>
                  <a:srgbClr val="2939FA"/>
                </a:solidFill>
                <a:latin typeface="Raleway Medium"/>
                <a:ea typeface="Raleway Medium"/>
                <a:cs typeface="Raleway Medium"/>
                <a:sym typeface="Raleway Medium"/>
              </a:rPr>
              <a:t>USD 233</a:t>
            </a:r>
            <a:r>
              <a:rPr b="1" lang="en-US" sz="1300">
                <a:solidFill>
                  <a:srgbClr val="2939FA"/>
                </a:solidFill>
                <a:latin typeface="Arial"/>
                <a:ea typeface="Arial"/>
                <a:cs typeface="Arial"/>
                <a:sym typeface="Arial"/>
              </a:rPr>
              <a:t> thousand</a:t>
            </a:r>
            <a:endParaRPr/>
          </a:p>
          <a:p>
            <a:pPr indent="-317500" lvl="1" marL="914400" marR="0" rtl="0" algn="l">
              <a:lnSpc>
                <a:spcPct val="90000"/>
              </a:lnSpc>
              <a:spcBef>
                <a:spcPts val="600"/>
              </a:spcBef>
              <a:spcAft>
                <a:spcPts val="0"/>
              </a:spcAft>
              <a:buClr>
                <a:schemeClr val="dk1"/>
              </a:buClr>
              <a:buSzPts val="1400"/>
              <a:buFont typeface="Courier New"/>
              <a:buChar char="o"/>
            </a:pPr>
            <a:r>
              <a:rPr b="0" i="0" lang="en-US" sz="1000" u="none" cap="none" strike="noStrike">
                <a:solidFill>
                  <a:srgbClr val="3F3F3F"/>
                </a:solidFill>
                <a:latin typeface="Raleway Medium"/>
                <a:ea typeface="Raleway Medium"/>
                <a:cs typeface="Raleway Medium"/>
                <a:sym typeface="Raleway Medium"/>
              </a:rPr>
              <a:t>January 2019:</a:t>
            </a:r>
            <a:r>
              <a:rPr b="0" i="0" lang="en-US" sz="1000" u="none" cap="none" strike="noStrike">
                <a:solidFill>
                  <a:srgbClr val="3F3F3F"/>
                </a:solidFill>
                <a:latin typeface="Arial"/>
                <a:ea typeface="Arial"/>
                <a:cs typeface="Arial"/>
                <a:sym typeface="Arial"/>
              </a:rPr>
              <a:t> USD (-) 67</a:t>
            </a:r>
            <a:r>
              <a:rPr lang="en-US" sz="1000">
                <a:solidFill>
                  <a:srgbClr val="3F3F3F"/>
                </a:solidFill>
                <a:latin typeface="Arial"/>
                <a:ea typeface="Arial"/>
                <a:cs typeface="Arial"/>
                <a:sym typeface="Arial"/>
              </a:rPr>
              <a:t>.</a:t>
            </a:r>
            <a:r>
              <a:rPr b="0" i="0" lang="en-US" sz="1000" u="none" cap="none" strike="noStrike">
                <a:solidFill>
                  <a:srgbClr val="3F3F3F"/>
                </a:solidFill>
                <a:latin typeface="Arial"/>
                <a:ea typeface="Arial"/>
                <a:cs typeface="Arial"/>
                <a:sym typeface="Arial"/>
              </a:rPr>
              <a:t>7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February 2019: USD (-) 61.5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March 2019: USD (-) 28.8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April 2019: USD (+) 105.2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May 2019: USD (-) 26.1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Jun 2019: USD (+) 147.0 thousand.</a:t>
            </a:r>
            <a:endParaRPr sz="1000">
              <a:solidFill>
                <a:srgbClr val="3F3F3F"/>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98" name="Google Shape;98;p18"/>
          <p:cNvSpPr txBox="1"/>
          <p:nvPr/>
        </p:nvSpPr>
        <p:spPr>
          <a:xfrm>
            <a:off x="7335252" y="1059256"/>
            <a:ext cx="1644503"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rgbClr val="3F3F3F"/>
                </a:solidFill>
                <a:latin typeface="Raleway"/>
                <a:ea typeface="Raleway"/>
                <a:cs typeface="Raleway"/>
                <a:sym typeface="Raleway"/>
              </a:rPr>
              <a:t>Accumulated 2019</a:t>
            </a:r>
            <a:endParaRPr b="0" i="0" sz="1400" u="none" cap="none" strike="noStrike">
              <a:solidFill>
                <a:srgbClr val="000000"/>
              </a:solidFill>
              <a:latin typeface="Arial"/>
              <a:ea typeface="Arial"/>
              <a:cs typeface="Arial"/>
              <a:sym typeface="Arial"/>
            </a:endParaRPr>
          </a:p>
        </p:txBody>
      </p:sp>
      <p:sp>
        <p:nvSpPr>
          <p:cNvPr id="99" name="Google Shape;99;p18"/>
          <p:cNvSpPr txBox="1"/>
          <p:nvPr/>
        </p:nvSpPr>
        <p:spPr>
          <a:xfrm>
            <a:off x="5350952" y="2502477"/>
            <a:ext cx="471055"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00000"/>
                </a:solidFill>
                <a:latin typeface="Calibri"/>
                <a:ea typeface="Calibri"/>
                <a:cs typeface="Calibri"/>
                <a:sym typeface="Calibri"/>
              </a:rPr>
              <a:t>-506</a:t>
            </a:r>
            <a:endParaRPr b="0" i="0" sz="1400" u="none" cap="none" strike="noStrike">
              <a:solidFill>
                <a:srgbClr val="C00000"/>
              </a:solidFill>
              <a:latin typeface="Arial"/>
              <a:ea typeface="Arial"/>
              <a:cs typeface="Arial"/>
              <a:sym typeface="Arial"/>
            </a:endParaRPr>
          </a:p>
        </p:txBody>
      </p:sp>
      <p:sp>
        <p:nvSpPr>
          <p:cNvPr id="100" name="Google Shape;100;p18"/>
          <p:cNvSpPr txBox="1"/>
          <p:nvPr/>
        </p:nvSpPr>
        <p:spPr>
          <a:xfrm>
            <a:off x="5287835" y="4213615"/>
            <a:ext cx="3567642"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(1) – Accumulated Cash Flow (2016 - 2017)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(2) – Accumulated Cash Flow (2016 -  December 2018)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(3) – Accumulated Cash Flow (2016 –  Jun 2019)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1" sz="800" u="none" cap="none" strike="noStrike">
              <a:solidFill>
                <a:srgbClr val="7F7F7F"/>
              </a:solidFill>
              <a:latin typeface="Raleway"/>
              <a:ea typeface="Raleway"/>
              <a:cs typeface="Raleway"/>
              <a:sym typeface="Raleway"/>
            </a:endParaRPr>
          </a:p>
        </p:txBody>
      </p:sp>
      <p:sp>
        <p:nvSpPr>
          <p:cNvPr id="101" name="Google Shape;101;p18"/>
          <p:cNvSpPr txBox="1"/>
          <p:nvPr/>
        </p:nvSpPr>
        <p:spPr>
          <a:xfrm>
            <a:off x="6544672" y="3137274"/>
            <a:ext cx="638399"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00000"/>
                </a:solidFill>
                <a:latin typeface="Calibri"/>
                <a:ea typeface="Calibri"/>
                <a:cs typeface="Calibri"/>
                <a:sym typeface="Calibri"/>
              </a:rPr>
              <a:t>-1.135</a:t>
            </a:r>
            <a:endParaRPr b="0" i="0" sz="1200" u="none" cap="none" strike="noStrike">
              <a:solidFill>
                <a:srgbClr val="C00000"/>
              </a:solidFill>
              <a:latin typeface="Arial"/>
              <a:ea typeface="Arial"/>
              <a:cs typeface="Arial"/>
              <a:sym typeface="Arial"/>
            </a:endParaRPr>
          </a:p>
        </p:txBody>
      </p:sp>
      <p:sp>
        <p:nvSpPr>
          <p:cNvPr id="102" name="Google Shape;102;p18"/>
          <p:cNvSpPr txBox="1"/>
          <p:nvPr/>
        </p:nvSpPr>
        <p:spPr>
          <a:xfrm>
            <a:off x="7481848" y="1395028"/>
            <a:ext cx="675655"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rgbClr val="1B36FF"/>
                </a:solidFill>
                <a:latin typeface="Calibri"/>
                <a:ea typeface="Calibri"/>
                <a:cs typeface="Calibri"/>
                <a:sym typeface="Calibri"/>
              </a:rPr>
              <a:t>1.144</a:t>
            </a:r>
            <a:endParaRPr b="1" i="0" sz="1200" u="none" cap="none" strike="noStrike">
              <a:solidFill>
                <a:srgbClr val="1B36FF"/>
              </a:solidFill>
              <a:latin typeface="Calibri"/>
              <a:ea typeface="Calibri"/>
              <a:cs typeface="Calibri"/>
              <a:sym typeface="Calibri"/>
            </a:endParaRPr>
          </a:p>
        </p:txBody>
      </p:sp>
      <p:sp>
        <p:nvSpPr>
          <p:cNvPr id="103" name="Google Shape;103;p18"/>
          <p:cNvSpPr/>
          <p:nvPr/>
        </p:nvSpPr>
        <p:spPr>
          <a:xfrm>
            <a:off x="7532925" y="1025059"/>
            <a:ext cx="1292049" cy="2403942"/>
          </a:xfrm>
          <a:prstGeom prst="rect">
            <a:avLst/>
          </a:prstGeom>
          <a:solidFill>
            <a:srgbClr val="D6D6D6">
              <a:alpha val="20000"/>
            </a:srgbClr>
          </a:solidFill>
          <a:ln cap="flat" cmpd="sng" w="12700">
            <a:solidFill>
              <a:srgbClr val="41414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109" name="Google Shape;109;p19"/>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Cash flow available data </a:t>
            </a:r>
            <a:endParaRPr b="0" i="0" sz="2700" u="none" cap="none" strike="noStrike">
              <a:solidFill>
                <a:srgbClr val="FFFFFF"/>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a:buChar char="●"/>
            </a:pPr>
            <a:r>
              <a:rPr b="1" i="0" lang="en-US" sz="2800" u="none" cap="none" strike="noStrike">
                <a:solidFill>
                  <a:srgbClr val="FFFFFF"/>
                </a:solidFill>
                <a:latin typeface="Raleway"/>
                <a:ea typeface="Raleway"/>
                <a:cs typeface="Raleway"/>
                <a:sym typeface="Raleway"/>
              </a:rPr>
              <a:t>Management tools</a:t>
            </a:r>
            <a:endParaRPr b="1" i="0" sz="2800" u="none" cap="none" strike="noStrike">
              <a:solidFill>
                <a:srgbClr val="FFFFFF"/>
              </a:solidFill>
              <a:latin typeface="Raleway"/>
              <a:ea typeface="Raleway"/>
              <a:cs typeface="Raleway"/>
              <a:sym typeface="Raleway"/>
            </a:endParaRPr>
          </a:p>
          <a:p>
            <a:pPr indent="-342900" lvl="1" marL="914400" marR="0" rtl="0" algn="l">
              <a:lnSpc>
                <a:spcPct val="115000"/>
              </a:lnSpc>
              <a:spcBef>
                <a:spcPts val="0"/>
              </a:spcBef>
              <a:spcAft>
                <a:spcPts val="0"/>
              </a:spcAft>
              <a:buClr>
                <a:srgbClr val="FFFFFF"/>
              </a:buClr>
              <a:buSzPts val="1800"/>
              <a:buFont typeface="Courier New"/>
              <a:buChar char="o"/>
            </a:pPr>
            <a:r>
              <a:rPr b="1" i="0" lang="en-US" sz="2400" u="none" cap="none" strike="noStrike">
                <a:solidFill>
                  <a:srgbClr val="FFFFFF"/>
                </a:solidFill>
                <a:latin typeface="Raleway"/>
                <a:ea typeface="Raleway"/>
                <a:cs typeface="Raleway"/>
                <a:sym typeface="Raleway"/>
              </a:rPr>
              <a:t>Balance Sheet</a:t>
            </a:r>
            <a:endParaRPr b="1" i="0" sz="2400" u="none" cap="none" strike="noStrike">
              <a:solidFill>
                <a:srgbClr val="FFFFFF"/>
              </a:solidFill>
              <a:latin typeface="Raleway"/>
              <a:ea typeface="Raleway"/>
              <a:cs typeface="Raleway"/>
              <a:sym typeface="Raleway"/>
            </a:endParaRPr>
          </a:p>
          <a:p>
            <a:pPr indent="-342900" lvl="1" marL="914400" marR="0" rtl="0" algn="l">
              <a:lnSpc>
                <a:spcPct val="115000"/>
              </a:lnSpc>
              <a:spcBef>
                <a:spcPts val="0"/>
              </a:spcBef>
              <a:spcAft>
                <a:spcPts val="0"/>
              </a:spcAft>
              <a:buClr>
                <a:srgbClr val="FFFFFF"/>
              </a:buClr>
              <a:buSzPts val="1800"/>
              <a:buFont typeface="Courier New"/>
              <a:buChar char="o"/>
            </a:pPr>
            <a:r>
              <a:rPr b="1" i="0" lang="en-US" sz="2400" u="none" cap="none" strike="noStrike">
                <a:solidFill>
                  <a:srgbClr val="FFFFFF"/>
                </a:solidFill>
                <a:latin typeface="Raleway"/>
                <a:ea typeface="Raleway"/>
                <a:cs typeface="Raleway"/>
                <a:sym typeface="Raleway"/>
              </a:rPr>
              <a:t>Income Statement</a:t>
            </a:r>
            <a:endParaRPr b="1" i="0" sz="2400" u="none" cap="none" strike="noStrike">
              <a:solidFill>
                <a:srgbClr val="FFFFFF"/>
              </a:solidFill>
              <a:latin typeface="Raleway"/>
              <a:ea typeface="Raleway"/>
              <a:cs typeface="Raleway"/>
              <a:sym typeface="Raleway"/>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Next steps</a:t>
            </a:r>
            <a:endParaRPr b="0" i="0" sz="1600" u="none" cap="none" strike="noStrike">
              <a:solidFill>
                <a:srgbClr val="FFFFFF"/>
              </a:solidFill>
              <a:latin typeface="Raleway Medium"/>
              <a:ea typeface="Raleway Medium"/>
              <a:cs typeface="Raleway Medium"/>
              <a:sym typeface="Raleway Medium"/>
            </a:endParaRPr>
          </a:p>
        </p:txBody>
      </p:sp>
      <p:sp>
        <p:nvSpPr>
          <p:cNvPr id="110" name="Google Shape;110;p19"/>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idx="1" type="body"/>
          </p:nvPr>
        </p:nvSpPr>
        <p:spPr>
          <a:xfrm>
            <a:off x="438461" y="825309"/>
            <a:ext cx="4358866" cy="2393100"/>
          </a:xfrm>
          <a:prstGeom prst="rect">
            <a:avLst/>
          </a:prstGeom>
          <a:noFill/>
          <a:ln>
            <a:noFill/>
          </a:ln>
        </p:spPr>
        <p:txBody>
          <a:bodyPr anchorCtr="0" anchor="t" bIns="45700" lIns="91425" spcFirstLastPara="1" rIns="91425" wrap="square" tIns="45700">
            <a:noAutofit/>
          </a:bodyPr>
          <a:lstStyle/>
          <a:p>
            <a:pPr indent="-254507" lvl="0" marL="365760" marR="0" rtl="0" algn="l">
              <a:lnSpc>
                <a:spcPct val="115000"/>
              </a:lnSpc>
              <a:spcBef>
                <a:spcPts val="0"/>
              </a:spcBef>
              <a:spcAft>
                <a:spcPts val="0"/>
              </a:spcAft>
              <a:buClr>
                <a:srgbClr val="000000"/>
              </a:buClr>
              <a:buSzPts val="1200"/>
              <a:buFont typeface="Raleway Medium"/>
              <a:buChar char="●"/>
            </a:pPr>
            <a:r>
              <a:rPr b="0" i="0" lang="en-US" sz="1200" u="none" cap="none" strike="noStrike">
                <a:solidFill>
                  <a:srgbClr val="000000"/>
                </a:solidFill>
                <a:latin typeface="Raleway Medium"/>
                <a:ea typeface="Raleway Medium"/>
                <a:cs typeface="Raleway Medium"/>
                <a:sym typeface="Raleway Medium"/>
              </a:rPr>
              <a:t>Continuous growth of plant and equipment</a:t>
            </a:r>
            <a:endParaRPr b="0" i="0" sz="1200" u="none" cap="none" strike="noStrike">
              <a:solidFill>
                <a:schemeClr val="dk1"/>
              </a:solidFill>
              <a:latin typeface="Rambla"/>
              <a:ea typeface="Rambla"/>
              <a:cs typeface="Rambla"/>
              <a:sym typeface="Rambla"/>
            </a:endParaRPr>
          </a:p>
          <a:p>
            <a:pPr indent="-267208" lvl="1" marL="822960" marR="0" rtl="0" algn="l">
              <a:lnSpc>
                <a:spcPct val="115000"/>
              </a:lnSpc>
              <a:spcBef>
                <a:spcPts val="0"/>
              </a:spcBef>
              <a:spcAft>
                <a:spcPts val="0"/>
              </a:spcAft>
              <a:buClr>
                <a:srgbClr val="000000"/>
              </a:buClr>
              <a:buSzPts val="1400"/>
              <a:buFont typeface="Courier New"/>
              <a:buChar char="o"/>
            </a:pPr>
            <a:r>
              <a:rPr b="0" i="0" lang="en-US" sz="1000" u="none" cap="none" strike="noStrike">
                <a:solidFill>
                  <a:srgbClr val="000000"/>
                </a:solidFill>
                <a:latin typeface="Raleway Medium"/>
                <a:ea typeface="Raleway Medium"/>
                <a:cs typeface="Raleway Medium"/>
                <a:sym typeface="Raleway Medium"/>
              </a:rPr>
              <a:t>Property, Plant &amp; Equipment growth in 2017: </a:t>
            </a:r>
            <a:r>
              <a:rPr b="0" i="0" lang="en-US" sz="1200" u="none" cap="none" strike="noStrike">
                <a:solidFill>
                  <a:srgbClr val="2939FA"/>
                </a:solidFill>
                <a:latin typeface="Raleway Medium"/>
                <a:ea typeface="Raleway Medium"/>
                <a:cs typeface="Raleway Medium"/>
                <a:sym typeface="Raleway Medium"/>
              </a:rPr>
              <a:t>200%</a:t>
            </a:r>
            <a:endParaRPr b="0" i="0" sz="1000" u="none" cap="none" strike="noStrike">
              <a:solidFill>
                <a:srgbClr val="2939FA"/>
              </a:solidFill>
              <a:latin typeface="Raleway Medium"/>
              <a:ea typeface="Raleway Medium"/>
              <a:cs typeface="Raleway Medium"/>
              <a:sym typeface="Raleway Medium"/>
            </a:endParaRPr>
          </a:p>
          <a:p>
            <a:pPr indent="-267208" lvl="1" marL="822960" marR="0" rtl="0" algn="l">
              <a:lnSpc>
                <a:spcPct val="115000"/>
              </a:lnSpc>
              <a:spcBef>
                <a:spcPts val="0"/>
              </a:spcBef>
              <a:spcAft>
                <a:spcPts val="0"/>
              </a:spcAft>
              <a:buClr>
                <a:srgbClr val="000000"/>
              </a:buClr>
              <a:buSzPts val="1400"/>
              <a:buFont typeface="Courier New"/>
              <a:buChar char="o"/>
            </a:pPr>
            <a:r>
              <a:rPr b="0" i="0" lang="en-US" sz="1000" u="none" cap="none" strike="noStrike">
                <a:solidFill>
                  <a:srgbClr val="000000"/>
                </a:solidFill>
                <a:latin typeface="Raleway Medium"/>
                <a:ea typeface="Raleway Medium"/>
                <a:cs typeface="Raleway Medium"/>
                <a:sym typeface="Raleway Medium"/>
              </a:rPr>
              <a:t>Property, Plant &amp; Equipment growth in 2018: </a:t>
            </a:r>
            <a:r>
              <a:rPr lang="en-US" sz="1200">
                <a:solidFill>
                  <a:srgbClr val="2939FA"/>
                </a:solidFill>
                <a:latin typeface="Raleway Medium"/>
                <a:ea typeface="Raleway Medium"/>
                <a:cs typeface="Raleway Medium"/>
                <a:sym typeface="Raleway Medium"/>
              </a:rPr>
              <a:t>138</a:t>
            </a:r>
            <a:r>
              <a:rPr b="0" i="0" lang="en-US" sz="1200" u="none" cap="none" strike="noStrike">
                <a:solidFill>
                  <a:srgbClr val="2939FA"/>
                </a:solidFill>
                <a:latin typeface="Raleway Medium"/>
                <a:ea typeface="Raleway Medium"/>
                <a:cs typeface="Raleway Medium"/>
                <a:sym typeface="Raleway Medium"/>
              </a:rPr>
              <a:t>%</a:t>
            </a:r>
            <a:endParaRPr/>
          </a:p>
          <a:p>
            <a:pPr indent="-267208" lvl="1" marL="822960" rtl="0" algn="l">
              <a:lnSpc>
                <a:spcPct val="115000"/>
              </a:lnSpc>
              <a:spcBef>
                <a:spcPts val="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Property, Plant &amp; Equipment growth in 2019: </a:t>
            </a:r>
            <a:r>
              <a:rPr lang="en-US" sz="1200">
                <a:solidFill>
                  <a:srgbClr val="2939FA"/>
                </a:solidFill>
                <a:latin typeface="Raleway Medium"/>
                <a:ea typeface="Raleway Medium"/>
                <a:cs typeface="Raleway Medium"/>
                <a:sym typeface="Raleway Medium"/>
              </a:rPr>
              <a:t>46%</a:t>
            </a:r>
            <a:endParaRPr/>
          </a:p>
          <a:p>
            <a:pPr indent="-267208" lvl="1" marL="822960" marR="0" rtl="0" algn="l">
              <a:lnSpc>
                <a:spcPct val="115000"/>
              </a:lnSpc>
              <a:spcBef>
                <a:spcPts val="0"/>
              </a:spcBef>
              <a:spcAft>
                <a:spcPts val="0"/>
              </a:spcAft>
              <a:buClr>
                <a:srgbClr val="414141"/>
              </a:buClr>
              <a:buSzPts val="1400"/>
              <a:buFont typeface="Raleway"/>
              <a:buChar char="o"/>
            </a:pPr>
            <a:r>
              <a:rPr lang="en-US" sz="1000">
                <a:solidFill>
                  <a:srgbClr val="414141"/>
                </a:solidFill>
                <a:latin typeface="Raleway Medium"/>
                <a:ea typeface="Raleway Medium"/>
                <a:cs typeface="Raleway Medium"/>
                <a:sym typeface="Raleway Medium"/>
              </a:rPr>
              <a:t>(Investments include Value Added Taxes: Tax Credit)</a:t>
            </a:r>
            <a:endParaRPr i="0" sz="1000" u="none" cap="none" strike="noStrike">
              <a:solidFill>
                <a:srgbClr val="414141"/>
              </a:solidFill>
              <a:latin typeface="Raleway Medium"/>
              <a:ea typeface="Raleway Medium"/>
              <a:cs typeface="Raleway Medium"/>
              <a:sym typeface="Raleway Medium"/>
            </a:endParaRPr>
          </a:p>
          <a:p>
            <a:pPr indent="-178307" lvl="0" marL="365760" rtl="0" algn="l">
              <a:lnSpc>
                <a:spcPct val="115000"/>
              </a:lnSpc>
              <a:spcBef>
                <a:spcPts val="0"/>
              </a:spcBef>
              <a:spcAft>
                <a:spcPts val="0"/>
              </a:spcAft>
              <a:buClr>
                <a:srgbClr val="000000"/>
              </a:buClr>
              <a:buSzPts val="1200"/>
              <a:buFont typeface="Raleway Medium"/>
              <a:buNone/>
            </a:pPr>
            <a:r>
              <a:t/>
            </a:r>
            <a:endParaRPr sz="1200">
              <a:solidFill>
                <a:srgbClr val="000000"/>
              </a:solidFill>
              <a:latin typeface="Raleway Medium"/>
              <a:ea typeface="Raleway Medium"/>
              <a:cs typeface="Raleway Medium"/>
              <a:sym typeface="Raleway Medium"/>
            </a:endParaRPr>
          </a:p>
          <a:p>
            <a:pPr indent="-254507" lvl="0" marL="365760" rtl="0" algn="l">
              <a:lnSpc>
                <a:spcPct val="115000"/>
              </a:lnSpc>
              <a:spcBef>
                <a:spcPts val="600"/>
              </a:spcBef>
              <a:spcAft>
                <a:spcPts val="0"/>
              </a:spcAft>
              <a:buClr>
                <a:srgbClr val="0C0C0C"/>
              </a:buClr>
              <a:buSzPts val="1200"/>
              <a:buFont typeface="Raleway Medium"/>
              <a:buChar char="●"/>
            </a:pPr>
            <a:r>
              <a:rPr lang="en-US" sz="1200">
                <a:solidFill>
                  <a:srgbClr val="0C0C0C"/>
                </a:solidFill>
                <a:latin typeface="Raleway Medium"/>
                <a:ea typeface="Raleway Medium"/>
                <a:cs typeface="Raleway Medium"/>
                <a:sym typeface="Raleway Medium"/>
              </a:rPr>
              <a:t>Jun 2019: </a:t>
            </a:r>
            <a:r>
              <a:rPr lang="en-US" sz="1200">
                <a:solidFill>
                  <a:srgbClr val="0C0C0C"/>
                </a:solidFill>
                <a:latin typeface="Raleway Medium"/>
                <a:ea typeface="Raleway Medium"/>
                <a:cs typeface="Raleway Medium"/>
                <a:sym typeface="Raleway Medium"/>
              </a:rPr>
              <a:t>A Rental Guarantee of USD 10,458 was made with Hipotecario Bank of Uruguay for two apartments.</a:t>
            </a:r>
            <a:endParaRPr sz="1200">
              <a:solidFill>
                <a:srgbClr val="0C0C0C"/>
              </a:solidFill>
              <a:latin typeface="Raleway Medium"/>
              <a:ea typeface="Raleway Medium"/>
              <a:cs typeface="Raleway Medium"/>
              <a:sym typeface="Raleway Medium"/>
            </a:endParaRPr>
          </a:p>
          <a:p>
            <a:pPr indent="-254507" lvl="0" marL="365760" rtl="0" algn="l">
              <a:lnSpc>
                <a:spcPct val="115000"/>
              </a:lnSpc>
              <a:spcBef>
                <a:spcPts val="600"/>
              </a:spcBef>
              <a:spcAft>
                <a:spcPts val="0"/>
              </a:spcAft>
              <a:buClr>
                <a:srgbClr val="000000"/>
              </a:buClr>
              <a:buSzPts val="1200"/>
              <a:buFont typeface="Raleway Medium"/>
              <a:buChar char="●"/>
            </a:pPr>
            <a:r>
              <a:rPr lang="en-US" sz="1200">
                <a:solidFill>
                  <a:srgbClr val="000000"/>
                </a:solidFill>
                <a:latin typeface="Raleway Medium"/>
                <a:ea typeface="Raleway Medium"/>
                <a:cs typeface="Raleway Medium"/>
                <a:sym typeface="Raleway Medium"/>
              </a:rPr>
              <a:t>Fixed assets totally funded by capital injections and Government Subsidy.</a:t>
            </a:r>
            <a:endParaRPr sz="1200">
              <a:solidFill>
                <a:srgbClr val="000000"/>
              </a:solidFill>
              <a:latin typeface="Raleway Medium"/>
              <a:ea typeface="Raleway Medium"/>
              <a:cs typeface="Raleway Medium"/>
              <a:sym typeface="Raleway Medium"/>
            </a:endParaRPr>
          </a:p>
          <a:p>
            <a:pPr indent="-178307" lvl="2" marL="1280160" marR="0" rtl="0" algn="l">
              <a:lnSpc>
                <a:spcPct val="115000"/>
              </a:lnSpc>
              <a:spcBef>
                <a:spcPts val="16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178307" lvl="2" marL="1280160" marR="0" rtl="0" algn="l">
              <a:lnSpc>
                <a:spcPct val="115000"/>
              </a:lnSpc>
              <a:spcBef>
                <a:spcPts val="10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178307" lvl="2" marL="1280160" marR="0" rtl="0" algn="l">
              <a:lnSpc>
                <a:spcPct val="115000"/>
              </a:lnSpc>
              <a:spcBef>
                <a:spcPts val="10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228600" lvl="1" marL="914400" marR="0" rtl="0" algn="l">
              <a:lnSpc>
                <a:spcPct val="90000"/>
              </a:lnSpc>
              <a:spcBef>
                <a:spcPts val="1000"/>
              </a:spcBef>
              <a:spcAft>
                <a:spcPts val="0"/>
              </a:spcAft>
              <a:buClr>
                <a:schemeClr val="dk1"/>
              </a:buClr>
              <a:buSzPts val="1400"/>
              <a:buFont typeface="Courier New"/>
              <a:buNone/>
            </a:pPr>
            <a:r>
              <a:t/>
            </a:r>
            <a:endParaRPr b="0" i="0" sz="12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116" name="Google Shape;116;p20"/>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200" u="none" cap="none" strike="noStrike">
                <a:solidFill>
                  <a:srgbClr val="1B36FF"/>
                </a:solidFill>
                <a:latin typeface="Raleway"/>
                <a:ea typeface="Raleway"/>
                <a:cs typeface="Raleway"/>
                <a:sym typeface="Raleway"/>
              </a:rPr>
              <a:t>Balance Sheet: Jun</a:t>
            </a:r>
            <a:r>
              <a:rPr lang="en-US" sz="2200">
                <a:solidFill>
                  <a:srgbClr val="1B36FF"/>
                </a:solidFill>
                <a:latin typeface="Raleway"/>
                <a:ea typeface="Raleway"/>
                <a:cs typeface="Raleway"/>
                <a:sym typeface="Raleway"/>
              </a:rPr>
              <a:t> 2019</a:t>
            </a:r>
            <a:endParaRPr b="1" i="0" sz="2200" u="none" cap="none" strike="noStrike">
              <a:solidFill>
                <a:srgbClr val="1B36FF"/>
              </a:solidFill>
              <a:latin typeface="Raleway"/>
              <a:ea typeface="Raleway"/>
              <a:cs typeface="Raleway"/>
              <a:sym typeface="Raleway"/>
            </a:endParaRPr>
          </a:p>
        </p:txBody>
      </p:sp>
      <p:sp>
        <p:nvSpPr>
          <p:cNvPr id="117" name="Google Shape;117;p20"/>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0"/>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7</a:t>
            </a:r>
            <a:endParaRPr b="0" i="0" sz="1200" u="none" cap="none" strike="noStrike">
              <a:solidFill>
                <a:srgbClr val="FFFFFF"/>
              </a:solidFill>
              <a:latin typeface="Raleway"/>
              <a:ea typeface="Raleway"/>
              <a:cs typeface="Raleway"/>
              <a:sym typeface="Raleway"/>
            </a:endParaRPr>
          </a:p>
        </p:txBody>
      </p:sp>
      <p:pic>
        <p:nvPicPr>
          <p:cNvPr id="119" name="Google Shape;119;p20"/>
          <p:cNvPicPr preferRelativeResize="0"/>
          <p:nvPr/>
        </p:nvPicPr>
        <p:blipFill rotWithShape="1">
          <a:blip r:embed="rId3">
            <a:alphaModFix/>
          </a:blip>
          <a:srcRect b="27695" l="0" r="9835" t="5293"/>
          <a:stretch/>
        </p:blipFill>
        <p:spPr>
          <a:xfrm>
            <a:off x="0" y="3557125"/>
            <a:ext cx="1180024" cy="1586375"/>
          </a:xfrm>
          <a:prstGeom prst="rect">
            <a:avLst/>
          </a:prstGeom>
          <a:noFill/>
          <a:ln>
            <a:noFill/>
          </a:ln>
        </p:spPr>
      </p:pic>
      <p:pic>
        <p:nvPicPr>
          <p:cNvPr id="120" name="Google Shape;120;p20"/>
          <p:cNvPicPr preferRelativeResize="0"/>
          <p:nvPr/>
        </p:nvPicPr>
        <p:blipFill rotWithShape="1">
          <a:blip r:embed="rId4">
            <a:alphaModFix/>
          </a:blip>
          <a:srcRect b="0" l="0" r="0" t="0"/>
          <a:stretch/>
        </p:blipFill>
        <p:spPr>
          <a:xfrm>
            <a:off x="4724787" y="355500"/>
            <a:ext cx="4367026" cy="478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1"/>
          <p:cNvPicPr preferRelativeResize="0"/>
          <p:nvPr/>
        </p:nvPicPr>
        <p:blipFill rotWithShape="1">
          <a:blip r:embed="rId3">
            <a:alphaModFix/>
          </a:blip>
          <a:srcRect b="0" l="0" r="0" t="0"/>
          <a:stretch/>
        </p:blipFill>
        <p:spPr>
          <a:xfrm>
            <a:off x="664044" y="771750"/>
            <a:ext cx="2738769" cy="1800000"/>
          </a:xfrm>
          <a:prstGeom prst="rect">
            <a:avLst/>
          </a:prstGeom>
          <a:noFill/>
          <a:ln>
            <a:noFill/>
          </a:ln>
        </p:spPr>
      </p:pic>
      <p:sp>
        <p:nvSpPr>
          <p:cNvPr id="126" name="Google Shape;126;p21"/>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Investments_ Property, Plant &amp; Eq.: Jun 2019</a:t>
            </a:r>
            <a:endParaRPr b="1" i="0" sz="2400" u="none" cap="none" strike="noStrike">
              <a:solidFill>
                <a:srgbClr val="1B36FF"/>
              </a:solidFill>
              <a:latin typeface="Raleway"/>
              <a:ea typeface="Raleway"/>
              <a:cs typeface="Raleway"/>
              <a:sym typeface="Raleway"/>
            </a:endParaRPr>
          </a:p>
        </p:txBody>
      </p:sp>
      <p:sp>
        <p:nvSpPr>
          <p:cNvPr id="127" name="Google Shape;127;p21"/>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1"/>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8</a:t>
            </a:r>
            <a:endParaRPr b="0" i="0" sz="1200" u="none" cap="none" strike="noStrike">
              <a:solidFill>
                <a:srgbClr val="FFFFFF"/>
              </a:solidFill>
              <a:latin typeface="Raleway"/>
              <a:ea typeface="Raleway"/>
              <a:cs typeface="Raleway"/>
              <a:sym typeface="Raleway"/>
            </a:endParaRPr>
          </a:p>
        </p:txBody>
      </p:sp>
      <p:cxnSp>
        <p:nvCxnSpPr>
          <p:cNvPr id="129" name="Google Shape;129;p21"/>
          <p:cNvCxnSpPr/>
          <p:nvPr/>
        </p:nvCxnSpPr>
        <p:spPr>
          <a:xfrm>
            <a:off x="3490453" y="1270434"/>
            <a:ext cx="871697" cy="0"/>
          </a:xfrm>
          <a:prstGeom prst="straightConnector1">
            <a:avLst/>
          </a:prstGeom>
          <a:noFill/>
          <a:ln cap="flat" cmpd="sng" w="19050">
            <a:solidFill>
              <a:srgbClr val="FFCC8B"/>
            </a:solidFill>
            <a:prstDash val="dash"/>
            <a:round/>
            <a:headEnd len="sm" w="sm" type="none"/>
            <a:tailEnd len="med" w="med" type="triangle"/>
          </a:ln>
        </p:spPr>
      </p:cxnSp>
      <p:sp>
        <p:nvSpPr>
          <p:cNvPr id="130" name="Google Shape;130;p21"/>
          <p:cNvSpPr/>
          <p:nvPr/>
        </p:nvSpPr>
        <p:spPr>
          <a:xfrm>
            <a:off x="4404117" y="1006878"/>
            <a:ext cx="3894600" cy="2622000"/>
          </a:xfrm>
          <a:prstGeom prst="rect">
            <a:avLst/>
          </a:prstGeom>
          <a:noFill/>
          <a:ln cap="flat" cmpd="sng" w="25400">
            <a:solidFill>
              <a:srgbClr val="FFCC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 name="Google Shape;131;p21"/>
          <p:cNvSpPr/>
          <p:nvPr/>
        </p:nvSpPr>
        <p:spPr>
          <a:xfrm>
            <a:off x="3199173" y="1009387"/>
            <a:ext cx="167739" cy="417631"/>
          </a:xfrm>
          <a:prstGeom prst="ellipse">
            <a:avLst/>
          </a:prstGeom>
          <a:noFill/>
          <a:ln cap="flat" cmpd="sng" w="25400">
            <a:solidFill>
              <a:srgbClr val="FFCC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 name="Google Shape;132;p21"/>
          <p:cNvSpPr/>
          <p:nvPr/>
        </p:nvSpPr>
        <p:spPr>
          <a:xfrm>
            <a:off x="3106397" y="1062842"/>
            <a:ext cx="353289" cy="17099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B36FF"/>
                </a:solidFill>
                <a:latin typeface="Calibri"/>
                <a:ea typeface="Calibri"/>
                <a:cs typeface="Calibri"/>
                <a:sym typeface="Calibri"/>
              </a:rPr>
              <a:t>180</a:t>
            </a:r>
            <a:endParaRPr b="1" i="0" sz="900" u="none" cap="none" strike="noStrike">
              <a:solidFill>
                <a:srgbClr val="1B36FF"/>
              </a:solidFill>
              <a:latin typeface="Calibri"/>
              <a:ea typeface="Calibri"/>
              <a:cs typeface="Calibri"/>
              <a:sym typeface="Calibri"/>
            </a:endParaRPr>
          </a:p>
        </p:txBody>
      </p:sp>
      <p:sp>
        <p:nvSpPr>
          <p:cNvPr id="133" name="Google Shape;133;p21"/>
          <p:cNvSpPr txBox="1"/>
          <p:nvPr/>
        </p:nvSpPr>
        <p:spPr>
          <a:xfrm>
            <a:off x="4362150" y="3934691"/>
            <a:ext cx="3999068" cy="830997"/>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Building Construction – </a:t>
            </a:r>
            <a:r>
              <a:rPr b="0" i="0" lang="en-US" sz="1100" u="none" cap="none" strike="noStrike">
                <a:solidFill>
                  <a:srgbClr val="000000"/>
                </a:solidFill>
                <a:latin typeface="Raleway"/>
                <a:ea typeface="Raleway"/>
                <a:cs typeface="Raleway"/>
                <a:sym typeface="Raleway"/>
              </a:rPr>
              <a:t>Green House (2/4)</a:t>
            </a:r>
            <a:endParaRPr b="0" i="0" sz="1100" u="none" cap="none" strike="noStrike">
              <a:solidFill>
                <a:srgbClr val="000000"/>
              </a:solidFill>
              <a:latin typeface="Raleway"/>
              <a:ea typeface="Raleway"/>
              <a:cs typeface="Raleway"/>
              <a:sym typeface="Raleway"/>
            </a:endParaRPr>
          </a:p>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Land: </a:t>
            </a:r>
            <a:r>
              <a:rPr b="0" i="0" lang="en-US" sz="1100" u="none" cap="none" strike="noStrike">
                <a:solidFill>
                  <a:srgbClr val="000000"/>
                </a:solidFill>
                <a:latin typeface="Raleway"/>
                <a:ea typeface="Raleway"/>
                <a:cs typeface="Raleway"/>
                <a:sym typeface="Raleway"/>
              </a:rPr>
              <a:t>External Land Acquisition (2/4)</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Eq &amp; Furn – Growing Eq : </a:t>
            </a:r>
            <a:r>
              <a:rPr b="0" i="0" lang="en-US" sz="1100" u="none" cap="none" strike="noStrike">
                <a:solidFill>
                  <a:srgbClr val="000000"/>
                </a:solidFill>
                <a:latin typeface="Raleway"/>
                <a:ea typeface="Raleway"/>
                <a:cs typeface="Raleway"/>
                <a:sym typeface="Raleway"/>
              </a:rPr>
              <a:t>Tracking System (2/2)</a:t>
            </a:r>
            <a:endParaRPr b="1" i="0" sz="1100" u="none" cap="none" strike="noStrike">
              <a:solidFill>
                <a:srgbClr val="000000"/>
              </a:solidFill>
              <a:latin typeface="Raleway"/>
              <a:ea typeface="Raleway"/>
              <a:cs typeface="Raleway"/>
              <a:sym typeface="Raleway"/>
            </a:endParaRPr>
          </a:p>
        </p:txBody>
      </p:sp>
      <p:pic>
        <p:nvPicPr>
          <p:cNvPr id="134" name="Google Shape;134;p21"/>
          <p:cNvPicPr preferRelativeResize="0"/>
          <p:nvPr/>
        </p:nvPicPr>
        <p:blipFill rotWithShape="1">
          <a:blip r:embed="rId4">
            <a:alphaModFix/>
          </a:blip>
          <a:srcRect b="0" l="0" r="0" t="0"/>
          <a:stretch/>
        </p:blipFill>
        <p:spPr>
          <a:xfrm>
            <a:off x="4440283" y="1058674"/>
            <a:ext cx="3858434" cy="2520000"/>
          </a:xfrm>
          <a:prstGeom prst="rect">
            <a:avLst/>
          </a:prstGeom>
          <a:noFill/>
          <a:ln>
            <a:noFill/>
          </a:ln>
        </p:spPr>
      </p:pic>
      <p:pic>
        <p:nvPicPr>
          <p:cNvPr id="135" name="Google Shape;135;p21"/>
          <p:cNvPicPr preferRelativeResize="0"/>
          <p:nvPr/>
        </p:nvPicPr>
        <p:blipFill rotWithShape="1">
          <a:blip r:embed="rId5">
            <a:alphaModFix/>
          </a:blip>
          <a:srcRect b="0" l="0" r="0" t="0"/>
          <a:stretch/>
        </p:blipFill>
        <p:spPr>
          <a:xfrm>
            <a:off x="698138" y="2809387"/>
            <a:ext cx="2756871" cy="180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1146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Change in Expenses</a:t>
            </a:r>
            <a:endParaRPr b="1" i="0" sz="2400" u="none" cap="none" strike="noStrike">
              <a:solidFill>
                <a:srgbClr val="1B36FF"/>
              </a:solidFill>
              <a:latin typeface="Raleway"/>
              <a:ea typeface="Raleway"/>
              <a:cs typeface="Raleway"/>
              <a:sym typeface="Raleway"/>
            </a:endParaRPr>
          </a:p>
        </p:txBody>
      </p:sp>
      <p:sp>
        <p:nvSpPr>
          <p:cNvPr id="141" name="Google Shape;141;p22"/>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2"/>
          <p:cNvSpPr txBox="1"/>
          <p:nvPr/>
        </p:nvSpPr>
        <p:spPr>
          <a:xfrm>
            <a:off x="8464550" y="30783"/>
            <a:ext cx="62726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10</a:t>
            </a:r>
            <a:endParaRPr b="0" i="0" sz="1200" u="none" cap="none" strike="noStrike">
              <a:solidFill>
                <a:srgbClr val="FFFFFF"/>
              </a:solidFill>
              <a:latin typeface="Raleway"/>
              <a:ea typeface="Raleway"/>
              <a:cs typeface="Raleway"/>
              <a:sym typeface="Raleway"/>
            </a:endParaRPr>
          </a:p>
        </p:txBody>
      </p:sp>
      <p:sp>
        <p:nvSpPr>
          <p:cNvPr id="143" name="Google Shape;143;p22"/>
          <p:cNvSpPr txBox="1"/>
          <p:nvPr>
            <p:ph idx="1" type="body"/>
          </p:nvPr>
        </p:nvSpPr>
        <p:spPr>
          <a:xfrm>
            <a:off x="42100" y="661097"/>
            <a:ext cx="5194918" cy="3537300"/>
          </a:xfrm>
          <a:prstGeom prst="rect">
            <a:avLst/>
          </a:prstGeom>
          <a:noFill/>
          <a:ln>
            <a:noFill/>
          </a:ln>
        </p:spPr>
        <p:txBody>
          <a:bodyPr anchorCtr="0" anchor="t" bIns="45700" lIns="91425" spcFirstLastPara="1" rIns="91425" wrap="square" tIns="45700">
            <a:noAutofit/>
          </a:bodyPr>
          <a:lstStyle/>
          <a:p>
            <a:pPr indent="-178308" lvl="1" marL="822960" rtl="0" algn="just">
              <a:lnSpc>
                <a:spcPct val="115000"/>
              </a:lnSpc>
              <a:spcBef>
                <a:spcPts val="0"/>
              </a:spcBef>
              <a:spcAft>
                <a:spcPts val="0"/>
              </a:spcAft>
              <a:buClr>
                <a:srgbClr val="000000"/>
              </a:buClr>
              <a:buSzPts val="1000"/>
              <a:buFont typeface="Arial"/>
              <a:buNone/>
            </a:pPr>
            <a:r>
              <a:t/>
            </a:r>
            <a:endParaRPr b="0" i="0" sz="800" u="none" cap="none" strike="noStrike">
              <a:solidFill>
                <a:schemeClr val="dk1"/>
              </a:solidFill>
              <a:latin typeface="Rambla"/>
              <a:ea typeface="Rambla"/>
              <a:cs typeface="Rambla"/>
              <a:sym typeface="Rambla"/>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000000"/>
              </a:solidFill>
              <a:latin typeface="Raleway Medium"/>
              <a:ea typeface="Raleway Medium"/>
              <a:cs typeface="Raleway Medium"/>
              <a:sym typeface="Raleway Medium"/>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2939FA"/>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2939FA"/>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pic>
        <p:nvPicPr>
          <p:cNvPr id="144" name="Google Shape;144;p22"/>
          <p:cNvPicPr preferRelativeResize="0"/>
          <p:nvPr/>
        </p:nvPicPr>
        <p:blipFill rotWithShape="1">
          <a:blip r:embed="rId3">
            <a:alphaModFix/>
          </a:blip>
          <a:srcRect b="0" l="0" r="0" t="0"/>
          <a:stretch/>
        </p:blipFill>
        <p:spPr>
          <a:xfrm>
            <a:off x="6233103" y="780421"/>
            <a:ext cx="2043456" cy="4250826"/>
          </a:xfrm>
          <a:prstGeom prst="rect">
            <a:avLst/>
          </a:prstGeom>
          <a:noFill/>
          <a:ln>
            <a:noFill/>
          </a:ln>
        </p:spPr>
      </p:pic>
      <p:sp>
        <p:nvSpPr>
          <p:cNvPr id="145" name="Google Shape;145;p22"/>
          <p:cNvSpPr txBox="1"/>
          <p:nvPr/>
        </p:nvSpPr>
        <p:spPr>
          <a:xfrm>
            <a:off x="143849" y="754325"/>
            <a:ext cx="5598860" cy="4593600"/>
          </a:xfrm>
          <a:prstGeom prst="rect">
            <a:avLst/>
          </a:prstGeom>
          <a:noFill/>
          <a:ln>
            <a:noFill/>
          </a:ln>
        </p:spPr>
        <p:txBody>
          <a:bodyPr anchorCtr="0" anchor="t" bIns="45700" lIns="91425" spcFirstLastPara="1" rIns="91425" wrap="square" tIns="45700">
            <a:noAutofit/>
          </a:bodyPr>
          <a:lstStyle/>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C0C0C"/>
                </a:solidFill>
                <a:latin typeface="Raleway Medium"/>
                <a:ea typeface="Raleway Medium"/>
                <a:cs typeface="Raleway Medium"/>
                <a:sym typeface="Raleway Medium"/>
              </a:rPr>
              <a:t>New Accounting Classification System for Operating Costs, since June 2019</a:t>
            </a:r>
            <a:endParaRPr b="0" i="0" sz="1400" u="none" cap="none" strike="noStrike">
              <a:solidFill>
                <a:srgbClr val="0C0C0C"/>
              </a:solidFill>
              <a:latin typeface="Arial"/>
              <a:ea typeface="Arial"/>
              <a:cs typeface="Arial"/>
              <a:sym typeface="Arial"/>
            </a:endParaRPr>
          </a:p>
          <a:p>
            <a:pPr indent="0" lvl="0" marL="98552" marR="0" rtl="0" algn="just">
              <a:lnSpc>
                <a:spcPct val="115000"/>
              </a:lnSpc>
              <a:spcBef>
                <a:spcPts val="0"/>
              </a:spcBef>
              <a:spcAft>
                <a:spcPts val="0"/>
              </a:spcAft>
              <a:buClr>
                <a:srgbClr val="000000"/>
              </a:buClr>
              <a:buSzPts val="1400"/>
              <a:buFont typeface="Noto Sans Symbols"/>
              <a:buNone/>
            </a:pPr>
            <a:r>
              <a:t/>
            </a:r>
            <a:endParaRPr b="0" i="0" sz="1000" u="none" cap="none" strike="noStrike">
              <a:solidFill>
                <a:srgbClr val="0C0C0C"/>
              </a:solidFill>
              <a:latin typeface="Raleway Medium"/>
              <a:ea typeface="Raleway Medium"/>
              <a:cs typeface="Raleway Medium"/>
              <a:sym typeface="Raleway Medium"/>
            </a:endParaRPr>
          </a:p>
          <a:p>
            <a:pPr indent="0" lvl="0" marL="98552" marR="0" rtl="0" algn="just">
              <a:lnSpc>
                <a:spcPct val="115000"/>
              </a:lnSpc>
              <a:spcBef>
                <a:spcPts val="0"/>
              </a:spcBef>
              <a:spcAft>
                <a:spcPts val="0"/>
              </a:spcAft>
              <a:buClr>
                <a:srgbClr val="000000"/>
              </a:buClr>
              <a:buSzPts val="1400"/>
              <a:buFont typeface="Noto Sans Symbols"/>
              <a:buNone/>
            </a:pPr>
            <a:r>
              <a:rPr b="0" i="0" lang="en-US" sz="1000" u="none" cap="none" strike="noStrike">
                <a:solidFill>
                  <a:srgbClr val="0C0C0C"/>
                </a:solidFill>
                <a:latin typeface="Raleway Medium"/>
                <a:ea typeface="Raleway Medium"/>
                <a:cs typeface="Raleway Medium"/>
                <a:sym typeface="Raleway Medium"/>
              </a:rPr>
              <a:t>In order to adequately present the company's areas of expense, the operating costs have been arranged according to item and category, as can be seen in the table on the right. Therefore:</a:t>
            </a:r>
            <a:endParaRPr b="0" i="0" sz="1400" u="none" cap="none" strike="noStrike">
              <a:solidFill>
                <a:srgbClr val="0C0C0C"/>
              </a:solidFill>
              <a:latin typeface="Arial"/>
              <a:ea typeface="Arial"/>
              <a:cs typeface="Arial"/>
              <a:sym typeface="Arial"/>
            </a:endParaRPr>
          </a:p>
          <a:p>
            <a:pPr indent="-267208" lvl="1" marL="540000" marR="0" rtl="0" algn="l">
              <a:lnSpc>
                <a:spcPct val="115000"/>
              </a:lnSpc>
              <a:spcBef>
                <a:spcPts val="60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Cost of Good Solds</a:t>
            </a:r>
            <a:endParaRPr b="1" i="0" sz="1000" u="none" cap="none" strike="noStrike">
              <a:solidFill>
                <a:srgbClr val="0C0C0C"/>
              </a:solidFill>
              <a:latin typeface="Raleway Medium"/>
              <a:ea typeface="Raleway Medium"/>
              <a:cs typeface="Raleway Medium"/>
              <a:sym typeface="Raleway Medium"/>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Shows direct costs of the production process: raw materials, tools, other materials and salaries of plant and laboratory employees.</a:t>
            </a:r>
            <a:endParaRPr b="0" i="1" sz="1000" u="none" cap="none" strike="noStrike">
              <a:solidFill>
                <a:srgbClr val="0C0C0C"/>
              </a:solidFill>
              <a:latin typeface="Raleway"/>
              <a:ea typeface="Raleway"/>
              <a:cs typeface="Raleway"/>
              <a:sym typeface="Raleway"/>
            </a:endParaRPr>
          </a:p>
          <a:p>
            <a:pPr indent="-267208" lvl="1" marL="540000" marR="0" rtl="0" algn="l">
              <a:lnSpc>
                <a:spcPct val="115000"/>
              </a:lnSpc>
              <a:spcBef>
                <a:spcPts val="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Adm Salaries &amp; Fees</a:t>
            </a:r>
            <a:endParaRPr b="0" i="0" sz="1400" u="none" cap="none" strike="noStrike">
              <a:solidFill>
                <a:srgbClr val="0C0C0C"/>
              </a:solidFill>
              <a:latin typeface="Arial"/>
              <a:ea typeface="Arial"/>
              <a:cs typeface="Arial"/>
              <a:sym typeface="Arial"/>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Shows indirect costs of the production process: administrative salaries and professional fees.</a:t>
            </a:r>
            <a:endParaRPr b="0" i="1" sz="1000" u="none" cap="none" strike="noStrike">
              <a:solidFill>
                <a:srgbClr val="0C0C0C"/>
              </a:solidFill>
              <a:latin typeface="Raleway"/>
              <a:ea typeface="Raleway"/>
              <a:cs typeface="Raleway"/>
              <a:sym typeface="Raleway"/>
            </a:endParaRPr>
          </a:p>
          <a:p>
            <a:pPr indent="-267208" lvl="1" marL="540000" marR="0" rtl="0" algn="l">
              <a:lnSpc>
                <a:spcPct val="115000"/>
              </a:lnSpc>
              <a:spcBef>
                <a:spcPts val="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Administration Expenses</a:t>
            </a:r>
            <a:endParaRPr b="0" i="0" sz="1400" u="none" cap="none" strike="noStrike">
              <a:solidFill>
                <a:srgbClr val="0C0C0C"/>
              </a:solidFill>
              <a:latin typeface="Arial"/>
              <a:ea typeface="Arial"/>
              <a:cs typeface="Arial"/>
              <a:sym typeface="Arial"/>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Overhead and other expenses relating to the company’s structure.</a:t>
            </a:r>
            <a:endParaRPr b="0" i="1" sz="1000" u="none" cap="none" strike="noStrike">
              <a:solidFill>
                <a:srgbClr val="0C0C0C"/>
              </a:solidFill>
              <a:latin typeface="Raleway"/>
              <a:ea typeface="Raleway"/>
              <a:cs typeface="Raleway"/>
              <a:sym typeface="Raleway"/>
            </a:endParaRPr>
          </a:p>
          <a:p>
            <a:pPr indent="-178307" lvl="2" marL="648000" marR="0" rtl="0" algn="l">
              <a:lnSpc>
                <a:spcPct val="115000"/>
              </a:lnSpc>
              <a:spcBef>
                <a:spcPts val="0"/>
              </a:spcBef>
              <a:spcAft>
                <a:spcPts val="0"/>
              </a:spcAft>
              <a:buClr>
                <a:schemeClr val="dk1"/>
              </a:buClr>
              <a:buSzPts val="1400"/>
              <a:buFont typeface="Arial"/>
              <a:buNone/>
            </a:pPr>
            <a:r>
              <a:t/>
            </a:r>
            <a:endParaRPr b="0" i="1" sz="1000" u="none" cap="none" strike="noStrike">
              <a:solidFill>
                <a:srgbClr val="0C0C0C"/>
              </a:solidFill>
              <a:latin typeface="Raleway"/>
              <a:ea typeface="Raleway"/>
              <a:cs typeface="Raleway"/>
              <a:sym typeface="Raleway"/>
            </a:endParaRPr>
          </a:p>
          <a:p>
            <a:pPr indent="0" lvl="0" marL="98552" marR="0" rtl="0" algn="just">
              <a:lnSpc>
                <a:spcPct val="115000"/>
              </a:lnSpc>
              <a:spcBef>
                <a:spcPts val="0"/>
              </a:spcBef>
              <a:spcAft>
                <a:spcPts val="0"/>
              </a:spcAft>
              <a:buClr>
                <a:schemeClr val="dk1"/>
              </a:buClr>
              <a:buSzPts val="1100"/>
              <a:buFont typeface="Arial"/>
              <a:buNone/>
            </a:pPr>
            <a:r>
              <a:rPr b="0" i="0" lang="en-US" sz="1000" u="none" cap="none" strike="noStrike">
                <a:solidFill>
                  <a:srgbClr val="0C0C0C"/>
                </a:solidFill>
                <a:latin typeface="Raleway Medium"/>
                <a:ea typeface="Raleway Medium"/>
                <a:cs typeface="Raleway Medium"/>
                <a:sym typeface="Raleway Medium"/>
              </a:rPr>
              <a:t>The new accounting item classifications have generated small differences in the historical accumulated balances (in the new version of the Chart of Accounts compared to the previous one): for example, in the previous month's report (apr-19), differences can be observed in the accumulated flows of Cost of Good Sold. This is because all the accounts have been reclassified and, in order to maintain the same criteria, this generated variations in the historical presentation of the items. However, it should be kept in mind that the historical total expenditures remain unchanged, since the new order simply reorganizes the items for the purpose of better financial statements..</a:t>
            </a:r>
            <a:endParaRPr b="0" i="1" sz="1000" u="none" cap="none" strike="noStrike">
              <a:solidFill>
                <a:srgbClr val="0C0C0C"/>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