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39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06" autoAdjust="0"/>
    <p:restoredTop sz="94660"/>
  </p:normalViewPr>
  <p:slideViewPr>
    <p:cSldViewPr snapToGrid="0">
      <p:cViewPr varScale="1">
        <p:scale>
          <a:sx n="95" d="100"/>
          <a:sy n="95" d="100"/>
        </p:scale>
        <p:origin x="906" y="6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image" Target="../media/image11.emf"/><Relationship Id="rId4" Type="http://schemas.openxmlformats.org/officeDocument/2006/relationships/image" Target="../media/image14.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58" name="Google Shape;58;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49" name="Google Shape;149;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61" name="Google Shape;161;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70" name="Google Shape;170;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65" name="Google Shape;6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2" name="Google Shape;72;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9" name="Google Shape;7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90" name="Google Shape;9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06" name="Google Shape;10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13" name="Google Shape;11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23" name="Google Shape;123;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39" name="Google Shape;139;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_ONLY">
  <p:cSld name="CAPTION_ONLY">
    <p:spTree>
      <p:nvGrpSpPr>
        <p:cNvPr id="1" name="Shape 47"/>
        <p:cNvGrpSpPr/>
        <p:nvPr/>
      </p:nvGrpSpPr>
      <p:grpSpPr>
        <a:xfrm>
          <a:off x="0" y="0"/>
          <a:ext cx="0" cy="0"/>
          <a:chOff x="0" y="0"/>
          <a:chExt cx="0" cy="0"/>
        </a:xfrm>
      </p:grpSpPr>
      <p:sp>
        <p:nvSpPr>
          <p:cNvPr id="48" name="Google Shape;48;p11"/>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marR="0" lvl="0" indent="-228600" algn="l">
              <a:lnSpc>
                <a:spcPct val="100000"/>
              </a:lnSpc>
              <a:spcBef>
                <a:spcPts val="0"/>
              </a:spcBef>
              <a:spcAft>
                <a:spcPts val="0"/>
              </a:spcAft>
              <a:buClr>
                <a:schemeClr val="dk2"/>
              </a:buClr>
              <a:buSzPts val="1800"/>
              <a:buFont typeface="Arial"/>
              <a:buNone/>
              <a:defRPr sz="1800" b="0" i="0" u="none" strike="noStrike" cap="none">
                <a:solidFill>
                  <a:schemeClr val="dk2"/>
                </a:solidFill>
                <a:latin typeface="Arial"/>
                <a:ea typeface="Arial"/>
                <a:cs typeface="Arial"/>
                <a:sym typeface="Arial"/>
              </a:defRPr>
            </a:lvl1pPr>
          </a:lstStyle>
          <a:p>
            <a:endParaRPr/>
          </a:p>
        </p:txBody>
      </p:sp>
      <p:sp>
        <p:nvSpPr>
          <p:cNvPr id="49" name="Google Shape;49;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_NUMBER">
  <p:cSld name="BIG_NUMBER">
    <p:spTree>
      <p:nvGrpSpPr>
        <p:cNvPr id="1" name="Shape 50"/>
        <p:cNvGrpSpPr/>
        <p:nvPr/>
      </p:nvGrpSpPr>
      <p:grpSpPr>
        <a:xfrm>
          <a:off x="0" y="0"/>
          <a:ext cx="0" cy="0"/>
          <a:chOff x="0" y="0"/>
          <a:chExt cx="0" cy="0"/>
        </a:xfrm>
      </p:grpSpPr>
      <p:sp>
        <p:nvSpPr>
          <p:cNvPr id="51" name="Google Shape;51;p12"/>
          <p:cNvSpPr txBox="1">
            <a:spLocks noGrp="1"/>
          </p:cNvSpPr>
          <p:nvPr>
            <p:ph type="title"/>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9pPr>
          </a:lstStyle>
          <a:p>
            <a:endParaRPr/>
          </a:p>
        </p:txBody>
      </p:sp>
      <p:sp>
        <p:nvSpPr>
          <p:cNvPr id="52" name="Google Shape;52;p12"/>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marR="0" lvl="0" indent="-342900" algn="ctr">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ctr">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53" name="Google Shape;53;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BJECT" type="obj">
  <p:cSld name="OBJECT">
    <p:spTree>
      <p:nvGrpSpPr>
        <p:cNvPr id="1" name="Shape 13"/>
        <p:cNvGrpSpPr/>
        <p:nvPr/>
      </p:nvGrpSpPr>
      <p:grpSpPr>
        <a:xfrm>
          <a:off x="0" y="0"/>
          <a:ext cx="0" cy="0"/>
          <a:chOff x="0" y="0"/>
          <a:chExt cx="0" cy="0"/>
        </a:xfrm>
      </p:grpSpPr>
      <p:sp>
        <p:nvSpPr>
          <p:cNvPr id="14" name="Google Shape;14;p3"/>
          <p:cNvSpPr txBox="1">
            <a:spLocks noGrp="1"/>
          </p:cNvSpPr>
          <p:nvPr>
            <p:ph type="body" idx="1"/>
          </p:nvPr>
        </p:nvSpPr>
        <p:spPr>
          <a:xfrm>
            <a:off x="457200" y="1110996"/>
            <a:ext cx="8229600" cy="3394472"/>
          </a:xfrm>
          <a:prstGeom prst="rect">
            <a:avLst/>
          </a:prstGeom>
          <a:noFill/>
          <a:ln>
            <a:noFill/>
          </a:ln>
        </p:spPr>
        <p:txBody>
          <a:bodyPr spcFirstLastPara="1" wrap="square" lIns="91425" tIns="91425" rIns="91425" bIns="91425" anchor="t" anchorCtr="0">
            <a:noAutofit/>
          </a:bodyPr>
          <a:lstStyle>
            <a:lvl1pPr marL="457200" marR="0" lvl="0" indent="-345186" algn="l">
              <a:lnSpc>
                <a:spcPct val="115000"/>
              </a:lnSpc>
              <a:spcBef>
                <a:spcPts val="400"/>
              </a:spcBef>
              <a:spcAft>
                <a:spcPts val="0"/>
              </a:spcAft>
              <a:buClr>
                <a:schemeClr val="accent1"/>
              </a:buClr>
              <a:buSzPts val="1836"/>
              <a:buFont typeface="Noto Sans Symbols"/>
              <a:buChar char="▶"/>
              <a:defRPr sz="2700" b="0" i="0" u="none" strike="noStrike" cap="none">
                <a:solidFill>
                  <a:schemeClr val="dk1"/>
                </a:solidFill>
                <a:latin typeface="Rambla"/>
                <a:ea typeface="Rambla"/>
                <a:cs typeface="Rambla"/>
                <a:sym typeface="Rambla"/>
              </a:defRPr>
            </a:lvl1pPr>
            <a:lvl2pPr marL="914400" marR="0" lvl="1" indent="-374650" algn="l">
              <a:lnSpc>
                <a:spcPct val="115000"/>
              </a:lnSpc>
              <a:spcBef>
                <a:spcPts val="324"/>
              </a:spcBef>
              <a:spcAft>
                <a:spcPts val="0"/>
              </a:spcAft>
              <a:buClr>
                <a:schemeClr val="accent1"/>
              </a:buClr>
              <a:buSzPts val="2300"/>
              <a:buFont typeface="Verdana"/>
              <a:buChar char="◦"/>
              <a:defRPr sz="2300" b="0" i="0" u="none" strike="noStrike" cap="none">
                <a:solidFill>
                  <a:schemeClr val="dk1"/>
                </a:solidFill>
                <a:latin typeface="Rambla"/>
                <a:ea typeface="Rambla"/>
                <a:cs typeface="Rambla"/>
                <a:sym typeface="Rambla"/>
              </a:defRPr>
            </a:lvl2pPr>
            <a:lvl3pPr marL="1371600" marR="0" lvl="2" indent="-361950" algn="l">
              <a:lnSpc>
                <a:spcPct val="115000"/>
              </a:lnSpc>
              <a:spcBef>
                <a:spcPts val="1600"/>
              </a:spcBef>
              <a:spcAft>
                <a:spcPts val="0"/>
              </a:spcAft>
              <a:buClr>
                <a:schemeClr val="accent2"/>
              </a:buClr>
              <a:buSzPts val="2100"/>
              <a:buFont typeface="Noto Sans Symbols"/>
              <a:buChar char="⚫"/>
              <a:defRPr sz="2100" b="0" i="0" u="none" strike="noStrike" cap="none">
                <a:solidFill>
                  <a:schemeClr val="dk1"/>
                </a:solidFill>
                <a:latin typeface="Rambla"/>
                <a:ea typeface="Rambla"/>
                <a:cs typeface="Rambla"/>
                <a:sym typeface="Rambla"/>
              </a:defRPr>
            </a:lvl3pPr>
            <a:lvl4pPr marL="1828800" marR="0" lvl="3" indent="-349250" algn="l">
              <a:lnSpc>
                <a:spcPct val="115000"/>
              </a:lnSpc>
              <a:spcBef>
                <a:spcPts val="1600"/>
              </a:spcBef>
              <a:spcAft>
                <a:spcPts val="0"/>
              </a:spcAft>
              <a:buClr>
                <a:schemeClr val="accent2"/>
              </a:buClr>
              <a:buSzPts val="1900"/>
              <a:buFont typeface="Noto Sans Symbols"/>
              <a:buChar char="⚫"/>
              <a:defRPr sz="1900" b="0" i="0" u="none" strike="noStrike" cap="none">
                <a:solidFill>
                  <a:schemeClr val="dk1"/>
                </a:solidFill>
                <a:latin typeface="Rambla"/>
                <a:ea typeface="Rambla"/>
                <a:cs typeface="Rambla"/>
                <a:sym typeface="Rambla"/>
              </a:defRPr>
            </a:lvl4pPr>
            <a:lvl5pPr marL="2286000" marR="0" lvl="4" indent="-342900" algn="l">
              <a:lnSpc>
                <a:spcPct val="115000"/>
              </a:lnSpc>
              <a:spcBef>
                <a:spcPts val="1600"/>
              </a:spcBef>
              <a:spcAft>
                <a:spcPts val="0"/>
              </a:spcAft>
              <a:buClr>
                <a:schemeClr val="accent2"/>
              </a:buClr>
              <a:buSzPts val="1800"/>
              <a:buFont typeface="Noto Sans Symbols"/>
              <a:buChar char="⚫"/>
              <a:defRPr sz="1800" b="0" i="0" u="none" strike="noStrike" cap="none">
                <a:solidFill>
                  <a:schemeClr val="dk1"/>
                </a:solidFill>
                <a:latin typeface="Rambla"/>
                <a:ea typeface="Rambla"/>
                <a:cs typeface="Rambla"/>
                <a:sym typeface="Rambla"/>
              </a:defRPr>
            </a:lvl5pPr>
            <a:lvl6pPr marL="2743200" marR="0" lvl="5" indent="-342900" algn="l">
              <a:lnSpc>
                <a:spcPct val="115000"/>
              </a:lnSpc>
              <a:spcBef>
                <a:spcPts val="160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a:lnSpc>
                <a:spcPct val="115000"/>
              </a:lnSpc>
              <a:spcBef>
                <a:spcPts val="1600"/>
              </a:spcBef>
              <a:spcAft>
                <a:spcPts val="160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15" name="Google Shape;15;p3"/>
          <p:cNvSpPr txBox="1">
            <a:spLocks noGrp="1"/>
          </p:cNvSpPr>
          <p:nvPr>
            <p:ph type="dt" idx="10"/>
          </p:nvPr>
        </p:nvSpPr>
        <p:spPr>
          <a:xfrm>
            <a:off x="6727032" y="4805958"/>
            <a:ext cx="1920240" cy="27432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6" name="Google Shape;16;p3"/>
          <p:cNvSpPr txBox="1">
            <a:spLocks noGrp="1"/>
          </p:cNvSpPr>
          <p:nvPr>
            <p:ph type="ftr" idx="11"/>
          </p:nvPr>
        </p:nvSpPr>
        <p:spPr>
          <a:xfrm>
            <a:off x="4380072" y="4805958"/>
            <a:ext cx="2350681" cy="273844"/>
          </a:xfrm>
          <a:prstGeom prst="rect">
            <a:avLst/>
          </a:prstGeom>
          <a:noFill/>
          <a:ln>
            <a:noFill/>
          </a:ln>
        </p:spPr>
        <p:txBody>
          <a:bodyPr spcFirstLastPara="1" wrap="square" lIns="91425" tIns="91425" rIns="91425" bIns="91425" anchor="b" anchorCtr="0">
            <a:noAutofit/>
          </a:bodyPr>
          <a:lstStyle>
            <a:lvl1pPr marR="0" lvl="0" algn="r"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7" name="Google Shape;17;p3"/>
          <p:cNvSpPr txBox="1">
            <a:spLocks noGrp="1"/>
          </p:cNvSpPr>
          <p:nvPr>
            <p:ph type="sldNum" idx="12"/>
          </p:nvPr>
        </p:nvSpPr>
        <p:spPr>
          <a:xfrm>
            <a:off x="8647272" y="4805958"/>
            <a:ext cx="365760" cy="273844"/>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9pPr>
          </a:lstStyle>
          <a:p>
            <a:pPr marL="0" lvl="0" indent="0" algn="r" rtl="0">
              <a:spcBef>
                <a:spcPts val="0"/>
              </a:spcBef>
              <a:spcAft>
                <a:spcPts val="0"/>
              </a:spcAft>
              <a:buNone/>
            </a:pPr>
            <a:fld id="{00000000-1234-1234-1234-123412341234}" type="slidenum">
              <a:rPr lang="en-US"/>
              <a:t>‹Nº›</a:t>
            </a:fld>
            <a:endParaRPr dirty="0"/>
          </a:p>
        </p:txBody>
      </p:sp>
      <p:sp>
        <p:nvSpPr>
          <p:cNvPr id="18" name="Google Shape;18;p3"/>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2"/>
              </a:buClr>
              <a:buSzPts val="4100"/>
              <a:buFont typeface="Rambla"/>
              <a:buNone/>
              <a:defRPr sz="4100" b="1" i="0" u="none" strike="noStrike" cap="none">
                <a:solidFill>
                  <a:schemeClr val="dk2"/>
                </a:solidFill>
                <a:latin typeface="Rambla"/>
                <a:ea typeface="Rambla"/>
                <a:cs typeface="Rambla"/>
                <a:sym typeface="Rambla"/>
              </a:defRPr>
            </a:lvl1pPr>
            <a:lvl2pPr marR="0" lvl="1"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_HEADER" type="secHead">
  <p:cSld name="SECTION_HEADER">
    <p:spTree>
      <p:nvGrpSpPr>
        <p:cNvPr id="1" name="Shape 19"/>
        <p:cNvGrpSpPr/>
        <p:nvPr/>
      </p:nvGrpSpPr>
      <p:grpSpPr>
        <a:xfrm>
          <a:off x="0" y="0"/>
          <a:ext cx="0" cy="0"/>
          <a:chOff x="0" y="0"/>
          <a:chExt cx="0" cy="0"/>
        </a:xfrm>
      </p:grpSpPr>
      <p:sp>
        <p:nvSpPr>
          <p:cNvPr id="20" name="Google Shape;20;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9pPr>
          </a:lstStyle>
          <a:p>
            <a:endParaRPr/>
          </a:p>
        </p:txBody>
      </p:sp>
      <p:sp>
        <p:nvSpPr>
          <p:cNvPr id="21" name="Google Shape;21;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_AND_BODY" type="tx">
  <p:cSld name="TITLE_AND_BODY">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4" name="Google Shape;24;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25" name="Google Shape;25;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_AND_TWO_COLUMNS" type="twoColTx">
  <p:cSld name="TITLE_AND_TWO_COLUMNS">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8" name="Google Shape;28;p6"/>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29" name="Google Shape;29;p6"/>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0" name="Google Shape;30;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_ONLY" type="titleOnly">
  <p:cSld name="TITLE_ONLY">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33" name="Google Shape;33;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_COLUMN_TEXT">
  <p:cSld name="ONE_COLUMN_TEXT">
    <p:spTree>
      <p:nvGrpSpPr>
        <p:cNvPr id="1" name="Shape 34"/>
        <p:cNvGrpSpPr/>
        <p:nvPr/>
      </p:nvGrpSpPr>
      <p:grpSpPr>
        <a:xfrm>
          <a:off x="0" y="0"/>
          <a:ext cx="0" cy="0"/>
          <a:chOff x="0" y="0"/>
          <a:chExt cx="0" cy="0"/>
        </a:xfrm>
      </p:grpSpPr>
      <p:sp>
        <p:nvSpPr>
          <p:cNvPr id="35" name="Google Shape;35;p8"/>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
        <p:nvSpPr>
          <p:cNvPr id="36" name="Google Shape;36;p8"/>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marR="0" lvl="0" indent="-304800" algn="l">
              <a:lnSpc>
                <a:spcPct val="115000"/>
              </a:lnSpc>
              <a:spcBef>
                <a:spcPts val="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7" name="Google Shape;37;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_POINT">
  <p:cSld name="MAIN_POINT">
    <p:spTree>
      <p:nvGrpSpPr>
        <p:cNvPr id="1" name="Shape 38"/>
        <p:cNvGrpSpPr/>
        <p:nvPr/>
      </p:nvGrpSpPr>
      <p:grpSpPr>
        <a:xfrm>
          <a:off x="0" y="0"/>
          <a:ext cx="0" cy="0"/>
          <a:chOff x="0" y="0"/>
          <a:chExt cx="0" cy="0"/>
        </a:xfrm>
      </p:grpSpPr>
      <p:sp>
        <p:nvSpPr>
          <p:cNvPr id="39" name="Google Shape;39;p9"/>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_TITLE_AND_DESCRIPTION">
  <p:cSld name="SECTION_TITLE_AND_DESCRIPTION">
    <p:spTree>
      <p:nvGrpSpPr>
        <p:cNvPr id="1" name="Shape 41"/>
        <p:cNvGrpSpPr/>
        <p:nvPr/>
      </p:nvGrpSpPr>
      <p:grpSpPr>
        <a:xfrm>
          <a:off x="0" y="0"/>
          <a:ext cx="0" cy="0"/>
          <a:chOff x="0" y="0"/>
          <a:chExt cx="0" cy="0"/>
        </a:xfrm>
      </p:grpSpPr>
      <p:sp>
        <p:nvSpPr>
          <p:cNvPr id="42" name="Google Shape;42;p10"/>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43" name="Google Shape;43;p10"/>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9pPr>
          </a:lstStyle>
          <a:p>
            <a:endParaRPr/>
          </a:p>
        </p:txBody>
      </p:sp>
      <p:sp>
        <p:nvSpPr>
          <p:cNvPr id="44" name="Google Shape;44;p10"/>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9pPr>
          </a:lstStyle>
          <a:p>
            <a:endParaRPr/>
          </a:p>
        </p:txBody>
      </p:sp>
      <p:sp>
        <p:nvSpPr>
          <p:cNvPr id="45" name="Google Shape;45;p10"/>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46" name="Google Shape;4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file:///C:\Users\Guillermo%20Varela\Desktop\BUREY%20SA\Junio%202020\Cashflow\web\Cash%20Flow%20Reporting_June%202020.xlsx!Income%20statement!%5bCash%20Flow%20Reporting_June%202020.xlsx%5dIncome%20statement%20Chart%201" TargetMode="External"/><Relationship Id="rId3" Type="http://schemas.openxmlformats.org/officeDocument/2006/relationships/notesSlide" Target="../notesSlides/notesSlide10.xml"/><Relationship Id="rId7" Type="http://schemas.openxmlformats.org/officeDocument/2006/relationships/image" Target="../media/image12.e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file:///C:\Users\Guillermo%20Varela\Desktop\BUREY%20SA\Junio%202020\Cashflow\web\Cash%20Flow%20Reporting_June%202020.xlsx!Income%20statement!%5bCash%20Flow%20Reporting_June%202020.xlsx%5dIncome%20statement%20Chart%203" TargetMode="External"/><Relationship Id="rId11" Type="http://schemas.openxmlformats.org/officeDocument/2006/relationships/image" Target="../media/image14.emf"/><Relationship Id="rId5" Type="http://schemas.openxmlformats.org/officeDocument/2006/relationships/image" Target="../media/image11.emf"/><Relationship Id="rId10" Type="http://schemas.openxmlformats.org/officeDocument/2006/relationships/oleObject" Target="file:///C:\Users\Guillermo%20Varela\Desktop\BUREY%20SA\Junio%202020\Cashflow\web\Cash%20Flow%20Reporting_June%202020.xlsx!Income%20statement!%5bCash%20Flow%20Reporting_June%202020.xlsx%5dIncome%20statement%20Chart%202" TargetMode="External"/><Relationship Id="rId4" Type="http://schemas.openxmlformats.org/officeDocument/2006/relationships/oleObject" Target="file:///C:\Users\Guillermo%20Varela\Desktop\BUREY%20SA\Junio%202020\Cashflow\web\Cash%20Flow%20Reporting_June%202020.xlsx!Income%20statement!F2C1:F35C6" TargetMode="External"/><Relationship Id="rId9" Type="http://schemas.openxmlformats.org/officeDocument/2006/relationships/image" Target="../media/image13.emf"/></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5.emf"/><Relationship Id="rId4" Type="http://schemas.openxmlformats.org/officeDocument/2006/relationships/oleObject" Target="file:///C:\Users\Guillermo%20Varela\Desktop\BUREY%20SA\Junio%202020\Cashflow\web\Cash%20Flow%20Reporting_June%202020.xlsx!Income%20statement!%5bCash%20Flow%20Reporting_June%202020.xlsx%5dIncome%20statement%20Chart%204" TargetMode="Externa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6.emf"/><Relationship Id="rId4" Type="http://schemas.openxmlformats.org/officeDocument/2006/relationships/oleObject" Target="file:///C:\Users\Guillermo%20Varela\Desktop\BUREY%20SA\Junio%202020\Cashflow\web\Cash%20Flow%20Reporting_June%202020.xlsx!Income%20statement!%5bCash%20Flow%20Reporting_June%202020.xlsx%5dIncome%20statement%20Chart%208"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file:///C:\Users\Guillermo%20Varela\Desktop\BUREY%20SA\Junio%202020\Cashflow\web\Cash%20Flow%20Reporting_June%202020.xlsx!Cash%20Flow%20Report!F2C1:F50C6" TargetMode="Externa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png"/><Relationship Id="rId5" Type="http://schemas.openxmlformats.org/officeDocument/2006/relationships/image" Target="../media/image4.emf"/><Relationship Id="rId4" Type="http://schemas.openxmlformats.org/officeDocument/2006/relationships/oleObject" Target="file:///C:\Users\Guillermo%20Varela\Desktop\BUREY%20SA\Junio%202020\Cashflow\web\Cash%20Flow%20Reporting_June%202020.xlsx!Accumulated%20Cash%20Flow!%5bCash%20Flow%20Reporting_June%202020.xlsx%5dAccumulated%20Cash%20Flow%20Chart%202"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emf"/><Relationship Id="rId5" Type="http://schemas.openxmlformats.org/officeDocument/2006/relationships/oleObject" Target="file:///C:\Users\Guillermo%20Varela\Desktop\BUREY%20SA\Junio%202020\Cashflow\web\Cash%20Flow%20Reporting_June%202020.xlsx!Balance%20sheet!F2C1:F43C7" TargetMode="Externa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notesSlide" Target="../notesSlides/notesSlide8.xml"/><Relationship Id="rId7" Type="http://schemas.openxmlformats.org/officeDocument/2006/relationships/oleObject" Target="file:///C:\Users\Guillermo%20Varela\Desktop\BUREY%20SA\Junio%202020\Cashflow\web\Cash%20Flow%20Reporting_June%202020.xlsx!Investment%20Property!%5bCash%20Flow%20Reporting_June%202020.xlsx%5dInvestment%20Property%20Chart%202" TargetMode="External"/><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7.emf"/><Relationship Id="rId5" Type="http://schemas.openxmlformats.org/officeDocument/2006/relationships/oleObject" Target="file:///C:\Users\Guillermo%20Varela\Desktop\BUREY%20SA\Junio%202020\Cashflow\web\Cash%20Flow%20Reporting_June%202020.xlsx!Investment%20Property!%5bCash%20Flow%20Reporting_June%202020.xlsx%5dInvestment%20Property%20Chart%203" TargetMode="Externa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221074" y="1885247"/>
            <a:ext cx="9206944" cy="19512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SzPts val="4800"/>
              <a:buFont typeface="Arial"/>
              <a:buNone/>
            </a:pPr>
            <a:r>
              <a:rPr lang="en-US" sz="5400" b="1" i="0" u="none" strike="noStrike" cap="none" dirty="0">
                <a:solidFill>
                  <a:srgbClr val="1B36FF"/>
                </a:solidFill>
                <a:latin typeface="Raleway"/>
                <a:ea typeface="Raleway"/>
                <a:cs typeface="Raleway"/>
                <a:sym typeface="Raleway"/>
              </a:rPr>
              <a:t>BUREY SA –</a:t>
            </a:r>
            <a:r>
              <a:rPr lang="en-US" sz="4800" b="1" i="0" u="none" strike="noStrike" cap="none" dirty="0">
                <a:solidFill>
                  <a:srgbClr val="1B36FF"/>
                </a:solidFill>
                <a:latin typeface="Raleway"/>
                <a:ea typeface="Raleway"/>
                <a:cs typeface="Raleway"/>
                <a:sym typeface="Raleway"/>
              </a:rPr>
              <a:t> </a:t>
            </a:r>
            <a:br>
              <a:rPr lang="en-US" sz="4800" b="1" i="0" u="none" strike="noStrike" cap="none" dirty="0">
                <a:solidFill>
                  <a:srgbClr val="1B36FF"/>
                </a:solidFill>
                <a:latin typeface="Raleway"/>
                <a:ea typeface="Raleway"/>
                <a:cs typeface="Raleway"/>
                <a:sym typeface="Raleway"/>
              </a:rPr>
            </a:br>
            <a:r>
              <a:rPr lang="en-US" sz="4800" b="1" i="0" u="none" strike="noStrike" cap="none" dirty="0">
                <a:solidFill>
                  <a:srgbClr val="1B36FF"/>
                </a:solidFill>
                <a:latin typeface="Raleway"/>
                <a:ea typeface="Raleway"/>
                <a:cs typeface="Raleway"/>
                <a:sym typeface="Raleway"/>
              </a:rPr>
              <a:t>Grunelabs.com</a:t>
            </a:r>
            <a:br>
              <a:rPr lang="en-US" sz="4800" b="1" i="0" u="none" strike="noStrike" cap="none" dirty="0">
                <a:solidFill>
                  <a:srgbClr val="1B36FF"/>
                </a:solidFill>
                <a:latin typeface="Raleway"/>
                <a:ea typeface="Raleway"/>
                <a:cs typeface="Raleway"/>
                <a:sym typeface="Raleway"/>
              </a:rPr>
            </a:br>
            <a:r>
              <a:rPr lang="en-US" sz="4800" b="1" i="0" u="none" strike="noStrike" cap="none" dirty="0">
                <a:solidFill>
                  <a:srgbClr val="1B36FF"/>
                </a:solidFill>
                <a:latin typeface="Raleway"/>
                <a:ea typeface="Raleway"/>
                <a:cs typeface="Raleway"/>
                <a:sym typeface="Raleway"/>
              </a:rPr>
              <a:t>July 2020 presentation</a:t>
            </a:r>
            <a:endParaRPr sz="4800" b="1" i="0" u="none" strike="noStrike" cap="none" dirty="0">
              <a:solidFill>
                <a:srgbClr val="1B36FF"/>
              </a:solidFill>
              <a:latin typeface="Raleway"/>
              <a:ea typeface="Raleway"/>
              <a:cs typeface="Raleway"/>
              <a:sym typeface="Raleway"/>
            </a:endParaRPr>
          </a:p>
        </p:txBody>
      </p:sp>
      <p:sp>
        <p:nvSpPr>
          <p:cNvPr id="61" name="Google Shape;61;p14"/>
          <p:cNvSpPr txBox="1">
            <a:spLocks noGrp="1"/>
          </p:cNvSpPr>
          <p:nvPr>
            <p:ph type="subTitle" idx="1"/>
          </p:nvPr>
        </p:nvSpPr>
        <p:spPr>
          <a:xfrm>
            <a:off x="281375" y="3921566"/>
            <a:ext cx="7772400" cy="702000"/>
          </a:xfrm>
          <a:prstGeom prst="rect">
            <a:avLst/>
          </a:prstGeom>
          <a:noFill/>
          <a:ln>
            <a:noFill/>
          </a:ln>
        </p:spPr>
        <p:txBody>
          <a:bodyPr spcFirstLastPara="1" wrap="square" lIns="45700" tIns="45700" rIns="45700" bIns="45700" anchor="t" anchorCtr="0">
            <a:noAutofit/>
          </a:bodyPr>
          <a:lstStyle/>
          <a:p>
            <a:pPr marL="0" marR="64008" lvl="0" indent="0" algn="l" rtl="0">
              <a:lnSpc>
                <a:spcPct val="90000"/>
              </a:lnSpc>
              <a:spcBef>
                <a:spcPts val="400"/>
              </a:spcBef>
              <a:spcAft>
                <a:spcPts val="0"/>
              </a:spcAft>
              <a:buClr>
                <a:schemeClr val="accent1"/>
              </a:buClr>
              <a:buSzPts val="1836"/>
              <a:buFont typeface="Noto Sans Symbols"/>
              <a:buNone/>
            </a:pPr>
            <a:r>
              <a:rPr lang="en-US" sz="1400" b="0" i="0" u="none" strike="noStrike" cap="none" dirty="0">
                <a:solidFill>
                  <a:srgbClr val="000000"/>
                </a:solidFill>
                <a:latin typeface="Raleway"/>
                <a:ea typeface="Raleway"/>
                <a:cs typeface="Raleway"/>
                <a:sym typeface="Raleway"/>
              </a:rPr>
              <a:t>Montevideo, July </a:t>
            </a:r>
            <a:r>
              <a:rPr lang="en-US" sz="1400" dirty="0">
                <a:solidFill>
                  <a:srgbClr val="000000"/>
                </a:solidFill>
                <a:latin typeface="Raleway"/>
                <a:ea typeface="Raleway"/>
                <a:cs typeface="Raleway"/>
                <a:sym typeface="Raleway"/>
              </a:rPr>
              <a:t>6</a:t>
            </a:r>
            <a:r>
              <a:rPr lang="en-US" sz="1400" b="0" i="0" u="none" strike="noStrike" cap="none" dirty="0">
                <a:solidFill>
                  <a:srgbClr val="000000"/>
                </a:solidFill>
                <a:latin typeface="Raleway"/>
                <a:ea typeface="Raleway"/>
                <a:cs typeface="Raleway"/>
                <a:sym typeface="Raleway"/>
              </a:rPr>
              <a:t>, 2020</a:t>
            </a:r>
            <a:endParaRPr sz="1400" b="0" i="0" u="none" strike="noStrike" cap="none" dirty="0">
              <a:solidFill>
                <a:srgbClr val="000000"/>
              </a:solidFill>
              <a:latin typeface="Raleway"/>
              <a:ea typeface="Raleway"/>
              <a:cs typeface="Raleway"/>
              <a:sym typeface="Raleway"/>
            </a:endParaRPr>
          </a:p>
        </p:txBody>
      </p:sp>
      <p:pic>
        <p:nvPicPr>
          <p:cNvPr id="62" name="Google Shape;62;p14"/>
          <p:cNvPicPr preferRelativeResize="0"/>
          <p:nvPr/>
        </p:nvPicPr>
        <p:blipFill rotWithShape="1">
          <a:blip r:embed="rId3">
            <a:alphaModFix/>
          </a:blip>
          <a:srcRect/>
          <a:stretch/>
        </p:blipFill>
        <p:spPr>
          <a:xfrm>
            <a:off x="7509450" y="1"/>
            <a:ext cx="1299575" cy="16217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3"/>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June. 2020</a:t>
            </a:r>
            <a:endParaRPr sz="2400" b="1" i="0" u="none" strike="noStrike" cap="none" dirty="0">
              <a:solidFill>
                <a:srgbClr val="1B36FF"/>
              </a:solidFill>
              <a:latin typeface="Raleway"/>
              <a:ea typeface="Raleway"/>
              <a:cs typeface="Raleway"/>
              <a:sym typeface="Raleway"/>
            </a:endParaRPr>
          </a:p>
        </p:txBody>
      </p:sp>
      <p:sp>
        <p:nvSpPr>
          <p:cNvPr id="152" name="Google Shape;152;p23"/>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53" name="Google Shape;153;p23"/>
          <p:cNvSpPr txBox="1"/>
          <p:nvPr/>
        </p:nvSpPr>
        <p:spPr>
          <a:xfrm>
            <a:off x="8463516" y="30783"/>
            <a:ext cx="628297"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10</a:t>
            </a:r>
            <a:endParaRPr sz="1200" b="0" i="0" u="none" strike="noStrike" cap="none" dirty="0">
              <a:solidFill>
                <a:srgbClr val="FFFFFF"/>
              </a:solidFill>
              <a:latin typeface="Raleway"/>
              <a:ea typeface="Raleway"/>
              <a:cs typeface="Raleway"/>
              <a:sym typeface="Raleway"/>
            </a:endParaRPr>
          </a:p>
        </p:txBody>
      </p:sp>
      <p:sp>
        <p:nvSpPr>
          <p:cNvPr id="154" name="Google Shape;154;p23"/>
          <p:cNvSpPr txBox="1">
            <a:spLocks noGrp="1"/>
          </p:cNvSpPr>
          <p:nvPr>
            <p:ph type="body" idx="1"/>
          </p:nvPr>
        </p:nvSpPr>
        <p:spPr>
          <a:xfrm>
            <a:off x="143850" y="754325"/>
            <a:ext cx="3399300" cy="43893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00000"/>
                </a:solidFill>
                <a:latin typeface="Raleway Medium"/>
                <a:ea typeface="Raleway Medium"/>
                <a:cs typeface="Raleway Medium"/>
                <a:sym typeface="Raleway Medium"/>
              </a:rPr>
              <a:t>Highlights of June. 2020 Operative Costs: </a:t>
            </a:r>
            <a:endParaRPr dirty="0"/>
          </a:p>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00000"/>
                </a:solidFill>
                <a:latin typeface="Raleway Medium"/>
                <a:ea typeface="Raleway Medium"/>
                <a:cs typeface="Raleway Medium"/>
                <a:sym typeface="Raleway Medium"/>
              </a:rPr>
              <a:t>USD </a:t>
            </a:r>
            <a:r>
              <a:rPr lang="en-US" sz="1200" b="1" dirty="0">
                <a:solidFill>
                  <a:srgbClr val="000000"/>
                </a:solidFill>
                <a:latin typeface="Raleway Medium"/>
                <a:ea typeface="Raleway Medium"/>
                <a:cs typeface="Raleway Medium"/>
                <a:sym typeface="Raleway Medium"/>
              </a:rPr>
              <a:t>74.130</a:t>
            </a:r>
            <a:endParaRPr sz="1200" b="1" i="0" u="none" strike="noStrike" cap="none" dirty="0">
              <a:solidFill>
                <a:schemeClr val="dk1"/>
              </a:solidFill>
              <a:latin typeface="Rambla"/>
              <a:ea typeface="Rambla"/>
              <a:cs typeface="Rambla"/>
              <a:sym typeface="Rambla"/>
            </a:endParaRPr>
          </a:p>
          <a:p>
            <a:pPr marL="98552" lvl="0" indent="0" algn="just">
              <a:spcBef>
                <a:spcPts val="0"/>
              </a:spcBef>
              <a:buClr>
                <a:srgbClr val="000000"/>
              </a:buClr>
              <a:buSzPts val="1400"/>
              <a:buNone/>
            </a:pPr>
            <a:r>
              <a:rPr lang="en-US" sz="1000" dirty="0">
                <a:solidFill>
                  <a:srgbClr val="000000"/>
                </a:solidFill>
                <a:latin typeface="Raleway Medium"/>
                <a:ea typeface="Raleway Medium"/>
                <a:cs typeface="Raleway Medium"/>
                <a:sym typeface="Raleway Medium"/>
              </a:rPr>
              <a:t>Total operating costs for June are below the average (last 12 months) </a:t>
            </a:r>
            <a:r>
              <a:rPr lang="en-US" sz="1000" i="1" dirty="0">
                <a:solidFill>
                  <a:schemeClr val="tx1">
                    <a:lumMod val="85000"/>
                    <a:lumOff val="15000"/>
                  </a:schemeClr>
                </a:solidFill>
                <a:latin typeface="Raleway Medium"/>
                <a:ea typeface="Raleway Medium"/>
                <a:cs typeface="Raleway Medium"/>
                <a:sym typeface="Raleway Medium"/>
              </a:rPr>
              <a:t>(*)</a:t>
            </a:r>
            <a:r>
              <a:rPr lang="en-US" sz="1000" i="1" dirty="0">
                <a:solidFill>
                  <a:srgbClr val="000000"/>
                </a:solidFill>
                <a:latin typeface="Raleway Medium"/>
                <a:ea typeface="Raleway Medium"/>
                <a:cs typeface="Raleway Medium"/>
                <a:sym typeface="Raleway Medium"/>
              </a:rPr>
              <a:t>.</a:t>
            </a:r>
            <a:endParaRPr sz="1000" i="1" dirty="0">
              <a:solidFill>
                <a:srgbClr val="FF0000"/>
              </a:solidFill>
              <a:latin typeface="Raleway Medium"/>
              <a:ea typeface="Raleway Medium"/>
              <a:cs typeface="Raleway Medium"/>
              <a:sym typeface="Raleway Medium"/>
            </a:endParaRPr>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Costs of Goods Sold: USD 22,755.</a:t>
            </a:r>
          </a:p>
          <a:p>
            <a:pPr marL="540000" lvl="1" indent="-267208">
              <a:spcBef>
                <a:spcPts val="0"/>
              </a:spcBef>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Admin Salaries: USD 21,825</a:t>
            </a:r>
            <a:endParaRPr lang="en-US" sz="800" dirty="0">
              <a:solidFill>
                <a:srgbClr val="000000"/>
              </a:solidFill>
              <a:latin typeface="Raleway Medium"/>
              <a:ea typeface="Raleway Medium"/>
              <a:cs typeface="Raleway Medium"/>
              <a:sym typeface="Raleway Medium"/>
            </a:endParaRPr>
          </a:p>
          <a:p>
            <a:pPr marL="540000" lvl="1" indent="-267208">
              <a:spcBef>
                <a:spcPts val="0"/>
              </a:spcBef>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Professional Fees: USD 5,582</a:t>
            </a:r>
          </a:p>
          <a:p>
            <a:pPr marL="54000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Others: USD 178</a:t>
            </a:r>
            <a:endParaRPr lang="en-US" sz="1000" dirty="0"/>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Corporate Expenses : USD 16,118</a:t>
            </a:r>
          </a:p>
          <a:p>
            <a:pPr marL="54000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Taxes : USD 2,510</a:t>
            </a:r>
          </a:p>
          <a:p>
            <a:pPr marL="54000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Social Charges: USD 5,162</a:t>
            </a:r>
          </a:p>
          <a:p>
            <a:pPr marL="272792" lvl="1" indent="0" algn="l" rtl="0">
              <a:lnSpc>
                <a:spcPct val="115000"/>
              </a:lnSpc>
              <a:spcBef>
                <a:spcPts val="600"/>
              </a:spcBef>
              <a:spcAft>
                <a:spcPts val="0"/>
              </a:spcAft>
              <a:buClr>
                <a:srgbClr val="000000"/>
              </a:buClr>
              <a:buSzPts val="1400"/>
              <a:buNone/>
            </a:pPr>
            <a:r>
              <a:rPr lang="en-US" sz="1000" dirty="0">
                <a:solidFill>
                  <a:srgbClr val="000000"/>
                </a:solidFill>
                <a:latin typeface="Raleway Medium"/>
                <a:ea typeface="Raleway Medium"/>
                <a:cs typeface="Raleway Medium"/>
                <a:sym typeface="Raleway Medium"/>
              </a:rPr>
              <a:t> </a:t>
            </a:r>
          </a:p>
          <a:p>
            <a:pPr marL="272792" lvl="1" indent="0" algn="l" rtl="0">
              <a:lnSpc>
                <a:spcPct val="115000"/>
              </a:lnSpc>
              <a:spcBef>
                <a:spcPts val="600"/>
              </a:spcBef>
              <a:spcAft>
                <a:spcPts val="0"/>
              </a:spcAft>
              <a:buClr>
                <a:srgbClr val="000000"/>
              </a:buClr>
              <a:buSzPts val="1400"/>
              <a:buNone/>
            </a:pPr>
            <a:endParaRPr lang="en-US" sz="1000" i="1" dirty="0">
              <a:solidFill>
                <a:srgbClr val="000000"/>
              </a:solidFill>
              <a:latin typeface="Raleway Medium"/>
              <a:sym typeface="Raleway Medium"/>
            </a:endParaRPr>
          </a:p>
          <a:p>
            <a:pPr marL="272792" lvl="1" indent="0" algn="l" rtl="0">
              <a:lnSpc>
                <a:spcPct val="115000"/>
              </a:lnSpc>
              <a:spcBef>
                <a:spcPts val="600"/>
              </a:spcBef>
              <a:spcAft>
                <a:spcPts val="0"/>
              </a:spcAft>
              <a:buClr>
                <a:srgbClr val="414141"/>
              </a:buClr>
              <a:buSzPts val="1400"/>
              <a:buNone/>
            </a:pPr>
            <a:endParaRPr sz="1000" dirty="0">
              <a:solidFill>
                <a:srgbClr val="000000"/>
              </a:solidFill>
              <a:latin typeface="Raleway Medium"/>
              <a:ea typeface="Raleway Medium"/>
              <a:cs typeface="Raleway Medium"/>
              <a:sym typeface="Raleway Medium"/>
            </a:endParaRPr>
          </a:p>
          <a:p>
            <a:pPr marL="540000" lvl="1" indent="-178307" algn="l" rtl="0">
              <a:lnSpc>
                <a:spcPct val="115000"/>
              </a:lnSpc>
              <a:spcBef>
                <a:spcPts val="600"/>
              </a:spcBef>
              <a:spcAft>
                <a:spcPts val="0"/>
              </a:spcAft>
              <a:buClr>
                <a:srgbClr val="414141"/>
              </a:buClr>
              <a:buSzPts val="1400"/>
              <a:buFont typeface="Raleway"/>
              <a:buNone/>
            </a:pPr>
            <a:endParaRPr sz="1000"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rgbClr val="000000"/>
              </a:solidFill>
              <a:latin typeface="Raleway Medium"/>
              <a:ea typeface="Raleway Medium"/>
              <a:cs typeface="Raleway Medium"/>
              <a:sym typeface="Raleway Medium"/>
            </a:endParaRPr>
          </a:p>
        </p:txBody>
      </p:sp>
      <p:graphicFrame>
        <p:nvGraphicFramePr>
          <p:cNvPr id="2" name="Objeto 1">
            <a:extLst>
              <a:ext uri="{FF2B5EF4-FFF2-40B4-BE49-F238E27FC236}">
                <a16:creationId xmlns:a16="http://schemas.microsoft.com/office/drawing/2014/main" id="{35E32B92-198C-4F07-96CA-23C68F1ED26F}"/>
              </a:ext>
            </a:extLst>
          </p:cNvPr>
          <p:cNvGraphicFramePr>
            <a:graphicFrameLocks noChangeAspect="1"/>
          </p:cNvGraphicFramePr>
          <p:nvPr>
            <p:extLst>
              <p:ext uri="{D42A27DB-BD31-4B8C-83A1-F6EECF244321}">
                <p14:modId xmlns:p14="http://schemas.microsoft.com/office/powerpoint/2010/main" val="3658069457"/>
              </p:ext>
            </p:extLst>
          </p:nvPr>
        </p:nvGraphicFramePr>
        <p:xfrm>
          <a:off x="5834063" y="630145"/>
          <a:ext cx="3234995" cy="3388538"/>
        </p:xfrm>
        <a:graphic>
          <a:graphicData uri="http://schemas.openxmlformats.org/presentationml/2006/ole">
            <mc:AlternateContent xmlns:mc="http://schemas.openxmlformats.org/markup-compatibility/2006">
              <mc:Choice xmlns:v="urn:schemas-microsoft-com:vml" Requires="v">
                <p:oleObj spid="_x0000_s5220" name="Worksheet" r:id="rId4" imgW="5410218" imgH="5667195" progId="Excel.Sheet.12">
                  <p:link updateAutomatic="1"/>
                </p:oleObj>
              </mc:Choice>
              <mc:Fallback>
                <p:oleObj name="Worksheet" r:id="rId4" imgW="5410218" imgH="5667195" progId="Excel.Sheet.12">
                  <p:link updateAutomatic="1"/>
                  <p:pic>
                    <p:nvPicPr>
                      <p:cNvPr id="0" name=""/>
                      <p:cNvPicPr/>
                      <p:nvPr/>
                    </p:nvPicPr>
                    <p:blipFill>
                      <a:blip r:embed="rId5"/>
                      <a:stretch>
                        <a:fillRect/>
                      </a:stretch>
                    </p:blipFill>
                    <p:spPr>
                      <a:xfrm>
                        <a:off x="5834063" y="630145"/>
                        <a:ext cx="3234995" cy="3388538"/>
                      </a:xfrm>
                      <a:prstGeom prst="rect">
                        <a:avLst/>
                      </a:prstGeom>
                    </p:spPr>
                  </p:pic>
                </p:oleObj>
              </mc:Fallback>
            </mc:AlternateContent>
          </a:graphicData>
        </a:graphic>
      </p:graphicFrame>
      <p:graphicFrame>
        <p:nvGraphicFramePr>
          <p:cNvPr id="4" name="Objeto 3">
            <a:extLst>
              <a:ext uri="{FF2B5EF4-FFF2-40B4-BE49-F238E27FC236}">
                <a16:creationId xmlns:a16="http://schemas.microsoft.com/office/drawing/2014/main" id="{9CA47266-7056-4FCC-BA24-6AE580082D7F}"/>
              </a:ext>
            </a:extLst>
          </p:cNvPr>
          <p:cNvGraphicFramePr>
            <a:graphicFrameLocks noChangeAspect="1"/>
          </p:cNvGraphicFramePr>
          <p:nvPr>
            <p:extLst>
              <p:ext uri="{D42A27DB-BD31-4B8C-83A1-F6EECF244321}">
                <p14:modId xmlns:p14="http://schemas.microsoft.com/office/powerpoint/2010/main" val="2998179669"/>
              </p:ext>
            </p:extLst>
          </p:nvPr>
        </p:nvGraphicFramePr>
        <p:xfrm>
          <a:off x="3532366" y="754325"/>
          <a:ext cx="2204716" cy="1320989"/>
        </p:xfrm>
        <a:graphic>
          <a:graphicData uri="http://schemas.openxmlformats.org/presentationml/2006/ole">
            <mc:AlternateContent xmlns:mc="http://schemas.openxmlformats.org/markup-compatibility/2006">
              <mc:Choice xmlns:v="urn:schemas-microsoft-com:vml" Requires="v">
                <p:oleObj spid="_x0000_s5221" name="Worksheet" r:id="rId6" imgW="4562602" imgH="2733535" progId="Excel.Sheet.12">
                  <p:link updateAutomatic="1"/>
                </p:oleObj>
              </mc:Choice>
              <mc:Fallback>
                <p:oleObj name="Worksheet" r:id="rId6" imgW="4562602" imgH="2733535" progId="Excel.Sheet.12">
                  <p:link updateAutomatic="1"/>
                  <p:pic>
                    <p:nvPicPr>
                      <p:cNvPr id="0" name=""/>
                      <p:cNvPicPr/>
                      <p:nvPr/>
                    </p:nvPicPr>
                    <p:blipFill>
                      <a:blip r:embed="rId7"/>
                      <a:stretch>
                        <a:fillRect/>
                      </a:stretch>
                    </p:blipFill>
                    <p:spPr>
                      <a:xfrm>
                        <a:off x="3532366" y="754325"/>
                        <a:ext cx="2204716" cy="1320989"/>
                      </a:xfrm>
                      <a:prstGeom prst="rect">
                        <a:avLst/>
                      </a:prstGeom>
                    </p:spPr>
                  </p:pic>
                </p:oleObj>
              </mc:Fallback>
            </mc:AlternateContent>
          </a:graphicData>
        </a:graphic>
      </p:graphicFrame>
      <p:graphicFrame>
        <p:nvGraphicFramePr>
          <p:cNvPr id="6" name="Objeto 5">
            <a:extLst>
              <a:ext uri="{FF2B5EF4-FFF2-40B4-BE49-F238E27FC236}">
                <a16:creationId xmlns:a16="http://schemas.microsoft.com/office/drawing/2014/main" id="{A6EE0CF5-93A4-4416-894D-668A310D8AC4}"/>
              </a:ext>
            </a:extLst>
          </p:cNvPr>
          <p:cNvGraphicFramePr>
            <a:graphicFrameLocks noChangeAspect="1"/>
          </p:cNvGraphicFramePr>
          <p:nvPr>
            <p:extLst>
              <p:ext uri="{D42A27DB-BD31-4B8C-83A1-F6EECF244321}">
                <p14:modId xmlns:p14="http://schemas.microsoft.com/office/powerpoint/2010/main" val="2694640630"/>
              </p:ext>
            </p:extLst>
          </p:nvPr>
        </p:nvGraphicFramePr>
        <p:xfrm>
          <a:off x="3792011" y="2050130"/>
          <a:ext cx="1685426" cy="1492954"/>
        </p:xfrm>
        <a:graphic>
          <a:graphicData uri="http://schemas.openxmlformats.org/presentationml/2006/ole">
            <mc:AlternateContent xmlns:mc="http://schemas.openxmlformats.org/markup-compatibility/2006">
              <mc:Choice xmlns:v="urn:schemas-microsoft-com:vml" Requires="v">
                <p:oleObj spid="_x0000_s5222" name="Worksheet" r:id="rId8" imgW="3085988" imgH="2733535" progId="Excel.Sheet.12">
                  <p:link updateAutomatic="1"/>
                </p:oleObj>
              </mc:Choice>
              <mc:Fallback>
                <p:oleObj name="Worksheet" r:id="rId8" imgW="3085988" imgH="2733535" progId="Excel.Sheet.12">
                  <p:link updateAutomatic="1"/>
                  <p:pic>
                    <p:nvPicPr>
                      <p:cNvPr id="0" name=""/>
                      <p:cNvPicPr/>
                      <p:nvPr/>
                    </p:nvPicPr>
                    <p:blipFill>
                      <a:blip r:embed="rId9"/>
                      <a:stretch>
                        <a:fillRect/>
                      </a:stretch>
                    </p:blipFill>
                    <p:spPr>
                      <a:xfrm>
                        <a:off x="3792011" y="2050130"/>
                        <a:ext cx="1685426" cy="1492954"/>
                      </a:xfrm>
                      <a:prstGeom prst="rect">
                        <a:avLst/>
                      </a:prstGeom>
                    </p:spPr>
                  </p:pic>
                </p:oleObj>
              </mc:Fallback>
            </mc:AlternateContent>
          </a:graphicData>
        </a:graphic>
      </p:graphicFrame>
      <p:graphicFrame>
        <p:nvGraphicFramePr>
          <p:cNvPr id="7" name="Objeto 6">
            <a:extLst>
              <a:ext uri="{FF2B5EF4-FFF2-40B4-BE49-F238E27FC236}">
                <a16:creationId xmlns:a16="http://schemas.microsoft.com/office/drawing/2014/main" id="{264561F3-9F35-4C76-9A24-84B0E22796B9}"/>
              </a:ext>
            </a:extLst>
          </p:cNvPr>
          <p:cNvGraphicFramePr>
            <a:graphicFrameLocks noChangeAspect="1"/>
          </p:cNvGraphicFramePr>
          <p:nvPr>
            <p:extLst>
              <p:ext uri="{D42A27DB-BD31-4B8C-83A1-F6EECF244321}">
                <p14:modId xmlns:p14="http://schemas.microsoft.com/office/powerpoint/2010/main" val="2019977271"/>
              </p:ext>
            </p:extLst>
          </p:nvPr>
        </p:nvGraphicFramePr>
        <p:xfrm>
          <a:off x="3621406" y="3564966"/>
          <a:ext cx="2026635" cy="1455454"/>
        </p:xfrm>
        <a:graphic>
          <a:graphicData uri="http://schemas.openxmlformats.org/presentationml/2006/ole">
            <mc:AlternateContent xmlns:mc="http://schemas.openxmlformats.org/markup-compatibility/2006">
              <mc:Choice xmlns:v="urn:schemas-microsoft-com:vml" Requires="v">
                <p:oleObj spid="_x0000_s5223" name="Worksheet" r:id="rId10" imgW="4562602" imgH="3276679" progId="Excel.Sheet.12">
                  <p:link updateAutomatic="1"/>
                </p:oleObj>
              </mc:Choice>
              <mc:Fallback>
                <p:oleObj name="Worksheet" r:id="rId10" imgW="4562602" imgH="3276679" progId="Excel.Sheet.12">
                  <p:link updateAutomatic="1"/>
                  <p:pic>
                    <p:nvPicPr>
                      <p:cNvPr id="0" name=""/>
                      <p:cNvPicPr/>
                      <p:nvPr/>
                    </p:nvPicPr>
                    <p:blipFill>
                      <a:blip r:embed="rId11"/>
                      <a:stretch>
                        <a:fillRect/>
                      </a:stretch>
                    </p:blipFill>
                    <p:spPr>
                      <a:xfrm>
                        <a:off x="3621406" y="3564966"/>
                        <a:ext cx="2026635" cy="1455454"/>
                      </a:xfrm>
                      <a:prstGeom prst="rect">
                        <a:avLst/>
                      </a:prstGeom>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4"/>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64" name="Google Shape;164;p24"/>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65" name="Google Shape;165;p24"/>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11</a:t>
            </a:r>
            <a:endParaRPr sz="1200" b="0" i="0" u="none" strike="noStrike" cap="none" dirty="0">
              <a:solidFill>
                <a:srgbClr val="FFFFFF"/>
              </a:solidFill>
              <a:latin typeface="Raleway"/>
              <a:ea typeface="Raleway"/>
              <a:cs typeface="Raleway"/>
              <a:sym typeface="Raleway"/>
            </a:endParaRPr>
          </a:p>
        </p:txBody>
      </p:sp>
      <p:sp>
        <p:nvSpPr>
          <p:cNvPr id="166" name="Google Shape;166;p24"/>
          <p:cNvSpPr txBox="1">
            <a:spLocks noGrp="1"/>
          </p:cNvSpPr>
          <p:nvPr>
            <p:ph type="body" idx="1"/>
          </p:nvPr>
        </p:nvSpPr>
        <p:spPr>
          <a:xfrm>
            <a:off x="42100" y="661096"/>
            <a:ext cx="5194918" cy="4482403"/>
          </a:xfrm>
          <a:prstGeom prst="rect">
            <a:avLst/>
          </a:prstGeom>
          <a:noFill/>
          <a:ln>
            <a:noFill/>
          </a:ln>
        </p:spPr>
        <p:txBody>
          <a:bodyPr spcFirstLastPara="1" wrap="square" lIns="91425" tIns="45700" rIns="91425" bIns="45700" anchor="t" anchorCtr="0">
            <a:noAutofit/>
          </a:bodyPr>
          <a:lstStyle/>
          <a:p>
            <a:pPr marL="365760" marR="0" lvl="0" indent="-241807" algn="just" rtl="0">
              <a:lnSpc>
                <a:spcPct val="115000"/>
              </a:lnSpc>
              <a:spcBef>
                <a:spcPts val="0"/>
              </a:spcBef>
              <a:spcAft>
                <a:spcPts val="0"/>
              </a:spcAft>
              <a:buClr>
                <a:srgbClr val="000000"/>
              </a:buClr>
              <a:buSzPts val="1000"/>
              <a:buFont typeface="Raleway Medium"/>
              <a:buChar char="●"/>
            </a:pPr>
            <a:r>
              <a:rPr lang="en-US" sz="1000" b="1" i="0" u="none" strike="noStrike" cap="none" dirty="0">
                <a:solidFill>
                  <a:srgbClr val="000000"/>
                </a:solidFill>
                <a:latin typeface="Raleway"/>
                <a:ea typeface="Raleway"/>
                <a:cs typeface="Raleway"/>
                <a:sym typeface="Raleway"/>
              </a:rPr>
              <a:t>Burey’s operations have increased compared to 2017. This can be observed in the change of </a:t>
            </a:r>
            <a:r>
              <a:rPr lang="en-US" sz="1000" b="1" i="0" u="none" strike="noStrike" cap="none" dirty="0">
                <a:solidFill>
                  <a:srgbClr val="2939FA"/>
                </a:solidFill>
                <a:latin typeface="Raleway Medium"/>
                <a:ea typeface="Raleway Medium"/>
                <a:cs typeface="Raleway Medium"/>
                <a:sym typeface="Raleway Medium"/>
              </a:rPr>
              <a:t>Operating Costs </a:t>
            </a:r>
            <a:r>
              <a:rPr lang="en-US" sz="1000" b="1" i="0" u="none" strike="noStrike" cap="none" dirty="0">
                <a:solidFill>
                  <a:srgbClr val="000000"/>
                </a:solidFill>
                <a:latin typeface="Raleway"/>
                <a:ea typeface="Raleway"/>
                <a:cs typeface="Raleway"/>
                <a:sym typeface="Raleway"/>
              </a:rPr>
              <a:t>since Jan/17.</a:t>
            </a:r>
            <a:endParaRPr sz="1000" b="1" i="0" u="none" strike="noStrike" cap="none" dirty="0">
              <a:solidFill>
                <a:schemeClr val="dk1"/>
              </a:solidFill>
              <a:latin typeface="Rambla"/>
              <a:ea typeface="Rambla"/>
              <a:cs typeface="Rambla"/>
              <a:sym typeface="Rambla"/>
            </a:endParaRPr>
          </a:p>
          <a:p>
            <a:pPr marL="498601" marR="0" lvl="0" indent="-387349" algn="just" rtl="0">
              <a:lnSpc>
                <a:spcPct val="115000"/>
              </a:lnSpc>
              <a:spcBef>
                <a:spcPts val="6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Cost of Goods Sold</a:t>
            </a:r>
            <a:endParaRPr sz="1200" b="0" i="1" u="none" strike="noStrike" cap="none" dirty="0">
              <a:solidFill>
                <a:srgbClr val="2939FA"/>
              </a:solidFill>
              <a:latin typeface="Raleway Medium"/>
              <a:ea typeface="Raleway Medium"/>
              <a:cs typeface="Raleway Medium"/>
              <a:sym typeface="Raleway Medium"/>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2019 (compared to the accumulated amount for 2018) the Cost of Goods Sold increased 242%: between Jan/19 and Dec/19 </a:t>
            </a:r>
            <a:r>
              <a:rPr lang="en-US" sz="1000" b="0" i="0" u="none" strike="noStrike" cap="none" dirty="0">
                <a:solidFill>
                  <a:srgbClr val="2939FA"/>
                </a:solidFill>
                <a:latin typeface="Arial"/>
                <a:ea typeface="Arial"/>
                <a:cs typeface="Arial"/>
                <a:sym typeface="Arial"/>
              </a:rPr>
              <a:t>USD 268</a:t>
            </a:r>
            <a:r>
              <a:rPr lang="en-US" sz="1000" dirty="0">
                <a:solidFill>
                  <a:srgbClr val="2939FA"/>
                </a:solidFill>
                <a:latin typeface="Arial"/>
                <a:ea typeface="Arial"/>
                <a:cs typeface="Arial"/>
                <a:sym typeface="Arial"/>
              </a:rPr>
              <a:t>,173</a:t>
            </a:r>
            <a:r>
              <a:rPr lang="en-US" sz="1000" b="0" i="0" u="none" strike="noStrike" cap="none" dirty="0">
                <a:solidFill>
                  <a:srgbClr val="2939FA"/>
                </a:solidFill>
                <a:latin typeface="Arial"/>
                <a:ea typeface="Arial"/>
                <a:cs typeface="Arial"/>
                <a:sym typeface="Arial"/>
              </a:rPr>
              <a:t>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000000"/>
                </a:solidFill>
                <a:latin typeface="Raleway Medium"/>
                <a:ea typeface="Raleway Medium"/>
                <a:cs typeface="Raleway Medium"/>
                <a:sym typeface="Raleway Medium"/>
              </a:rPr>
              <a:t>. Mainly this is due to:</a:t>
            </a:r>
            <a:r>
              <a:rPr lang="en-US" sz="1000" dirty="0">
                <a:solidFill>
                  <a:srgbClr val="000000"/>
                </a:solidFill>
                <a:latin typeface="Raleway Medium"/>
                <a:ea typeface="Raleway Medium"/>
                <a:cs typeface="Raleway Medium"/>
                <a:sym typeface="Raleway Medium"/>
              </a:rPr>
              <a:t> increase in plant salaries and labs inputs.</a:t>
            </a:r>
            <a:endParaRPr dirty="0"/>
          </a:p>
          <a:p>
            <a:pPr marL="822960" lvl="1" indent="-267208" algn="just">
              <a:spcBef>
                <a:spcPts val="0"/>
              </a:spcBef>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2020, Cost of Goods Sold amounted to USD 134,237 </a:t>
            </a:r>
            <a:r>
              <a:rPr lang="en-US" sz="1000" dirty="0">
                <a:solidFill>
                  <a:srgbClr val="000000"/>
                </a:solidFill>
                <a:latin typeface="Raleway Medium"/>
                <a:ea typeface="Raleway Medium"/>
                <a:cs typeface="Raleway Medium"/>
                <a:sym typeface="Raleway Medium"/>
              </a:rPr>
              <a:t>(composed of 59% Plant Salaries, 28% Lab Salaries, 7% Production Inputs and 6% Labs Inputs).</a:t>
            </a:r>
            <a:endParaRPr sz="1000" dirty="0">
              <a:solidFill>
                <a:srgbClr val="000000"/>
              </a:solidFill>
              <a:latin typeface="Raleway Medium"/>
              <a:ea typeface="Raleway Medium"/>
              <a:cs typeface="Raleway Medium"/>
              <a:sym typeface="Raleway Medium"/>
            </a:endParaRPr>
          </a:p>
          <a:p>
            <a:pPr marL="498601" lvl="0" indent="-387349" algn="just" rtl="0">
              <a:lnSpc>
                <a:spcPct val="115000"/>
              </a:lnSpc>
              <a:spcBef>
                <a:spcPts val="900"/>
              </a:spcBef>
              <a:spcAft>
                <a:spcPts val="0"/>
              </a:spcAft>
              <a:buClr>
                <a:srgbClr val="000000"/>
              </a:buClr>
              <a:buSzPts val="1200"/>
              <a:buFont typeface="Arial"/>
              <a:buAutoNum type="romanLcPeriod"/>
            </a:pPr>
            <a:r>
              <a:rPr lang="en-US" sz="1200" i="1" dirty="0">
                <a:solidFill>
                  <a:srgbClr val="2939FA"/>
                </a:solidFill>
                <a:latin typeface="Raleway Medium"/>
                <a:ea typeface="Raleway Medium"/>
                <a:cs typeface="Raleway Medium"/>
                <a:sym typeface="Raleway Medium"/>
              </a:rPr>
              <a:t>Administrative Salaries &amp; Fees</a:t>
            </a:r>
            <a:endParaRPr sz="1200" dirty="0"/>
          </a:p>
          <a:p>
            <a:pPr marL="822960" lvl="1" indent="-267208" algn="just" rtl="0">
              <a:lnSpc>
                <a:spcPct val="115000"/>
              </a:lnSpc>
              <a:spcBef>
                <a:spcPts val="0"/>
              </a:spcBef>
              <a:spcAft>
                <a:spcPts val="0"/>
              </a:spcAft>
              <a:buClr>
                <a:srgbClr val="000000"/>
              </a:buClr>
              <a:buSzPts val="1400"/>
              <a:buFont typeface="Arial"/>
              <a:buChar char="•"/>
            </a:pPr>
            <a:r>
              <a:rPr lang="en-US" sz="1000" dirty="0">
                <a:solidFill>
                  <a:srgbClr val="000000"/>
                </a:solidFill>
                <a:latin typeface="Raleway Medium"/>
                <a:ea typeface="Raleway Medium"/>
                <a:cs typeface="Raleway Medium"/>
                <a:sym typeface="Raleway Medium"/>
              </a:rPr>
              <a:t>In 2019 (compared to the accumulated amount for 2018) Administrative Salaries &amp; Fees increased 95%: between Jan/19 and Dec/19 </a:t>
            </a:r>
            <a:r>
              <a:rPr lang="en-US" sz="1000" dirty="0">
                <a:solidFill>
                  <a:srgbClr val="2939FA"/>
                </a:solidFill>
                <a:latin typeface="Raleway"/>
                <a:ea typeface="Raleway"/>
                <a:cs typeface="Raleway"/>
                <a:sym typeface="Raleway"/>
              </a:rPr>
              <a:t>USD</a:t>
            </a:r>
            <a:r>
              <a:rPr lang="en-US" sz="1000" dirty="0">
                <a:latin typeface="Raleway"/>
                <a:ea typeface="Raleway"/>
                <a:cs typeface="Raleway"/>
                <a:sym typeface="Raleway"/>
              </a:rPr>
              <a:t> </a:t>
            </a:r>
            <a:r>
              <a:rPr lang="en-US" sz="1000" dirty="0">
                <a:solidFill>
                  <a:srgbClr val="2939FA"/>
                </a:solidFill>
                <a:latin typeface="Raleway"/>
                <a:ea typeface="Raleway"/>
                <a:cs typeface="Raleway"/>
                <a:sym typeface="Raleway"/>
              </a:rPr>
              <a:t>387,507 </a:t>
            </a:r>
            <a:r>
              <a:rPr lang="en-US" sz="1000" dirty="0">
                <a:latin typeface="Raleway Medium"/>
                <a:ea typeface="Raleway Medium"/>
                <a:cs typeface="Raleway Medium"/>
                <a:sym typeface="Raleway Medium"/>
              </a:rPr>
              <a:t>was spent.</a:t>
            </a:r>
            <a:r>
              <a:rPr lang="en-US" sz="1000" dirty="0">
                <a:solidFill>
                  <a:srgbClr val="2939FA"/>
                </a:solidFill>
                <a:latin typeface="Raleway Medium"/>
                <a:ea typeface="Raleway Medium"/>
                <a:cs typeface="Raleway Medium"/>
                <a:sym typeface="Raleway Medium"/>
              </a:rPr>
              <a:t> </a:t>
            </a:r>
            <a:r>
              <a:rPr lang="en-US" sz="1000" dirty="0">
                <a:solidFill>
                  <a:schemeClr val="tx1"/>
                </a:solidFill>
                <a:latin typeface="Raleway Medium"/>
                <a:ea typeface="Raleway Medium"/>
                <a:cs typeface="Raleway Medium"/>
                <a:sym typeface="Raleway Medium"/>
              </a:rPr>
              <a:t>Mainly this is due to: increase in Adm Salaries.</a:t>
            </a:r>
            <a:endParaRPr dirty="0">
              <a:solidFill>
                <a:schemeClr val="tx1"/>
              </a:solidFill>
            </a:endParaRPr>
          </a:p>
          <a:p>
            <a:pPr marL="822960" lvl="1" indent="-267208" algn="just">
              <a:spcBef>
                <a:spcPts val="0"/>
              </a:spcBef>
              <a:buClr>
                <a:srgbClr val="000000"/>
              </a:buClr>
              <a:buSzPts val="1400"/>
              <a:buFont typeface="Arial"/>
              <a:buChar char="•"/>
            </a:pPr>
            <a:r>
              <a:rPr lang="en-US" sz="1000" b="1" dirty="0">
                <a:solidFill>
                  <a:srgbClr val="0C0C0C"/>
                </a:solidFill>
                <a:latin typeface="Raleway Medium"/>
                <a:ea typeface="Raleway Medium"/>
                <a:cs typeface="Raleway Medium"/>
                <a:sym typeface="Raleway Medium"/>
              </a:rPr>
              <a:t>In </a:t>
            </a:r>
            <a:r>
              <a:rPr lang="en-US" sz="1000" b="1" dirty="0">
                <a:solidFill>
                  <a:srgbClr val="000000"/>
                </a:solidFill>
                <a:latin typeface="Raleway Medium"/>
                <a:ea typeface="Raleway Medium"/>
                <a:cs typeface="Raleway Medium"/>
                <a:sym typeface="Raleway Medium"/>
              </a:rPr>
              <a:t>2020, Administrative Salaries &amp; Fees amounted to USD 157,835</a:t>
            </a:r>
            <a:r>
              <a:rPr lang="en-US" sz="1000" dirty="0">
                <a:solidFill>
                  <a:srgbClr val="000000"/>
                </a:solidFill>
                <a:latin typeface="Raleway Medium"/>
                <a:ea typeface="Raleway Medium"/>
                <a:cs typeface="Raleway Medium"/>
                <a:sym typeface="Raleway Medium"/>
              </a:rPr>
              <a:t> (composed of 60% Adm. Salaries and 40% Prof. Fees).</a:t>
            </a:r>
            <a:endParaRPr sz="1000" dirty="0">
              <a:solidFill>
                <a:srgbClr val="000000"/>
              </a:solidFill>
              <a:latin typeface="Raleway Medium"/>
              <a:ea typeface="Raleway Medium"/>
              <a:cs typeface="Raleway Medium"/>
              <a:sym typeface="Raleway Medium"/>
            </a:endParaRPr>
          </a:p>
          <a:p>
            <a:pPr marL="498601" marR="0" lvl="0" indent="-387349" algn="just" rtl="0">
              <a:lnSpc>
                <a:spcPct val="115000"/>
              </a:lnSpc>
              <a:spcBef>
                <a:spcPts val="9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Administrative Expenses</a:t>
            </a:r>
            <a:endParaRPr sz="1200" b="0" i="0" u="none" strike="noStrike" cap="none" dirty="0">
              <a:solidFill>
                <a:schemeClr val="dk1"/>
              </a:solidFill>
              <a:latin typeface="Rambla"/>
              <a:ea typeface="Rambla"/>
              <a:cs typeface="Rambla"/>
              <a:sym typeface="Rambla"/>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2019 (compared to the accumulated amount for 2018) Administrative Expenses increased 74%: between Jan/19 and </a:t>
            </a:r>
            <a:r>
              <a:rPr lang="en-US" sz="1000" dirty="0">
                <a:solidFill>
                  <a:srgbClr val="000000"/>
                </a:solidFill>
                <a:latin typeface="Raleway Medium"/>
                <a:ea typeface="Raleway Medium"/>
                <a:cs typeface="Raleway Medium"/>
                <a:sym typeface="Raleway Medium"/>
              </a:rPr>
              <a:t>Dec</a:t>
            </a:r>
            <a:r>
              <a:rPr lang="en-US" sz="1000" b="0" i="0" u="none" strike="noStrike" cap="none" dirty="0">
                <a:solidFill>
                  <a:srgbClr val="000000"/>
                </a:solidFill>
                <a:latin typeface="Raleway Medium"/>
                <a:ea typeface="Raleway Medium"/>
                <a:cs typeface="Raleway Medium"/>
                <a:sym typeface="Raleway Medium"/>
              </a:rPr>
              <a:t>/19 </a:t>
            </a:r>
            <a:r>
              <a:rPr lang="en-US" sz="1000" b="0" i="0" u="none" strike="noStrike" cap="none" dirty="0">
                <a:solidFill>
                  <a:srgbClr val="2939FA"/>
                </a:solidFill>
                <a:latin typeface="Arial"/>
                <a:ea typeface="Arial"/>
                <a:cs typeface="Arial"/>
                <a:sym typeface="Arial"/>
              </a:rPr>
              <a:t>USD</a:t>
            </a:r>
            <a:r>
              <a:rPr lang="en-US" sz="1000" b="0" i="0" u="none" strike="noStrike" cap="none" dirty="0">
                <a:solidFill>
                  <a:schemeClr val="dk1"/>
                </a:solidFill>
                <a:latin typeface="Raleway Medium"/>
                <a:ea typeface="Raleway Medium"/>
                <a:cs typeface="Raleway Medium"/>
                <a:sym typeface="Raleway Medium"/>
              </a:rPr>
              <a:t> </a:t>
            </a:r>
            <a:r>
              <a:rPr lang="en-US" sz="1000" b="0" i="0" u="none" strike="noStrike" cap="none" dirty="0">
                <a:solidFill>
                  <a:srgbClr val="2939FA"/>
                </a:solidFill>
                <a:latin typeface="Arial"/>
                <a:ea typeface="Arial"/>
                <a:cs typeface="Arial"/>
                <a:sym typeface="Arial"/>
              </a:rPr>
              <a:t>494</a:t>
            </a:r>
            <a:r>
              <a:rPr lang="en-US" sz="1000" dirty="0">
                <a:solidFill>
                  <a:srgbClr val="2939FA"/>
                </a:solidFill>
                <a:latin typeface="Arial"/>
                <a:ea typeface="Arial"/>
                <a:cs typeface="Arial"/>
                <a:sym typeface="Arial"/>
              </a:rPr>
              <a:t>,</a:t>
            </a:r>
            <a:r>
              <a:rPr lang="en-US" sz="1000" b="0" i="0" u="none" strike="noStrike" cap="none" dirty="0">
                <a:solidFill>
                  <a:srgbClr val="2939FA"/>
                </a:solidFill>
                <a:latin typeface="Arial"/>
                <a:ea typeface="Arial"/>
                <a:cs typeface="Arial"/>
                <a:sym typeface="Arial"/>
              </a:rPr>
              <a:t>004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2939FA"/>
                </a:solidFill>
                <a:latin typeface="Raleway Medium"/>
                <a:ea typeface="Raleway Medium"/>
                <a:cs typeface="Raleway Medium"/>
                <a:sym typeface="Raleway Medium"/>
              </a:rPr>
              <a:t> </a:t>
            </a:r>
            <a:endParaRPr dirty="0"/>
          </a:p>
          <a:p>
            <a:pPr marL="822960" lvl="1" indent="-267208" algn="just" rtl="0">
              <a:lnSpc>
                <a:spcPct val="115000"/>
              </a:lnSpc>
              <a:spcBef>
                <a:spcPts val="0"/>
              </a:spcBef>
              <a:spcAft>
                <a:spcPts val="0"/>
              </a:spcAft>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2020, Administrative Expenses amounted to USD 191,527 </a:t>
            </a:r>
            <a:r>
              <a:rPr lang="en-US" sz="1000" dirty="0">
                <a:solidFill>
                  <a:srgbClr val="000000"/>
                </a:solidFill>
                <a:latin typeface="Raleway Medium"/>
                <a:ea typeface="Raleway Medium"/>
                <a:cs typeface="Raleway Medium"/>
                <a:sym typeface="Raleway Medium"/>
              </a:rPr>
              <a:t>(composed of 59% Corporate Expenses, 34% Social Charges and 7% Taxes).</a:t>
            </a:r>
            <a:endParaRPr dirty="0">
              <a:solidFill>
                <a:srgbClr val="000000"/>
              </a:solidFill>
            </a:endParaRPr>
          </a:p>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rgbClr val="000000"/>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graphicFrame>
        <p:nvGraphicFramePr>
          <p:cNvPr id="3" name="Objeto 2">
            <a:extLst>
              <a:ext uri="{FF2B5EF4-FFF2-40B4-BE49-F238E27FC236}">
                <a16:creationId xmlns:a16="http://schemas.microsoft.com/office/drawing/2014/main" id="{680095D7-3684-4511-A954-AD9449970793}"/>
              </a:ext>
            </a:extLst>
          </p:cNvPr>
          <p:cNvGraphicFramePr>
            <a:graphicFrameLocks noChangeAspect="1"/>
          </p:cNvGraphicFramePr>
          <p:nvPr>
            <p:extLst>
              <p:ext uri="{D42A27DB-BD31-4B8C-83A1-F6EECF244321}">
                <p14:modId xmlns:p14="http://schemas.microsoft.com/office/powerpoint/2010/main" val="848008821"/>
              </p:ext>
            </p:extLst>
          </p:nvPr>
        </p:nvGraphicFramePr>
        <p:xfrm>
          <a:off x="5313363" y="758825"/>
          <a:ext cx="3730625" cy="2405063"/>
        </p:xfrm>
        <a:graphic>
          <a:graphicData uri="http://schemas.openxmlformats.org/presentationml/2006/ole">
            <mc:AlternateContent xmlns:mc="http://schemas.openxmlformats.org/markup-compatibility/2006">
              <mc:Choice xmlns:v="urn:schemas-microsoft-com:vml" Requires="v">
                <p:oleObj spid="_x0000_s6166" name="Worksheet" r:id="rId4" imgW="6296035" imgH="4057472" progId="Excel.Sheet.12">
                  <p:link updateAutomatic="1"/>
                </p:oleObj>
              </mc:Choice>
              <mc:Fallback>
                <p:oleObj name="Worksheet" r:id="rId4" imgW="6296035" imgH="4057472" progId="Excel.Sheet.12">
                  <p:link updateAutomatic="1"/>
                  <p:pic>
                    <p:nvPicPr>
                      <p:cNvPr id="0" name=""/>
                      <p:cNvPicPr/>
                      <p:nvPr/>
                    </p:nvPicPr>
                    <p:blipFill>
                      <a:blip r:embed="rId5"/>
                      <a:stretch>
                        <a:fillRect/>
                      </a:stretch>
                    </p:blipFill>
                    <p:spPr>
                      <a:xfrm>
                        <a:off x="5313363" y="758825"/>
                        <a:ext cx="3730625" cy="2405063"/>
                      </a:xfrm>
                      <a:prstGeom prst="rect">
                        <a:avLst/>
                      </a:prstGeom>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graphicFrame>
        <p:nvGraphicFramePr>
          <p:cNvPr id="6" name="Objeto 5">
            <a:extLst>
              <a:ext uri="{FF2B5EF4-FFF2-40B4-BE49-F238E27FC236}">
                <a16:creationId xmlns:a16="http://schemas.microsoft.com/office/drawing/2014/main" id="{F9FD3DAC-A2BD-420D-9066-D3168A83A26F}"/>
              </a:ext>
            </a:extLst>
          </p:cNvPr>
          <p:cNvGraphicFramePr>
            <a:graphicFrameLocks noChangeAspect="1"/>
          </p:cNvGraphicFramePr>
          <p:nvPr>
            <p:extLst>
              <p:ext uri="{D42A27DB-BD31-4B8C-83A1-F6EECF244321}">
                <p14:modId xmlns:p14="http://schemas.microsoft.com/office/powerpoint/2010/main" val="2733591914"/>
              </p:ext>
            </p:extLst>
          </p:nvPr>
        </p:nvGraphicFramePr>
        <p:xfrm>
          <a:off x="4941888" y="558800"/>
          <a:ext cx="3811587" cy="2463800"/>
        </p:xfrm>
        <a:graphic>
          <a:graphicData uri="http://schemas.openxmlformats.org/presentationml/2006/ole">
            <mc:AlternateContent xmlns:mc="http://schemas.openxmlformats.org/markup-compatibility/2006">
              <mc:Choice xmlns:v="urn:schemas-microsoft-com:vml" Requires="v">
                <p:oleObj spid="_x0000_s7191" name="Worksheet" r:id="rId4" imgW="7439049" imgH="4810218" progId="Excel.Sheet.12">
                  <p:link updateAutomatic="1"/>
                </p:oleObj>
              </mc:Choice>
              <mc:Fallback>
                <p:oleObj name="Worksheet" r:id="rId4" imgW="7439049" imgH="4810218" progId="Excel.Sheet.12">
                  <p:link updateAutomatic="1"/>
                  <p:pic>
                    <p:nvPicPr>
                      <p:cNvPr id="0" name=""/>
                      <p:cNvPicPr/>
                      <p:nvPr/>
                    </p:nvPicPr>
                    <p:blipFill>
                      <a:blip r:embed="rId5"/>
                      <a:stretch>
                        <a:fillRect/>
                      </a:stretch>
                    </p:blipFill>
                    <p:spPr>
                      <a:xfrm>
                        <a:off x="4941888" y="558800"/>
                        <a:ext cx="3811587" cy="2463800"/>
                      </a:xfrm>
                      <a:prstGeom prst="rect">
                        <a:avLst/>
                      </a:prstGeom>
                    </p:spPr>
                  </p:pic>
                </p:oleObj>
              </mc:Fallback>
            </mc:AlternateContent>
          </a:graphicData>
        </a:graphic>
      </p:graphicFrame>
      <p:sp>
        <p:nvSpPr>
          <p:cNvPr id="172" name="Google Shape;172;p25"/>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Operative Costs</a:t>
            </a:r>
            <a:r>
              <a:rPr lang="en-US" sz="2400" b="1" i="0" u="none" strike="noStrike" cap="none" dirty="0">
                <a:solidFill>
                  <a:srgbClr val="2939FA"/>
                </a:solidFill>
                <a:latin typeface="Raleway"/>
                <a:ea typeface="Raleway"/>
                <a:cs typeface="Raleway"/>
                <a:sym typeface="Raleway"/>
              </a:rPr>
              <a:t>: 6</a:t>
            </a:r>
            <a:r>
              <a:rPr lang="en-US" sz="2400" dirty="0">
                <a:solidFill>
                  <a:srgbClr val="2939FA"/>
                </a:solidFill>
                <a:latin typeface="Raleway"/>
                <a:ea typeface="Raleway"/>
                <a:cs typeface="Raleway"/>
                <a:sym typeface="Raleway"/>
              </a:rPr>
              <a:t> months of </a:t>
            </a:r>
            <a:r>
              <a:rPr lang="en-US" sz="2400" b="1" i="0" u="none" strike="noStrike" cap="none" dirty="0">
                <a:solidFill>
                  <a:srgbClr val="2939FA"/>
                </a:solidFill>
                <a:latin typeface="Raleway"/>
                <a:ea typeface="Raleway"/>
                <a:cs typeface="Raleway"/>
                <a:sym typeface="Raleway"/>
              </a:rPr>
              <a:t>2020</a:t>
            </a:r>
            <a:endParaRPr sz="2400" b="1" i="0" u="none" strike="noStrike" cap="none" dirty="0">
              <a:solidFill>
                <a:srgbClr val="2939FA"/>
              </a:solidFill>
              <a:latin typeface="Raleway"/>
              <a:ea typeface="Raleway"/>
              <a:cs typeface="Raleway"/>
              <a:sym typeface="Raleway"/>
            </a:endParaRPr>
          </a:p>
        </p:txBody>
      </p:sp>
      <p:sp>
        <p:nvSpPr>
          <p:cNvPr id="173" name="Google Shape;173;p25"/>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74" name="Google Shape;174;p25"/>
          <p:cNvSpPr txBox="1"/>
          <p:nvPr/>
        </p:nvSpPr>
        <p:spPr>
          <a:xfrm>
            <a:off x="8449340" y="30783"/>
            <a:ext cx="64247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12</a:t>
            </a:r>
            <a:endParaRPr sz="1200" b="0" i="0" u="none" strike="noStrike" cap="none" dirty="0">
              <a:solidFill>
                <a:srgbClr val="FFFFFF"/>
              </a:solidFill>
              <a:latin typeface="Raleway"/>
              <a:ea typeface="Raleway"/>
              <a:cs typeface="Raleway"/>
              <a:sym typeface="Raleway"/>
            </a:endParaRPr>
          </a:p>
        </p:txBody>
      </p:sp>
      <p:sp>
        <p:nvSpPr>
          <p:cNvPr id="175" name="Google Shape;175;p25"/>
          <p:cNvSpPr txBox="1">
            <a:spLocks noGrp="1"/>
          </p:cNvSpPr>
          <p:nvPr>
            <p:ph type="body" idx="1"/>
          </p:nvPr>
        </p:nvSpPr>
        <p:spPr>
          <a:xfrm>
            <a:off x="233575" y="709584"/>
            <a:ext cx="4326300" cy="4321200"/>
          </a:xfrm>
          <a:prstGeom prst="rect">
            <a:avLst/>
          </a:prstGeom>
          <a:noFill/>
          <a:ln>
            <a:noFill/>
          </a:ln>
        </p:spPr>
        <p:txBody>
          <a:bodyPr spcFirstLastPara="1" wrap="square" lIns="91425" tIns="45700" rIns="91425" bIns="45700" anchor="t" anchorCtr="0">
            <a:noAutofit/>
          </a:bodyPr>
          <a:lstStyle/>
          <a:p>
            <a:pPr marL="98552" marR="0" lvl="0" indent="0" algn="just"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2939FA"/>
                </a:solidFill>
                <a:latin typeface="Raleway Medium"/>
                <a:ea typeface="Raleway Medium"/>
                <a:cs typeface="Raleway Medium"/>
                <a:sym typeface="Raleway Medium"/>
              </a:rPr>
              <a:t>Operating Costs </a:t>
            </a:r>
            <a:r>
              <a:rPr lang="en-US" sz="1200" b="1" i="0" u="none" strike="noStrike" cap="none" dirty="0">
                <a:solidFill>
                  <a:srgbClr val="000000"/>
                </a:solidFill>
                <a:latin typeface="Raleway Medium"/>
                <a:ea typeface="Raleway Medium"/>
                <a:cs typeface="Raleway Medium"/>
                <a:sym typeface="Raleway Medium"/>
              </a:rPr>
              <a:t>accumulated for calendar year</a:t>
            </a:r>
            <a:endParaRPr sz="1200" b="0" i="0" u="none" strike="noStrike" cap="none" dirty="0">
              <a:solidFill>
                <a:srgbClr val="000000"/>
              </a:solidFill>
              <a:latin typeface="Raleway Medium"/>
              <a:ea typeface="Raleway Medium"/>
              <a:cs typeface="Raleway Medium"/>
              <a:sym typeface="Raleway Medium"/>
            </a:endParaRPr>
          </a:p>
          <a:p>
            <a:pPr marL="498601" marR="0" lvl="0" indent="-374649" algn="just" rtl="0">
              <a:lnSpc>
                <a:spcPct val="115000"/>
              </a:lnSpc>
              <a:spcBef>
                <a:spcPts val="600"/>
              </a:spcBef>
              <a:spcAft>
                <a:spcPts val="0"/>
              </a:spcAft>
              <a:buClr>
                <a:srgbClr val="000000"/>
              </a:buClr>
              <a:buSzPts val="1000"/>
              <a:buFont typeface="Arial"/>
              <a:buAutoNum type="romanLcPeriod"/>
            </a:pPr>
            <a:r>
              <a:rPr lang="en-US" sz="1000" b="0" i="0" u="none" strike="noStrike" cap="none" dirty="0">
                <a:solidFill>
                  <a:srgbClr val="000000"/>
                </a:solidFill>
                <a:latin typeface="Raleway Medium"/>
                <a:ea typeface="Raleway Medium"/>
                <a:cs typeface="Raleway Medium"/>
                <a:sym typeface="Raleway Medium"/>
              </a:rPr>
              <a:t>The accumulated expenses for the 12 months (12M) of 2019 represent </a:t>
            </a:r>
            <a:r>
              <a:rPr lang="en-US" sz="1000" dirty="0">
                <a:solidFill>
                  <a:srgbClr val="2939FA"/>
                </a:solidFill>
                <a:latin typeface="Raleway Medium"/>
                <a:ea typeface="Raleway Medium"/>
                <a:cs typeface="Raleway Medium"/>
                <a:sym typeface="Raleway Medium"/>
              </a:rPr>
              <a:t>205</a:t>
            </a:r>
            <a:r>
              <a:rPr lang="en-US" sz="1000" b="0" i="0" u="none" strike="noStrike" cap="none" dirty="0">
                <a:solidFill>
                  <a:srgbClr val="2939FA"/>
                </a:solidFill>
                <a:latin typeface="Raleway Medium"/>
                <a:ea typeface="Raleway Medium"/>
                <a:cs typeface="Raleway Medium"/>
                <a:sym typeface="Raleway Medium"/>
              </a:rPr>
              <a:t>%</a:t>
            </a:r>
            <a:r>
              <a:rPr lang="en-US" sz="1000" b="0" i="0" u="none" strike="noStrike" cap="none" dirty="0">
                <a:solidFill>
                  <a:srgbClr val="000000"/>
                </a:solidFill>
                <a:latin typeface="Raleway Medium"/>
                <a:ea typeface="Raleway Medium"/>
                <a:cs typeface="Raleway Medium"/>
                <a:sym typeface="Raleway Medium"/>
              </a:rPr>
              <a:t> of total 2018 expenses</a:t>
            </a:r>
            <a:r>
              <a:rPr lang="en-US" sz="1000" b="0" i="0" u="none" strike="noStrike" cap="none" dirty="0">
                <a:solidFill>
                  <a:srgbClr val="C00000"/>
                </a:solidFill>
                <a:latin typeface="Raleway Medium"/>
                <a:ea typeface="Raleway Medium"/>
                <a:cs typeface="Raleway Medium"/>
                <a:sym typeface="Raleway Medium"/>
              </a:rPr>
              <a:t>. </a:t>
            </a:r>
            <a:r>
              <a:rPr lang="en-US" sz="1000" b="0" i="0" u="none" strike="noStrike" cap="none" dirty="0">
                <a:solidFill>
                  <a:srgbClr val="000000"/>
                </a:solidFill>
                <a:latin typeface="Raleway Medium"/>
                <a:ea typeface="Raleway Medium"/>
                <a:cs typeface="Raleway Medium"/>
                <a:sym typeface="Raleway Medium"/>
              </a:rPr>
              <a:t>This reflects the increase in operating costs mentioned in the previous slide and is the result of research performed and preparations for our first commercial production. </a:t>
            </a:r>
          </a:p>
          <a:p>
            <a:pPr marL="498601" marR="0" lvl="0" indent="-374649" algn="just" rtl="0">
              <a:lnSpc>
                <a:spcPct val="115000"/>
              </a:lnSpc>
              <a:spcBef>
                <a:spcPts val="600"/>
              </a:spcBef>
              <a:spcAft>
                <a:spcPts val="0"/>
              </a:spcAft>
              <a:buClr>
                <a:srgbClr val="000000"/>
              </a:buClr>
              <a:buSzPts val="1000"/>
              <a:buFont typeface="Arial"/>
              <a:buAutoNum type="romanLcPeriod"/>
            </a:pPr>
            <a:endParaRPr lang="en-US" sz="1000" b="0" i="0" u="none" strike="noStrike" cap="none" dirty="0">
              <a:solidFill>
                <a:srgbClr val="000000"/>
              </a:solidFill>
              <a:latin typeface="Raleway Medium"/>
              <a:ea typeface="Raleway Medium"/>
              <a:cs typeface="Raleway Medium"/>
              <a:sym typeface="Raleway Medium"/>
            </a:endParaRPr>
          </a:p>
          <a:p>
            <a:pPr marL="498601" lvl="0" indent="-387349" rtl="0">
              <a:lnSpc>
                <a:spcPct val="115000"/>
              </a:lnSpc>
              <a:spcBef>
                <a:spcPts val="600"/>
              </a:spcBef>
              <a:spcAft>
                <a:spcPts val="0"/>
              </a:spcAft>
              <a:buClr>
                <a:srgbClr val="000000"/>
              </a:buClr>
              <a:buSzPts val="1200"/>
              <a:buFont typeface="Raleway"/>
              <a:buAutoNum type="romanLcPeriod"/>
            </a:pPr>
            <a:r>
              <a:rPr lang="en-US" sz="1200" dirty="0">
                <a:solidFill>
                  <a:srgbClr val="2939FA"/>
                </a:solidFill>
                <a:latin typeface="Raleway Medium"/>
                <a:ea typeface="Raleway Medium"/>
                <a:cs typeface="Raleway Medium"/>
                <a:sym typeface="Raleway Medium"/>
              </a:rPr>
              <a:t>First 6 Months (6M): Comparison 2020 vs. 2019: </a:t>
            </a:r>
            <a:endParaRPr sz="1200" dirty="0">
              <a:latin typeface="Raleway"/>
              <a:ea typeface="Raleway"/>
              <a:cs typeface="Raleway"/>
              <a:sym typeface="Raleway"/>
            </a:endParaRPr>
          </a:p>
          <a:p>
            <a:pPr marL="98552" lvl="0" indent="0" algn="just" rtl="0">
              <a:lnSpc>
                <a:spcPct val="115000"/>
              </a:lnSpc>
              <a:spcBef>
                <a:spcPts val="600"/>
              </a:spcBef>
              <a:spcAft>
                <a:spcPts val="0"/>
              </a:spcAft>
              <a:buClr>
                <a:srgbClr val="000000"/>
              </a:buClr>
              <a:buSzPts val="1400"/>
              <a:buNone/>
            </a:pPr>
            <a:r>
              <a:rPr lang="en-US" sz="1000" dirty="0">
                <a:solidFill>
                  <a:srgbClr val="000000"/>
                </a:solidFill>
                <a:latin typeface="Raleway Medium"/>
                <a:ea typeface="Raleway Medium"/>
                <a:cs typeface="Raleway Medium"/>
                <a:sym typeface="Raleway Medium"/>
              </a:rPr>
              <a:t>While in the first 6M of 2019 we had operative costs for </a:t>
            </a:r>
            <a:r>
              <a:rPr lang="en-US" sz="1000" dirty="0">
                <a:solidFill>
                  <a:srgbClr val="2939FA"/>
                </a:solidFill>
                <a:latin typeface="Raleway Medium"/>
                <a:ea typeface="Raleway Medium"/>
                <a:cs typeface="Raleway Medium"/>
                <a:sym typeface="Raleway Medium"/>
              </a:rPr>
              <a:t>USD</a:t>
            </a:r>
            <a:r>
              <a:rPr lang="en-US" sz="1000" dirty="0">
                <a:latin typeface="Raleway Medium"/>
                <a:ea typeface="Raleway Medium"/>
                <a:cs typeface="Raleway Medium"/>
                <a:sym typeface="Raleway Medium"/>
              </a:rPr>
              <a:t> </a:t>
            </a:r>
            <a:r>
              <a:rPr lang="en-US" sz="1000" dirty="0">
                <a:solidFill>
                  <a:srgbClr val="2939FA"/>
                </a:solidFill>
                <a:latin typeface="Raleway Medium"/>
                <a:ea typeface="Raleway Medium"/>
                <a:cs typeface="Raleway Medium"/>
                <a:sym typeface="Raleway Medium"/>
              </a:rPr>
              <a:t>494 K, </a:t>
            </a:r>
            <a:r>
              <a:rPr lang="en-US" sz="1000" dirty="0">
                <a:solidFill>
                  <a:srgbClr val="000000"/>
                </a:solidFill>
                <a:latin typeface="Raleway Medium"/>
                <a:ea typeface="Raleway Medium"/>
                <a:cs typeface="Raleway Medium"/>
                <a:sym typeface="Raleway Medium"/>
              </a:rPr>
              <a:t>in the first 6M of 2020 we reached </a:t>
            </a:r>
            <a:r>
              <a:rPr lang="en-US" sz="1000" dirty="0">
                <a:solidFill>
                  <a:srgbClr val="2939FA"/>
                </a:solidFill>
                <a:latin typeface="Raleway Medium"/>
                <a:ea typeface="Raleway Medium"/>
                <a:cs typeface="Raleway Medium"/>
                <a:sym typeface="Raleway Medium"/>
              </a:rPr>
              <a:t>USD 490 K</a:t>
            </a:r>
            <a:r>
              <a:rPr lang="en-US" sz="1000" dirty="0">
                <a:solidFill>
                  <a:srgbClr val="000000"/>
                </a:solidFill>
                <a:latin typeface="Raleway Medium"/>
                <a:ea typeface="Raleway Medium"/>
                <a:cs typeface="Raleway Medium"/>
                <a:sym typeface="Raleway Medium"/>
              </a:rPr>
              <a:t>. This growth in expenses is principally attributed to:</a:t>
            </a:r>
            <a:endParaRPr dirty="0"/>
          </a:p>
          <a:p>
            <a:pPr marL="498601" marR="0" lvl="0" indent="-311149" algn="just" rtl="0">
              <a:lnSpc>
                <a:spcPct val="115000"/>
              </a:lnSpc>
              <a:spcBef>
                <a:spcPts val="600"/>
              </a:spcBef>
              <a:spcAft>
                <a:spcPts val="0"/>
              </a:spcAft>
              <a:buClr>
                <a:srgbClr val="000000"/>
              </a:buClr>
              <a:buSzPts val="1000"/>
              <a:buFont typeface="Arial"/>
              <a:buNone/>
            </a:pPr>
            <a:endParaRPr sz="1000" b="0" i="0" u="none" strike="noStrike" cap="none" dirty="0">
              <a:solidFill>
                <a:srgbClr val="000000"/>
              </a:solidFill>
              <a:latin typeface="Raleway Medium"/>
              <a:ea typeface="Raleway Medium"/>
              <a:cs typeface="Raleway Medium"/>
              <a:sym typeface="Raleway Medium"/>
            </a:endParaRPr>
          </a:p>
        </p:txBody>
      </p:sp>
      <p:sp>
        <p:nvSpPr>
          <p:cNvPr id="176" name="Google Shape;176;p25"/>
          <p:cNvSpPr txBox="1"/>
          <p:nvPr/>
        </p:nvSpPr>
        <p:spPr>
          <a:xfrm>
            <a:off x="0" y="3096519"/>
            <a:ext cx="8987271" cy="4321200"/>
          </a:xfrm>
          <a:prstGeom prst="rect">
            <a:avLst/>
          </a:prstGeom>
          <a:noFill/>
          <a:ln>
            <a:noFill/>
          </a:ln>
        </p:spPr>
        <p:txBody>
          <a:bodyPr spcFirstLastPara="1" wrap="square" lIns="91425" tIns="45700" rIns="91425" bIns="45700" anchor="t" anchorCtr="0">
            <a:noAutofit/>
          </a:bodyPr>
          <a:lstStyle/>
          <a:p>
            <a:pPr marL="822960" lvl="1" indent="-241808" algn="just">
              <a:lnSpc>
                <a:spcPct val="115000"/>
              </a:lnSpc>
              <a:spcBef>
                <a:spcPts val="400"/>
              </a:spcBef>
              <a:buSzPts val="1000"/>
              <a:buFont typeface="Courier New"/>
              <a:buChar char="o"/>
            </a:pPr>
            <a:r>
              <a:rPr lang="en-US" sz="1000" dirty="0">
                <a:latin typeface="Raleway Medium"/>
                <a:ea typeface="Raleway Medium"/>
                <a:cs typeface="Raleway Medium"/>
                <a:sym typeface="Raleway Medium"/>
              </a:rPr>
              <a:t>First 6M of 2019, corporate </a:t>
            </a:r>
            <a:r>
              <a:rPr lang="en-US" sz="1000" b="0" i="0" u="none" strike="noStrike" cap="none" dirty="0">
                <a:solidFill>
                  <a:srgbClr val="000000"/>
                </a:solidFill>
                <a:latin typeface="Raleway Medium"/>
                <a:ea typeface="Raleway Medium"/>
                <a:cs typeface="Raleway Medium"/>
                <a:sym typeface="Raleway Medium"/>
              </a:rPr>
              <a:t>expenses were USD 115,623. While, in the first 6M of 2020, USD 112,241 , has been invested. </a:t>
            </a:r>
          </a:p>
          <a:p>
            <a:pPr marL="822960" lvl="1" indent="-241808" algn="just">
              <a:lnSpc>
                <a:spcPct val="115000"/>
              </a:lnSpc>
              <a:spcBef>
                <a:spcPts val="400"/>
              </a:spcBef>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First 6M of 2020: Professional Fees reached USD 63,608, while in 2019 (6M) they were USD 42,898. </a:t>
            </a:r>
            <a:endParaRPr lang="en-US" sz="1400" b="0" i="0" u="none" strike="noStrike" cap="none" dirty="0">
              <a:solidFill>
                <a:srgbClr val="000000"/>
              </a:solidFill>
              <a:latin typeface="Arial"/>
              <a:ea typeface="Arial"/>
              <a:cs typeface="Arial"/>
              <a:sym typeface="Arial"/>
            </a:endParaRPr>
          </a:p>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First 6M of 2020: Plant Salaries reached USD 79,152 vs. First 6M 2019: </a:t>
            </a:r>
            <a:r>
              <a:rPr lang="en-US" sz="1000" b="0" i="0" u="none" strike="noStrike" cap="none" dirty="0">
                <a:solidFill>
                  <a:srgbClr val="0C0C0C"/>
                </a:solidFill>
                <a:latin typeface="Raleway Medium"/>
                <a:ea typeface="Raleway Medium"/>
                <a:cs typeface="Raleway Medium"/>
                <a:sym typeface="Raleway Medium"/>
              </a:rPr>
              <a:t>USD 54,361.</a:t>
            </a:r>
            <a:endParaRPr lang="en-US" sz="1400" b="0" i="0" u="none" strike="noStrike" cap="none" dirty="0">
              <a:solidFill>
                <a:srgbClr val="0C0C0C"/>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pic>
        <p:nvPicPr>
          <p:cNvPr id="67" name="Google Shape;67;p15"/>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68" name="Google Shape;68;p15"/>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Cash flow available data</a:t>
            </a:r>
            <a:endParaRPr sz="2700" b="0"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Management tools</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Balance Sheet</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Income Statement</a:t>
            </a:r>
            <a:endParaRPr sz="18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Next steps</a:t>
            </a:r>
            <a:endParaRPr sz="1800" b="0" i="0" u="none" strike="noStrike" cap="none" dirty="0">
              <a:solidFill>
                <a:srgbClr val="FFFFFF"/>
              </a:solidFill>
              <a:latin typeface="Raleway Medium"/>
              <a:ea typeface="Raleway Medium"/>
              <a:cs typeface="Raleway Medium"/>
              <a:sym typeface="Raleway Medium"/>
            </a:endParaRPr>
          </a:p>
        </p:txBody>
      </p:sp>
      <p:sp>
        <p:nvSpPr>
          <p:cNvPr id="69" name="Google Shape;69;p15"/>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pic>
        <p:nvPicPr>
          <p:cNvPr id="74" name="Google Shape;74;p16"/>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75" name="Google Shape;75;p16"/>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Cash flow available data</a:t>
            </a:r>
            <a:endParaRPr sz="2700" b="1"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Management tools</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Balance Sheet</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Income Statement</a:t>
            </a:r>
            <a:endParaRPr sz="16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Next steps</a:t>
            </a:r>
            <a:endParaRPr sz="1600" b="0" i="0" u="none" strike="noStrike" cap="none" dirty="0">
              <a:solidFill>
                <a:srgbClr val="FFFFFF"/>
              </a:solidFill>
              <a:latin typeface="Raleway Medium"/>
              <a:ea typeface="Raleway Medium"/>
              <a:cs typeface="Raleway Medium"/>
              <a:sym typeface="Raleway Medium"/>
            </a:endParaRPr>
          </a:p>
        </p:txBody>
      </p:sp>
      <p:sp>
        <p:nvSpPr>
          <p:cNvPr id="76" name="Google Shape;76;p16"/>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7"/>
          <p:cNvSpPr txBox="1">
            <a:spLocks noGrp="1"/>
          </p:cNvSpPr>
          <p:nvPr>
            <p:ph type="body" idx="1"/>
          </p:nvPr>
        </p:nvSpPr>
        <p:spPr>
          <a:xfrm>
            <a:off x="42580" y="1011163"/>
            <a:ext cx="46038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2019</a:t>
            </a:r>
            <a:r>
              <a:rPr lang="en-US" sz="1200" b="0" i="0" u="none" strike="noStrike" cap="none" dirty="0">
                <a:solidFill>
                  <a:schemeClr val="dk1"/>
                </a:solidFill>
                <a:latin typeface="Raleway Medium"/>
                <a:ea typeface="Raleway Medium"/>
                <a:cs typeface="Raleway Medium"/>
                <a:sym typeface="Raleway Medium"/>
              </a:rPr>
              <a:t>: </a:t>
            </a:r>
            <a:br>
              <a:rPr lang="en-US" sz="1200" b="0" i="0" u="none" strike="noStrike" cap="none" dirty="0">
                <a:solidFill>
                  <a:schemeClr val="dk1"/>
                </a:solidFill>
                <a:latin typeface="Raleway Medium"/>
                <a:ea typeface="Raleway Medium"/>
                <a:cs typeface="Raleway Medium"/>
                <a:sym typeface="Raleway Medium"/>
              </a:rPr>
            </a:br>
            <a:r>
              <a:rPr lang="en-US" sz="1200" b="1" i="0" u="none" strike="noStrike" cap="none" dirty="0">
                <a:solidFill>
                  <a:srgbClr val="2939FA"/>
                </a:solidFill>
                <a:latin typeface="Arial"/>
                <a:ea typeface="Arial"/>
                <a:cs typeface="Arial"/>
                <a:sym typeface="Arial"/>
              </a:rPr>
              <a:t>USD 138</a:t>
            </a:r>
            <a:r>
              <a:rPr lang="en-US" sz="1200" b="1" dirty="0">
                <a:solidFill>
                  <a:srgbClr val="2939FA"/>
                </a:solidFill>
                <a:latin typeface="Arial"/>
                <a:ea typeface="Arial"/>
                <a:cs typeface="Arial"/>
                <a:sym typeface="Arial"/>
              </a:rPr>
              <a:t>,</a:t>
            </a:r>
            <a:r>
              <a:rPr lang="en-US" sz="1200" b="1" i="0" u="none" strike="noStrike" cap="none" dirty="0">
                <a:solidFill>
                  <a:srgbClr val="2939FA"/>
                </a:solidFill>
                <a:latin typeface="Arial"/>
                <a:ea typeface="Arial"/>
                <a:cs typeface="Arial"/>
                <a:sym typeface="Arial"/>
              </a:rPr>
              <a:t>086</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chemeClr val="dk1"/>
              </a:solidFill>
              <a:latin typeface="Rambla"/>
              <a:ea typeface="Rambla"/>
              <a:cs typeface="Rambla"/>
              <a:sym typeface="Rambla"/>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2019 (end of 2018): USD 165,258</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Inflows 2019: USD 1,850,086 (partner contributions and others)</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Outflows 2019: USD (-) 1</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877</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259.</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Final accumulated cash balance 2019: USD 138,086.</a:t>
            </a:r>
            <a:endParaRPr dirty="0">
              <a:latin typeface="Raleway"/>
              <a:ea typeface="Raleway"/>
              <a:cs typeface="Raleway"/>
              <a:sym typeface="Raleway"/>
            </a:endParaRPr>
          </a:p>
          <a:p>
            <a:pPr marL="914400" marR="0" lvl="1" indent="-228600" algn="l" rtl="0">
              <a:lnSpc>
                <a:spcPct val="115000"/>
              </a:lnSpc>
              <a:spcBef>
                <a:spcPts val="0"/>
              </a:spcBef>
              <a:spcAft>
                <a:spcPts val="0"/>
              </a:spcAft>
              <a:buClr>
                <a:schemeClr val="dk1"/>
              </a:buClr>
              <a:buSzPts val="1000"/>
              <a:buFont typeface="Courier New"/>
              <a:buNone/>
            </a:pPr>
            <a:endParaRPr sz="1000" b="0" i="0" u="none" strike="noStrike" cap="none" dirty="0">
              <a:solidFill>
                <a:schemeClr val="dk1"/>
              </a:solidFill>
              <a:latin typeface="Rambla"/>
              <a:ea typeface="Rambla"/>
              <a:cs typeface="Rambla"/>
              <a:sym typeface="Rambla"/>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82" name="Google Shape;82;p17"/>
          <p:cNvSpPr txBox="1">
            <a:spLocks noGrp="1"/>
          </p:cNvSpPr>
          <p:nvPr>
            <p:ph type="title"/>
          </p:nvPr>
        </p:nvSpPr>
        <p:spPr>
          <a:xfrm>
            <a:off x="337819" y="232670"/>
            <a:ext cx="3903300" cy="42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Cash Flow available data: June</a:t>
            </a:r>
            <a:r>
              <a:rPr lang="en-US" sz="2400" dirty="0">
                <a:solidFill>
                  <a:srgbClr val="1B36FF"/>
                </a:solidFill>
                <a:latin typeface="Raleway"/>
                <a:ea typeface="Raleway"/>
                <a:cs typeface="Raleway"/>
                <a:sym typeface="Raleway"/>
              </a:rPr>
              <a:t> 2020</a:t>
            </a:r>
            <a:endParaRPr sz="2400" b="1" i="0" u="none" strike="noStrike" cap="none" dirty="0">
              <a:solidFill>
                <a:srgbClr val="1B36FF"/>
              </a:solidFill>
              <a:latin typeface="Raleway"/>
              <a:ea typeface="Raleway"/>
              <a:cs typeface="Raleway"/>
              <a:sym typeface="Raleway"/>
            </a:endParaRPr>
          </a:p>
        </p:txBody>
      </p:sp>
      <p:sp>
        <p:nvSpPr>
          <p:cNvPr id="83" name="Google Shape;83;p17"/>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84" name="Google Shape;84;p17"/>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4</a:t>
            </a:r>
            <a:endParaRPr sz="1200" b="0" i="0" u="none" strike="noStrike" cap="none" dirty="0">
              <a:solidFill>
                <a:srgbClr val="FFFFFF"/>
              </a:solidFill>
              <a:latin typeface="Raleway"/>
              <a:ea typeface="Raleway"/>
              <a:cs typeface="Raleway"/>
              <a:sym typeface="Raleway"/>
            </a:endParaRPr>
          </a:p>
        </p:txBody>
      </p:sp>
      <p:sp>
        <p:nvSpPr>
          <p:cNvPr id="85" name="Google Shape;85;p17"/>
          <p:cNvSpPr txBox="1"/>
          <p:nvPr/>
        </p:nvSpPr>
        <p:spPr>
          <a:xfrm>
            <a:off x="96730" y="2164488"/>
            <a:ext cx="44955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June. 2020</a:t>
            </a:r>
            <a:r>
              <a:rPr lang="en-US" sz="1200" b="0" i="0" u="none" strike="noStrike" cap="none" dirty="0">
                <a:solidFill>
                  <a:schemeClr val="dk1"/>
                </a:solidFill>
                <a:latin typeface="Raleway Medium"/>
                <a:ea typeface="Raleway Medium"/>
                <a:cs typeface="Raleway Medium"/>
                <a:sym typeface="Raleway Medium"/>
              </a:rPr>
              <a:t>: </a:t>
            </a:r>
            <a:r>
              <a:rPr lang="en-US" sz="1200" b="1" i="0" u="none" strike="noStrike" cap="none" dirty="0">
                <a:solidFill>
                  <a:srgbClr val="2939FA"/>
                </a:solidFill>
                <a:latin typeface="Arial"/>
                <a:ea typeface="Arial"/>
                <a:cs typeface="Arial"/>
                <a:sym typeface="Arial"/>
              </a:rPr>
              <a:t>USD 52,038.</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rgbClr val="000000"/>
              </a:solidFill>
              <a:latin typeface="Arial"/>
              <a:ea typeface="Arial"/>
              <a:cs typeface="Arial"/>
              <a:sym typeface="Arial"/>
            </a:endParaRP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(end of May</a:t>
            </a:r>
            <a:r>
              <a:rPr lang="en-US" sz="900" b="0" i="1" u="none" strike="noStrike" cap="none" dirty="0">
                <a:solidFill>
                  <a:srgbClr val="3F3F3F"/>
                </a:solidFill>
                <a:latin typeface="Raleway"/>
                <a:ea typeface="Raleway"/>
                <a:cs typeface="Raleway"/>
                <a:sym typeface="Raleway"/>
              </a:rPr>
              <a:t>/20):</a:t>
            </a:r>
            <a:r>
              <a:rPr lang="en-US" sz="900" b="0" i="0" u="none" strike="noStrike" cap="none" dirty="0">
                <a:solidFill>
                  <a:srgbClr val="3F3F3F"/>
                </a:solidFill>
                <a:latin typeface="Raleway"/>
                <a:ea typeface="Raleway"/>
                <a:cs typeface="Raleway"/>
                <a:sym typeface="Raleway"/>
              </a:rPr>
              <a:t> (+) USD 85,088.</a:t>
            </a:r>
            <a:endParaRPr sz="900" b="0" i="0" u="none" strike="noStrike" cap="none" dirty="0">
              <a:solidFill>
                <a:srgbClr val="000000"/>
              </a:solidFill>
              <a:latin typeface="Raleway"/>
              <a:ea typeface="Raleway"/>
              <a:cs typeface="Raleway"/>
              <a:sym typeface="Raleway"/>
            </a:endParaRP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Capital Income </a:t>
            </a:r>
            <a:r>
              <a:rPr lang="en-US" sz="900" b="0" i="1" u="none" strike="noStrike" cap="none" dirty="0">
                <a:solidFill>
                  <a:srgbClr val="3F3F3F"/>
                </a:solidFill>
                <a:latin typeface="Raleway"/>
                <a:ea typeface="Raleway"/>
                <a:cs typeface="Raleway"/>
                <a:sym typeface="Raleway"/>
              </a:rPr>
              <a:t>June/20 </a:t>
            </a:r>
            <a:r>
              <a:rPr lang="en-US" sz="900" b="0" i="0" u="none" strike="noStrike" cap="none" dirty="0">
                <a:solidFill>
                  <a:srgbClr val="3F3F3F"/>
                </a:solidFill>
                <a:latin typeface="Raleway"/>
                <a:ea typeface="Raleway"/>
                <a:cs typeface="Raleway"/>
                <a:sym typeface="Raleway"/>
              </a:rPr>
              <a:t>: (+) USD 45,000.</a:t>
            </a:r>
          </a:p>
          <a:p>
            <a:pPr marL="914400" marR="0" lvl="1" indent="-292100" rtl="0">
              <a:lnSpc>
                <a:spcPct val="115000"/>
              </a:lnSpc>
              <a:spcBef>
                <a:spcPts val="0"/>
              </a:spcBef>
              <a:spcAft>
                <a:spcPts val="0"/>
              </a:spcAft>
              <a:buClr>
                <a:schemeClr val="dk1"/>
              </a:buClr>
              <a:buSzPts val="1000"/>
              <a:buFont typeface="Courier New"/>
              <a:buChar char="o"/>
            </a:pPr>
            <a:r>
              <a:rPr lang="en-US" sz="900" dirty="0">
                <a:solidFill>
                  <a:srgbClr val="3F3F3F"/>
                </a:solidFill>
                <a:latin typeface="Raleway"/>
                <a:sym typeface="Raleway"/>
              </a:rPr>
              <a:t>Loan </a:t>
            </a:r>
            <a:r>
              <a:rPr lang="en-US" sz="900" dirty="0" err="1">
                <a:solidFill>
                  <a:srgbClr val="3F3F3F"/>
                </a:solidFill>
                <a:latin typeface="Raleway"/>
                <a:sym typeface="Raleway"/>
              </a:rPr>
              <a:t>GruneLabs</a:t>
            </a:r>
            <a:r>
              <a:rPr lang="en-US" sz="900" dirty="0">
                <a:solidFill>
                  <a:srgbClr val="3F3F3F"/>
                </a:solidFill>
                <a:latin typeface="Raleway"/>
                <a:sym typeface="Raleway"/>
              </a:rPr>
              <a:t> Portugal: (-) USD 4,000.</a:t>
            </a:r>
            <a:endParaRPr sz="1400" b="0" i="0" u="none" strike="noStrike" cap="none" dirty="0">
              <a:solidFill>
                <a:srgbClr val="000000"/>
              </a:solidFill>
              <a:latin typeface="Arial"/>
              <a:ea typeface="Arial"/>
              <a:cs typeface="Arial"/>
              <a:sym typeface="Arial"/>
            </a:endParaRP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414141"/>
                </a:solidFill>
                <a:latin typeface="Raleway"/>
                <a:ea typeface="Raleway"/>
                <a:cs typeface="Raleway"/>
                <a:sym typeface="Raleway"/>
              </a:rPr>
              <a:t>Fixed </a:t>
            </a:r>
            <a:r>
              <a:rPr lang="en-US" sz="900" b="0" i="0" u="none" strike="noStrike" cap="none" dirty="0" err="1">
                <a:solidFill>
                  <a:srgbClr val="414141"/>
                </a:solidFill>
                <a:latin typeface="Raleway"/>
                <a:ea typeface="Raleway"/>
                <a:cs typeface="Raleway"/>
                <a:sym typeface="Raleway"/>
              </a:rPr>
              <a:t>AssetsMay</a:t>
            </a:r>
            <a:r>
              <a:rPr lang="en-US" sz="900" b="0" i="1" u="none" strike="noStrike" cap="none" dirty="0">
                <a:solidFill>
                  <a:srgbClr val="414141"/>
                </a:solidFill>
                <a:latin typeface="Raleway"/>
                <a:ea typeface="Raleway"/>
                <a:cs typeface="Raleway"/>
                <a:sym typeface="Raleway"/>
              </a:rPr>
              <a:t>/20 :</a:t>
            </a:r>
            <a:r>
              <a:rPr lang="en-US" sz="900" b="0" i="0" u="none" strike="noStrike" cap="none" dirty="0">
                <a:solidFill>
                  <a:srgbClr val="414141"/>
                </a:solidFill>
                <a:latin typeface="Raleway"/>
                <a:ea typeface="Raleway"/>
                <a:cs typeface="Raleway"/>
                <a:sym typeface="Raleway"/>
              </a:rPr>
              <a:t> (-) </a:t>
            </a:r>
            <a:r>
              <a:rPr lang="en-US" sz="900" b="0" i="1" u="none" strike="noStrike" cap="none" dirty="0">
                <a:solidFill>
                  <a:srgbClr val="414141"/>
                </a:solidFill>
                <a:latin typeface="Raleway"/>
                <a:ea typeface="Raleway"/>
                <a:cs typeface="Raleway"/>
                <a:sym typeface="Raleway"/>
              </a:rPr>
              <a:t>USD 178.</a:t>
            </a: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Operating Expenses </a:t>
            </a:r>
            <a:r>
              <a:rPr lang="en-US" sz="900" i="1" dirty="0">
                <a:solidFill>
                  <a:srgbClr val="414141"/>
                </a:solidFill>
                <a:latin typeface="Raleway"/>
                <a:sym typeface="Raleway"/>
              </a:rPr>
              <a:t>June</a:t>
            </a:r>
            <a:r>
              <a:rPr lang="en-US" sz="900" b="0" i="1" u="none" strike="noStrike" cap="none" dirty="0">
                <a:solidFill>
                  <a:srgbClr val="3F3F3F"/>
                </a:solidFill>
                <a:latin typeface="Raleway"/>
                <a:ea typeface="Raleway"/>
                <a:cs typeface="Raleway"/>
                <a:sym typeface="Raleway"/>
              </a:rPr>
              <a:t>/20 :</a:t>
            </a:r>
            <a:r>
              <a:rPr lang="en-US" sz="900" b="0" i="0" u="none" strike="noStrike" cap="none" dirty="0">
                <a:solidFill>
                  <a:srgbClr val="3F3F3F"/>
                </a:solidFill>
                <a:latin typeface="Raleway"/>
                <a:ea typeface="Raleway"/>
                <a:cs typeface="Raleway"/>
                <a:sym typeface="Raleway"/>
              </a:rPr>
              <a:t> (-) USD </a:t>
            </a:r>
            <a:r>
              <a:rPr lang="en-US" sz="900" i="1" dirty="0">
                <a:solidFill>
                  <a:srgbClr val="3F3F3F"/>
                </a:solidFill>
                <a:latin typeface="Raleway"/>
                <a:ea typeface="Raleway"/>
                <a:cs typeface="Raleway"/>
                <a:sym typeface="Raleway"/>
              </a:rPr>
              <a:t>73,952</a:t>
            </a:r>
            <a:r>
              <a:rPr lang="en-US" sz="900" b="0" i="0" u="none" strike="noStrike" cap="none" dirty="0">
                <a:solidFill>
                  <a:srgbClr val="3F3F3F"/>
                </a:solidFill>
                <a:latin typeface="Raleway"/>
                <a:ea typeface="Raleway"/>
                <a:cs typeface="Raleway"/>
                <a:sym typeface="Raleway"/>
              </a:rPr>
              <a:t>.</a:t>
            </a:r>
          </a:p>
          <a:p>
            <a:pPr marL="914400" marR="0" lvl="1" indent="-292100" rtl="0">
              <a:lnSpc>
                <a:spcPct val="115000"/>
              </a:lnSpc>
              <a:spcBef>
                <a:spcPts val="0"/>
              </a:spcBef>
              <a:spcAft>
                <a:spcPts val="0"/>
              </a:spcAft>
              <a:buClr>
                <a:schemeClr val="dk1"/>
              </a:buClr>
              <a:buSzPts val="1000"/>
              <a:buFont typeface="Courier New"/>
              <a:buChar char="o"/>
            </a:pPr>
            <a:r>
              <a:rPr lang="es-UY" sz="900" dirty="0">
                <a:solidFill>
                  <a:srgbClr val="3F3F3F"/>
                </a:solidFill>
                <a:latin typeface="Raleway"/>
              </a:rPr>
              <a:t>Forex </a:t>
            </a:r>
            <a:r>
              <a:rPr lang="es-UY" sz="900" dirty="0" err="1">
                <a:solidFill>
                  <a:srgbClr val="3F3F3F"/>
                </a:solidFill>
                <a:latin typeface="Raleway"/>
              </a:rPr>
              <a:t>rate</a:t>
            </a:r>
            <a:r>
              <a:rPr lang="es-UY" sz="900" dirty="0">
                <a:solidFill>
                  <a:srgbClr val="3F3F3F"/>
                </a:solidFill>
                <a:latin typeface="Raleway"/>
              </a:rPr>
              <a:t> : (-) USD 80</a:t>
            </a:r>
            <a:endParaRPr sz="900" dirty="0">
              <a:solidFill>
                <a:srgbClr val="3F3F3F"/>
              </a:solidFill>
              <a:latin typeface="Raleway"/>
            </a:endParaRPr>
          </a:p>
          <a:p>
            <a:pPr marL="914400" marR="0" lvl="1" indent="-292100" rtl="0">
              <a:lnSpc>
                <a:spcPct val="115000"/>
              </a:lnSpc>
              <a:spcBef>
                <a:spcPts val="0"/>
              </a:spcBef>
              <a:spcAft>
                <a:spcPts val="0"/>
              </a:spcAft>
              <a:buClr>
                <a:srgbClr val="414141"/>
              </a:buClr>
              <a:buSzPts val="1000"/>
              <a:buFont typeface="Courier New"/>
              <a:buChar char="o"/>
            </a:pPr>
            <a:r>
              <a:rPr lang="en-US" sz="900" b="1" i="0" u="none" strike="noStrike" cap="none" dirty="0">
                <a:solidFill>
                  <a:srgbClr val="414141"/>
                </a:solidFill>
                <a:latin typeface="Raleway"/>
                <a:ea typeface="Raleway"/>
                <a:cs typeface="Raleway"/>
                <a:sym typeface="Raleway"/>
              </a:rPr>
              <a:t>Final accumulated cash balance </a:t>
            </a:r>
            <a:r>
              <a:rPr lang="en-US" sz="900" b="1" i="1" dirty="0">
                <a:solidFill>
                  <a:srgbClr val="414141"/>
                </a:solidFill>
                <a:latin typeface="Raleway"/>
                <a:ea typeface="Raleway"/>
                <a:cs typeface="Raleway"/>
                <a:sym typeface="Raleway"/>
              </a:rPr>
              <a:t> June</a:t>
            </a:r>
            <a:r>
              <a:rPr lang="en-US" sz="900" b="1" i="1" u="none" strike="noStrike" cap="none" dirty="0">
                <a:solidFill>
                  <a:srgbClr val="414141"/>
                </a:solidFill>
                <a:latin typeface="Raleway"/>
                <a:ea typeface="Raleway"/>
                <a:cs typeface="Raleway"/>
                <a:sym typeface="Raleway"/>
              </a:rPr>
              <a:t> 2020 </a:t>
            </a:r>
            <a:r>
              <a:rPr lang="en-US" sz="900" b="1" i="0" u="none" strike="noStrike" cap="none" dirty="0">
                <a:solidFill>
                  <a:srgbClr val="414141"/>
                </a:solidFill>
                <a:latin typeface="Raleway"/>
                <a:ea typeface="Raleway"/>
                <a:cs typeface="Raleway"/>
                <a:sym typeface="Raleway"/>
              </a:rPr>
              <a:t>: USD 52,038.</a:t>
            </a:r>
            <a:endParaRPr sz="900" b="1" i="0" u="none" strike="noStrike" cap="none" dirty="0">
              <a:solidFill>
                <a:srgbClr val="414141"/>
              </a:solidFill>
              <a:latin typeface="Raleway"/>
              <a:ea typeface="Raleway"/>
              <a:cs typeface="Raleway"/>
              <a:sym typeface="Raleway"/>
            </a:endParaRPr>
          </a:p>
        </p:txBody>
      </p:sp>
      <p:sp>
        <p:nvSpPr>
          <p:cNvPr id="86" name="Google Shape;86;p17"/>
          <p:cNvSpPr txBox="1"/>
          <p:nvPr/>
        </p:nvSpPr>
        <p:spPr>
          <a:xfrm>
            <a:off x="42580" y="3960744"/>
            <a:ext cx="4628100" cy="12615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New partner contributions and Loans: </a:t>
            </a:r>
            <a:r>
              <a:rPr lang="en-US" sz="1200" dirty="0">
                <a:solidFill>
                  <a:schemeClr val="dk1"/>
                </a:solidFill>
                <a:latin typeface="Raleway Medium"/>
                <a:ea typeface="Raleway Medium"/>
                <a:cs typeface="Raleway Medium"/>
                <a:sym typeface="Raleway Medium"/>
              </a:rPr>
              <a:t>June</a:t>
            </a:r>
            <a:r>
              <a:rPr lang="en-US" sz="1200" b="0" i="0" u="none" strike="noStrike" cap="none" dirty="0">
                <a:solidFill>
                  <a:schemeClr val="dk1"/>
                </a:solidFill>
                <a:latin typeface="Raleway Medium"/>
                <a:ea typeface="Raleway Medium"/>
                <a:cs typeface="Raleway Medium"/>
                <a:sym typeface="Raleway Medium"/>
              </a:rPr>
              <a:t>. 2020</a:t>
            </a:r>
            <a:endParaRPr sz="12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rgbClr val="414141"/>
              </a:buClr>
              <a:buSzPts val="1000"/>
              <a:buFont typeface="Courier New"/>
              <a:buChar char="o"/>
            </a:pPr>
            <a:r>
              <a:rPr lang="en-US" sz="900" b="0" i="0" u="none" strike="noStrike" cap="none" dirty="0">
                <a:solidFill>
                  <a:srgbClr val="414141"/>
                </a:solidFill>
                <a:latin typeface="Raleway Medium"/>
                <a:ea typeface="Raleway Medium"/>
                <a:cs typeface="Raleway Medium"/>
                <a:sym typeface="Raleway Medium"/>
              </a:rPr>
              <a:t>Contribution of partners: USD 45.000</a:t>
            </a:r>
            <a:endParaRPr sz="900" b="0" i="0" u="none" strike="noStrike" cap="none" dirty="0">
              <a:solidFill>
                <a:srgbClr val="414141"/>
              </a:solidFill>
              <a:latin typeface="Raleway"/>
              <a:ea typeface="Raleway"/>
              <a:cs typeface="Raleway"/>
              <a:sym typeface="Raleway"/>
            </a:endParaRPr>
          </a:p>
        </p:txBody>
      </p:sp>
      <p:graphicFrame>
        <p:nvGraphicFramePr>
          <p:cNvPr id="6" name="Objeto 5">
            <a:extLst>
              <a:ext uri="{FF2B5EF4-FFF2-40B4-BE49-F238E27FC236}">
                <a16:creationId xmlns:a16="http://schemas.microsoft.com/office/drawing/2014/main" id="{C4913CD3-5F5A-43FD-8EF5-C3A08A0A2CF3}"/>
              </a:ext>
            </a:extLst>
          </p:cNvPr>
          <p:cNvGraphicFramePr>
            <a:graphicFrameLocks noChangeAspect="1"/>
          </p:cNvGraphicFramePr>
          <p:nvPr>
            <p:extLst>
              <p:ext uri="{D42A27DB-BD31-4B8C-83A1-F6EECF244321}">
                <p14:modId xmlns:p14="http://schemas.microsoft.com/office/powerpoint/2010/main" val="2990424061"/>
              </p:ext>
            </p:extLst>
          </p:nvPr>
        </p:nvGraphicFramePr>
        <p:xfrm>
          <a:off x="4983983" y="419786"/>
          <a:ext cx="3477918" cy="4582331"/>
        </p:xfrm>
        <a:graphic>
          <a:graphicData uri="http://schemas.openxmlformats.org/presentationml/2006/ole">
            <mc:AlternateContent xmlns:mc="http://schemas.openxmlformats.org/markup-compatibility/2006">
              <mc:Choice xmlns:v="urn:schemas-microsoft-com:vml" Requires="v">
                <p:oleObj spid="_x0000_s1057" name="Worksheet" r:id="rId4" imgW="6124696" imgH="8067566" progId="Excel.Sheet.12">
                  <p:link updateAutomatic="1"/>
                </p:oleObj>
              </mc:Choice>
              <mc:Fallback>
                <p:oleObj name="Worksheet" r:id="rId4" imgW="6124696" imgH="8067566" progId="Excel.Sheet.12">
                  <p:link updateAutomatic="1"/>
                  <p:pic>
                    <p:nvPicPr>
                      <p:cNvPr id="0" name=""/>
                      <p:cNvPicPr/>
                      <p:nvPr/>
                    </p:nvPicPr>
                    <p:blipFill>
                      <a:blip r:embed="rId5"/>
                      <a:stretch>
                        <a:fillRect/>
                      </a:stretch>
                    </p:blipFill>
                    <p:spPr>
                      <a:xfrm>
                        <a:off x="4983983" y="419786"/>
                        <a:ext cx="3477918" cy="4582331"/>
                      </a:xfrm>
                      <a:prstGeom prst="rect">
                        <a:avLst/>
                      </a:prstGeom>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graphicFrame>
        <p:nvGraphicFramePr>
          <p:cNvPr id="2" name="Objeto 1">
            <a:extLst>
              <a:ext uri="{FF2B5EF4-FFF2-40B4-BE49-F238E27FC236}">
                <a16:creationId xmlns:a16="http://schemas.microsoft.com/office/drawing/2014/main" id="{94F01556-1AF7-4A53-9A22-007275D1978B}"/>
              </a:ext>
            </a:extLst>
          </p:cNvPr>
          <p:cNvGraphicFramePr>
            <a:graphicFrameLocks noChangeAspect="1"/>
          </p:cNvGraphicFramePr>
          <p:nvPr>
            <p:extLst>
              <p:ext uri="{D42A27DB-BD31-4B8C-83A1-F6EECF244321}">
                <p14:modId xmlns:p14="http://schemas.microsoft.com/office/powerpoint/2010/main" val="3753700271"/>
              </p:ext>
            </p:extLst>
          </p:nvPr>
        </p:nvGraphicFramePr>
        <p:xfrm>
          <a:off x="4248572" y="980661"/>
          <a:ext cx="4799336" cy="3231298"/>
        </p:xfrm>
        <a:graphic>
          <a:graphicData uri="http://schemas.openxmlformats.org/presentationml/2006/ole">
            <mc:AlternateContent xmlns:mc="http://schemas.openxmlformats.org/markup-compatibility/2006">
              <mc:Choice xmlns:v="urn:schemas-microsoft-com:vml" Requires="v">
                <p:oleObj spid="_x0000_s2079" name="Worksheet" r:id="rId4" imgW="7200764" imgH="4848120" progId="Excel.Sheet.12">
                  <p:link updateAutomatic="1"/>
                </p:oleObj>
              </mc:Choice>
              <mc:Fallback>
                <p:oleObj name="Worksheet" r:id="rId4" imgW="7200764" imgH="4848120" progId="Excel.Sheet.12">
                  <p:link updateAutomatic="1"/>
                  <p:pic>
                    <p:nvPicPr>
                      <p:cNvPr id="0" name=""/>
                      <p:cNvPicPr/>
                      <p:nvPr/>
                    </p:nvPicPr>
                    <p:blipFill>
                      <a:blip r:embed="rId5"/>
                      <a:stretch>
                        <a:fillRect/>
                      </a:stretch>
                    </p:blipFill>
                    <p:spPr>
                      <a:xfrm>
                        <a:off x="4248572" y="980661"/>
                        <a:ext cx="4799336" cy="3231298"/>
                      </a:xfrm>
                      <a:prstGeom prst="rect">
                        <a:avLst/>
                      </a:prstGeom>
                    </p:spPr>
                  </p:pic>
                </p:oleObj>
              </mc:Fallback>
            </mc:AlternateContent>
          </a:graphicData>
        </a:graphic>
      </p:graphicFrame>
      <p:sp>
        <p:nvSpPr>
          <p:cNvPr id="93" name="Google Shape;93;p18"/>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Arial"/>
              <a:buNone/>
            </a:pPr>
            <a:r>
              <a:rPr lang="en-US" sz="2400" b="1" i="0" u="none" strike="noStrike" cap="none" dirty="0">
                <a:solidFill>
                  <a:srgbClr val="1B36FF"/>
                </a:solidFill>
                <a:latin typeface="Raleway"/>
                <a:ea typeface="Raleway"/>
                <a:cs typeface="Raleway"/>
                <a:sym typeface="Raleway"/>
              </a:rPr>
              <a:t>Accumulated Cash Flow – June 2020</a:t>
            </a:r>
            <a:endParaRPr sz="2400" b="1" i="0" u="none" strike="noStrike" cap="none" dirty="0">
              <a:solidFill>
                <a:srgbClr val="1B36FF"/>
              </a:solidFill>
              <a:latin typeface="Raleway"/>
              <a:ea typeface="Raleway"/>
              <a:cs typeface="Raleway"/>
              <a:sym typeface="Raleway"/>
            </a:endParaRPr>
          </a:p>
        </p:txBody>
      </p:sp>
      <p:sp>
        <p:nvSpPr>
          <p:cNvPr id="94" name="Google Shape;94;p18"/>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95" name="Google Shape;95;p18"/>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5</a:t>
            </a:r>
            <a:endParaRPr sz="1200" b="0" i="0" u="none" strike="noStrike" cap="none" dirty="0">
              <a:solidFill>
                <a:srgbClr val="FFFFFF"/>
              </a:solidFill>
              <a:latin typeface="Raleway"/>
              <a:ea typeface="Raleway"/>
              <a:cs typeface="Raleway"/>
              <a:sym typeface="Raleway"/>
            </a:endParaRPr>
          </a:p>
        </p:txBody>
      </p:sp>
      <p:pic>
        <p:nvPicPr>
          <p:cNvPr id="96" name="Google Shape;96;p18"/>
          <p:cNvPicPr preferRelativeResize="0"/>
          <p:nvPr/>
        </p:nvPicPr>
        <p:blipFill rotWithShape="1">
          <a:blip r:embed="rId6">
            <a:alphaModFix/>
          </a:blip>
          <a:srcRect t="52803" r="9835" b="27695"/>
          <a:stretch/>
        </p:blipFill>
        <p:spPr>
          <a:xfrm>
            <a:off x="0" y="4681850"/>
            <a:ext cx="1180024" cy="461651"/>
          </a:xfrm>
          <a:prstGeom prst="rect">
            <a:avLst/>
          </a:prstGeom>
          <a:noFill/>
          <a:ln>
            <a:noFill/>
          </a:ln>
        </p:spPr>
      </p:pic>
      <p:sp>
        <p:nvSpPr>
          <p:cNvPr id="97" name="Google Shape;97;p18"/>
          <p:cNvSpPr txBox="1">
            <a:spLocks noGrp="1"/>
          </p:cNvSpPr>
          <p:nvPr>
            <p:ph type="body" idx="1"/>
          </p:nvPr>
        </p:nvSpPr>
        <p:spPr>
          <a:xfrm>
            <a:off x="-132217" y="1085587"/>
            <a:ext cx="4537962" cy="2720457"/>
          </a:xfrm>
          <a:prstGeom prst="rect">
            <a:avLst/>
          </a:prstGeom>
          <a:noFill/>
          <a:ln>
            <a:noFill/>
          </a:ln>
        </p:spPr>
        <p:txBody>
          <a:bodyPr spcFirstLastPara="1" wrap="square" lIns="91425" tIns="45700" rIns="91425" bIns="45700" anchor="t" anchorCtr="0">
            <a:noAutofit/>
          </a:bodyPr>
          <a:lstStyle/>
          <a:p>
            <a:pPr marL="457200" marR="0" lvl="0" indent="-317500" algn="l" rtl="0">
              <a:lnSpc>
                <a:spcPct val="90000"/>
              </a:lnSpc>
              <a:spcBef>
                <a:spcPts val="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2016: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39 thousand</a:t>
            </a:r>
            <a:r>
              <a:rPr lang="en-US" sz="1300" b="1" i="0" u="none" strike="noStrike" cap="none" dirty="0">
                <a:solidFill>
                  <a:srgbClr val="2939FA"/>
                </a:solidFill>
                <a:latin typeface="Raleway Medium"/>
                <a:ea typeface="Raleway Medium"/>
                <a:cs typeface="Raleway Medium"/>
                <a:sym typeface="Raleway Medium"/>
              </a:rPr>
              <a:t> </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2017: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46 thousand</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2018: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165 thou</a:t>
            </a:r>
            <a:r>
              <a:rPr lang="en-US" sz="1300" b="1" dirty="0">
                <a:solidFill>
                  <a:srgbClr val="2939FA"/>
                </a:solidFill>
                <a:latin typeface="Arial"/>
                <a:ea typeface="Arial"/>
                <a:cs typeface="Arial"/>
                <a:sym typeface="Arial"/>
              </a:rPr>
              <a:t>sand</a:t>
            </a:r>
            <a:endParaRPr dirty="0"/>
          </a:p>
          <a:p>
            <a:pPr marL="457200" lvl="0" indent="-317500" algn="l" rtl="0">
              <a:lnSpc>
                <a:spcPct val="90000"/>
              </a:lnSpc>
              <a:spcBef>
                <a:spcPts val="600"/>
              </a:spcBef>
              <a:spcAft>
                <a:spcPts val="0"/>
              </a:spcAft>
              <a:buClr>
                <a:schemeClr val="dk1"/>
              </a:buClr>
              <a:buSzPts val="1400"/>
              <a:buFont typeface="Raleway Medium"/>
              <a:buChar char="●"/>
            </a:pPr>
            <a:r>
              <a:rPr lang="en-US" sz="1300" dirty="0">
                <a:latin typeface="Raleway Medium"/>
                <a:ea typeface="Raleway Medium"/>
                <a:cs typeface="Raleway Medium"/>
                <a:sym typeface="Raleway Medium"/>
              </a:rPr>
              <a:t>Final Cash Balance 2019: </a:t>
            </a:r>
            <a:r>
              <a:rPr lang="en-US" sz="1300" b="1" dirty="0">
                <a:solidFill>
                  <a:srgbClr val="2939FA"/>
                </a:solidFill>
                <a:latin typeface="Raleway Medium"/>
                <a:ea typeface="Raleway Medium"/>
                <a:cs typeface="Raleway Medium"/>
                <a:sym typeface="Raleway Medium"/>
              </a:rPr>
              <a:t>USD 138</a:t>
            </a:r>
            <a:r>
              <a:rPr lang="en-US" sz="1300" b="1" dirty="0">
                <a:solidFill>
                  <a:srgbClr val="2939FA"/>
                </a:solidFill>
                <a:latin typeface="Arial"/>
                <a:ea typeface="Arial"/>
                <a:cs typeface="Arial"/>
                <a:sym typeface="Arial"/>
              </a:rPr>
              <a:t> thousand</a:t>
            </a:r>
          </a:p>
          <a:p>
            <a:pPr indent="-317500">
              <a:lnSpc>
                <a:spcPct val="90000"/>
              </a:lnSpc>
              <a:spcBef>
                <a:spcPts val="600"/>
              </a:spcBef>
              <a:buClr>
                <a:schemeClr val="dk1"/>
              </a:buClr>
              <a:buSzPts val="1400"/>
              <a:buFont typeface="Raleway Medium"/>
              <a:buChar char="●"/>
            </a:pPr>
            <a:r>
              <a:rPr lang="en-US" sz="1300" dirty="0">
                <a:latin typeface="Raleway Medium"/>
                <a:ea typeface="Raleway Medium"/>
                <a:cs typeface="Raleway Medium"/>
                <a:sym typeface="Raleway Medium"/>
              </a:rPr>
              <a:t>Final Cash Balance 2020: </a:t>
            </a:r>
            <a:r>
              <a:rPr lang="en-US" sz="1300" b="1" dirty="0">
                <a:solidFill>
                  <a:srgbClr val="2939FA"/>
                </a:solidFill>
                <a:latin typeface="Raleway Medium"/>
                <a:ea typeface="Raleway Medium"/>
                <a:cs typeface="Raleway Medium"/>
                <a:sym typeface="Raleway Medium"/>
              </a:rPr>
              <a:t>USD 52</a:t>
            </a:r>
            <a:r>
              <a:rPr lang="en-US" sz="1300" b="1" dirty="0">
                <a:solidFill>
                  <a:srgbClr val="2939FA"/>
                </a:solidFill>
                <a:latin typeface="Arial"/>
                <a:ea typeface="Arial"/>
                <a:cs typeface="Arial"/>
                <a:sym typeface="Arial"/>
              </a:rPr>
              <a:t> thousand</a:t>
            </a:r>
          </a:p>
          <a:p>
            <a:pPr marL="914400" marR="0" lvl="1" indent="-317500" algn="l" rtl="0">
              <a:lnSpc>
                <a:spcPct val="90000"/>
              </a:lnSpc>
              <a:spcBef>
                <a:spcPts val="600"/>
              </a:spcBef>
              <a:spcAft>
                <a:spcPts val="0"/>
              </a:spcAft>
              <a:buClr>
                <a:schemeClr val="dk1"/>
              </a:buClr>
              <a:buSzPts val="1400"/>
              <a:buFont typeface="Courier New"/>
              <a:buChar char="o"/>
            </a:pPr>
            <a:r>
              <a:rPr lang="en-US" sz="1000" b="0" i="0" u="none" strike="noStrike" cap="none" dirty="0">
                <a:solidFill>
                  <a:srgbClr val="3F3F3F"/>
                </a:solidFill>
                <a:latin typeface="Raleway Medium"/>
                <a:ea typeface="Raleway Medium"/>
                <a:cs typeface="Raleway Medium"/>
                <a:sym typeface="Raleway Medium"/>
              </a:rPr>
              <a:t>January 2020:</a:t>
            </a:r>
            <a:r>
              <a:rPr lang="en-US" sz="1000" b="0" i="0" u="none" strike="noStrike" cap="none" dirty="0">
                <a:solidFill>
                  <a:srgbClr val="3F3F3F"/>
                </a:solidFill>
                <a:latin typeface="Arial"/>
                <a:ea typeface="Arial"/>
                <a:cs typeface="Arial"/>
                <a:sym typeface="Arial"/>
              </a:rPr>
              <a:t> USD (-) 100</a:t>
            </a:r>
            <a:r>
              <a:rPr lang="en-US" sz="1000" dirty="0">
                <a:solidFill>
                  <a:srgbClr val="3F3F3F"/>
                </a:solidFill>
                <a:latin typeface="Arial"/>
                <a:ea typeface="Arial"/>
                <a:cs typeface="Arial"/>
                <a:sym typeface="Arial"/>
              </a:rPr>
              <a:t>.</a:t>
            </a:r>
            <a:r>
              <a:rPr lang="en-US" sz="1000" b="0" i="0" u="none" strike="noStrike" cap="none" dirty="0">
                <a:solidFill>
                  <a:srgbClr val="3F3F3F"/>
                </a:solidFill>
                <a:latin typeface="Arial"/>
                <a:ea typeface="Arial"/>
                <a:cs typeface="Arial"/>
                <a:sym typeface="Arial"/>
              </a:rPr>
              <a:t>3 thousand.</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February 2020:</a:t>
            </a:r>
            <a:r>
              <a:rPr lang="en-US" sz="1000" dirty="0">
                <a:solidFill>
                  <a:srgbClr val="3F3F3F"/>
                </a:solidFill>
                <a:latin typeface="Arial"/>
                <a:ea typeface="Arial"/>
                <a:cs typeface="Arial"/>
                <a:sym typeface="Arial"/>
              </a:rPr>
              <a:t> USD (-) 37.1 thousand.</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March 2020: USD (+) 53.8</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April 2020: USD (-) 7.3</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May 2020: USD (+) 48</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June 2020 (+) 81</a:t>
            </a:r>
          </a:p>
          <a:p>
            <a:pPr marL="914400" marR="0" lvl="1" indent="-317500" algn="l" rtl="0">
              <a:lnSpc>
                <a:spcPct val="90000"/>
              </a:lnSpc>
              <a:spcBef>
                <a:spcPts val="600"/>
              </a:spcBef>
              <a:spcAft>
                <a:spcPts val="0"/>
              </a:spcAft>
              <a:buClr>
                <a:schemeClr val="dk1"/>
              </a:buClr>
              <a:buSzPts val="1400"/>
              <a:buFont typeface="Courier New"/>
              <a:buChar char="o"/>
            </a:pPr>
            <a:endParaRPr lang="en-US" sz="1000" b="0" i="0" u="none" strike="noStrike" cap="none" dirty="0">
              <a:solidFill>
                <a:srgbClr val="3F3F3F"/>
              </a:solidFill>
              <a:latin typeface="Arial"/>
              <a:ea typeface="Arial"/>
              <a:cs typeface="Arial"/>
              <a:sym typeface="Arial"/>
            </a:endParaRPr>
          </a:p>
          <a:p>
            <a:pPr marL="914400" marR="0" lvl="1" indent="-317500" algn="l" rtl="0">
              <a:lnSpc>
                <a:spcPct val="90000"/>
              </a:lnSpc>
              <a:spcBef>
                <a:spcPts val="600"/>
              </a:spcBef>
              <a:spcAft>
                <a:spcPts val="0"/>
              </a:spcAft>
              <a:buClr>
                <a:schemeClr val="dk1"/>
              </a:buClr>
              <a:buSzPts val="1400"/>
              <a:buFont typeface="Courier New"/>
              <a:buChar char="o"/>
            </a:pPr>
            <a:endParaRPr dirty="0"/>
          </a:p>
        </p:txBody>
      </p:sp>
      <p:sp>
        <p:nvSpPr>
          <p:cNvPr id="98" name="Google Shape;98;p18"/>
          <p:cNvSpPr txBox="1"/>
          <p:nvPr/>
        </p:nvSpPr>
        <p:spPr>
          <a:xfrm>
            <a:off x="7447310" y="1468406"/>
            <a:ext cx="1644503" cy="26161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1" u="none" strike="noStrike" cap="none" dirty="0">
                <a:solidFill>
                  <a:srgbClr val="3F3F3F"/>
                </a:solidFill>
                <a:latin typeface="Raleway"/>
                <a:ea typeface="Raleway"/>
                <a:cs typeface="Raleway"/>
                <a:sym typeface="Raleway"/>
              </a:rPr>
              <a:t>Accumulated 2020</a:t>
            </a:r>
            <a:endParaRPr sz="1400" b="0" i="0" u="none" strike="noStrike" cap="none" dirty="0">
              <a:solidFill>
                <a:srgbClr val="000000"/>
              </a:solidFill>
              <a:latin typeface="Arial"/>
              <a:ea typeface="Arial"/>
              <a:cs typeface="Arial"/>
              <a:sym typeface="Arial"/>
            </a:endParaRPr>
          </a:p>
        </p:txBody>
      </p:sp>
      <p:sp>
        <p:nvSpPr>
          <p:cNvPr id="100" name="Google Shape;100;p18"/>
          <p:cNvSpPr txBox="1"/>
          <p:nvPr/>
        </p:nvSpPr>
        <p:spPr>
          <a:xfrm>
            <a:off x="4572000" y="4132033"/>
            <a:ext cx="3567642" cy="46166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(1) – Accumulated Cash Flow (2016 - 2018)</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(2) – Accumulated Cash Flow (2016 -  December 2019)</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(3) – Accumulated Cash Flow (2016 –  June 2020)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endParaRPr sz="800" b="0" i="1" u="none" strike="noStrike" cap="none" dirty="0">
              <a:solidFill>
                <a:srgbClr val="7F7F7F"/>
              </a:solidFill>
              <a:latin typeface="Raleway"/>
              <a:ea typeface="Raleway"/>
              <a:cs typeface="Raleway"/>
              <a:sym typeface="Raleway"/>
            </a:endParaRPr>
          </a:p>
        </p:txBody>
      </p:sp>
      <p:sp>
        <p:nvSpPr>
          <p:cNvPr id="103" name="Google Shape;103;p18"/>
          <p:cNvSpPr/>
          <p:nvPr/>
        </p:nvSpPr>
        <p:spPr>
          <a:xfrm>
            <a:off x="7636750" y="1436914"/>
            <a:ext cx="1336428" cy="2110061"/>
          </a:xfrm>
          <a:prstGeom prst="rect">
            <a:avLst/>
          </a:prstGeom>
          <a:solidFill>
            <a:srgbClr val="D6D6D6">
              <a:alpha val="20000"/>
            </a:srgbClr>
          </a:solidFill>
          <a:ln w="12700" cap="flat" cmpd="sng">
            <a:solidFill>
              <a:srgbClr val="414141"/>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108" name="Google Shape;108;p19"/>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109" name="Google Shape;109;p19"/>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Cash flow available data </a:t>
            </a:r>
            <a:endParaRPr sz="2700" b="0" i="0" u="none" strike="noStrike" cap="none" dirty="0">
              <a:solidFill>
                <a:srgbClr val="FFFFFF"/>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Management tools</a:t>
            </a:r>
            <a:endParaRPr sz="28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Balance Sheet</a:t>
            </a:r>
            <a:endParaRPr sz="24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Income Statement</a:t>
            </a:r>
            <a:endParaRPr sz="2400" b="1" i="0" u="none" strike="noStrike" cap="none" dirty="0">
              <a:solidFill>
                <a:srgbClr val="FFFFFF"/>
              </a:solidFill>
              <a:latin typeface="Raleway"/>
              <a:ea typeface="Raleway"/>
              <a:cs typeface="Raleway"/>
              <a:sym typeface="Raleway"/>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Next steps</a:t>
            </a:r>
            <a:endParaRPr sz="1600" b="0" i="0" u="none" strike="noStrike" cap="none" dirty="0">
              <a:solidFill>
                <a:srgbClr val="FFFFFF"/>
              </a:solidFill>
              <a:latin typeface="Raleway Medium"/>
              <a:ea typeface="Raleway Medium"/>
              <a:cs typeface="Raleway Medium"/>
              <a:sym typeface="Raleway Medium"/>
            </a:endParaRPr>
          </a:p>
        </p:txBody>
      </p:sp>
      <p:sp>
        <p:nvSpPr>
          <p:cNvPr id="110" name="Google Shape;110;p19"/>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0"/>
          <p:cNvSpPr txBox="1">
            <a:spLocks noGrp="1"/>
          </p:cNvSpPr>
          <p:nvPr>
            <p:ph type="body" idx="1"/>
          </p:nvPr>
        </p:nvSpPr>
        <p:spPr>
          <a:xfrm>
            <a:off x="438461" y="825309"/>
            <a:ext cx="4358866" cy="2393100"/>
          </a:xfrm>
          <a:prstGeom prst="rect">
            <a:avLst/>
          </a:prstGeom>
          <a:noFill/>
          <a:ln>
            <a:noFill/>
          </a:ln>
        </p:spPr>
        <p:txBody>
          <a:bodyPr spcFirstLastPara="1" wrap="square" lIns="91425" tIns="45700" rIns="91425" bIns="45700" anchor="t" anchorCtr="0">
            <a:noAutofit/>
          </a:bodyPr>
          <a:lstStyle/>
          <a:p>
            <a:pPr marL="365760" marR="0" lvl="0" indent="-254507" algn="l" rtl="0">
              <a:lnSpc>
                <a:spcPct val="115000"/>
              </a:lnSpc>
              <a:spcBef>
                <a:spcPts val="0"/>
              </a:spcBef>
              <a:spcAft>
                <a:spcPts val="0"/>
              </a:spcAft>
              <a:buClr>
                <a:srgbClr val="000000"/>
              </a:buClr>
              <a:buSzPts val="1200"/>
              <a:buFont typeface="Raleway Medium"/>
              <a:buChar char="●"/>
            </a:pPr>
            <a:r>
              <a:rPr lang="en-US" sz="1200" b="0" i="0" u="none" strike="noStrike" cap="none" dirty="0">
                <a:solidFill>
                  <a:srgbClr val="000000"/>
                </a:solidFill>
                <a:latin typeface="Raleway Medium"/>
                <a:ea typeface="Raleway Medium"/>
                <a:cs typeface="Raleway Medium"/>
                <a:sym typeface="Raleway Medium"/>
              </a:rPr>
              <a:t>Continuous growth of plant and equipment</a:t>
            </a:r>
            <a:endParaRPr sz="1200" b="0" i="0" u="none" strike="noStrike" cap="none" dirty="0">
              <a:solidFill>
                <a:schemeClr val="dk1"/>
              </a:solidFill>
              <a:latin typeface="Rambla"/>
              <a:ea typeface="Rambla"/>
              <a:cs typeface="Rambla"/>
              <a:sym typeface="Rambla"/>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2017: </a:t>
            </a:r>
            <a:r>
              <a:rPr lang="en-US" sz="1200" b="0" i="0" u="none" strike="noStrike" cap="none" dirty="0">
                <a:solidFill>
                  <a:srgbClr val="2939FA"/>
                </a:solidFill>
                <a:latin typeface="Raleway Medium"/>
                <a:ea typeface="Raleway Medium"/>
                <a:cs typeface="Raleway Medium"/>
                <a:sym typeface="Raleway Medium"/>
              </a:rPr>
              <a:t>200%</a:t>
            </a:r>
            <a:endParaRPr sz="1000" b="0" i="0" u="none" strike="noStrike" cap="none" dirty="0">
              <a:solidFill>
                <a:srgbClr val="2939FA"/>
              </a:solidFill>
              <a:latin typeface="Raleway Medium"/>
              <a:ea typeface="Raleway Medium"/>
              <a:cs typeface="Raleway Medium"/>
              <a:sym typeface="Raleway Medium"/>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2018: </a:t>
            </a:r>
            <a:r>
              <a:rPr lang="en-US" sz="1200" dirty="0">
                <a:solidFill>
                  <a:srgbClr val="2939FA"/>
                </a:solidFill>
                <a:latin typeface="Raleway Medium"/>
                <a:ea typeface="Raleway Medium"/>
                <a:cs typeface="Raleway Medium"/>
                <a:sym typeface="Raleway Medium"/>
              </a:rPr>
              <a:t>138</a:t>
            </a:r>
            <a:r>
              <a:rPr lang="en-US" sz="1200" b="0" i="0" u="none" strike="noStrike" cap="none" dirty="0">
                <a:solidFill>
                  <a:srgbClr val="2939FA"/>
                </a:solidFill>
                <a:latin typeface="Raleway Medium"/>
                <a:ea typeface="Raleway Medium"/>
                <a:cs typeface="Raleway Medium"/>
                <a:sym typeface="Raleway Medium"/>
              </a:rPr>
              <a:t>%</a:t>
            </a:r>
            <a:endParaRPr dirty="0"/>
          </a:p>
          <a:p>
            <a:pPr marL="82296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Property, Plant &amp; Equipment growth in 2019: </a:t>
            </a:r>
            <a:r>
              <a:rPr lang="en-US" sz="1200" dirty="0">
                <a:solidFill>
                  <a:srgbClr val="2939FA"/>
                </a:solidFill>
                <a:latin typeface="Raleway Medium"/>
                <a:ea typeface="Raleway Medium"/>
                <a:cs typeface="Raleway Medium"/>
                <a:sym typeface="Raleway Medium"/>
              </a:rPr>
              <a:t>65%</a:t>
            </a:r>
          </a:p>
          <a:p>
            <a:pPr marL="82296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Property, Plant &amp; Equipment growth in 2020: -</a:t>
            </a:r>
            <a:r>
              <a:rPr lang="en-US" sz="1200" dirty="0">
                <a:solidFill>
                  <a:srgbClr val="2939FA"/>
                </a:solidFill>
                <a:latin typeface="Raleway Medium"/>
                <a:sym typeface="Raleway Medium"/>
              </a:rPr>
              <a:t>1,6%</a:t>
            </a:r>
            <a:endParaRPr lang="en-US" sz="1200" dirty="0">
              <a:solidFill>
                <a:srgbClr val="2939FA"/>
              </a:solidFill>
            </a:endParaRPr>
          </a:p>
          <a:p>
            <a:pPr marL="555752" lvl="1" indent="0">
              <a:spcBef>
                <a:spcPts val="0"/>
              </a:spcBef>
              <a:buClr>
                <a:srgbClr val="000000"/>
              </a:buClr>
              <a:buSzPts val="1400"/>
              <a:buNone/>
            </a:pPr>
            <a:endParaRPr lang="en-US" sz="1000" dirty="0">
              <a:solidFill>
                <a:srgbClr val="414141"/>
              </a:solidFill>
              <a:latin typeface="Raleway Medium"/>
              <a:ea typeface="Raleway Medium"/>
              <a:cs typeface="Raleway Medium"/>
              <a:sym typeface="Raleway Medium"/>
            </a:endParaRPr>
          </a:p>
          <a:p>
            <a:pPr marL="555752" lvl="1" indent="0">
              <a:spcBef>
                <a:spcPts val="0"/>
              </a:spcBef>
              <a:buClr>
                <a:srgbClr val="000000"/>
              </a:buClr>
              <a:buSzPts val="1400"/>
              <a:buNone/>
            </a:pPr>
            <a:r>
              <a:rPr lang="en-US" sz="1000" dirty="0">
                <a:solidFill>
                  <a:srgbClr val="414141"/>
                </a:solidFill>
                <a:latin typeface="Raleway Medium"/>
                <a:ea typeface="Raleway Medium"/>
                <a:cs typeface="Raleway Medium"/>
                <a:sym typeface="Raleway Medium"/>
              </a:rPr>
              <a:t>(Investments include Value Added Taxes: Tax Credit)</a:t>
            </a:r>
            <a:endParaRPr sz="1000" i="0" u="none" strike="noStrike" cap="none" dirty="0">
              <a:solidFill>
                <a:srgbClr val="414141"/>
              </a:solidFill>
              <a:latin typeface="Raleway Medium"/>
              <a:ea typeface="Raleway Medium"/>
              <a:cs typeface="Raleway Medium"/>
              <a:sym typeface="Raleway Medium"/>
            </a:endParaRPr>
          </a:p>
          <a:p>
            <a:pPr marL="365760" lvl="0" indent="-178307" algn="l" rtl="0">
              <a:lnSpc>
                <a:spcPct val="115000"/>
              </a:lnSpc>
              <a:spcBef>
                <a:spcPts val="0"/>
              </a:spcBef>
              <a:spcAft>
                <a:spcPts val="0"/>
              </a:spcAft>
              <a:buClr>
                <a:srgbClr val="000000"/>
              </a:buClr>
              <a:buSzPts val="1200"/>
              <a:buFont typeface="Raleway Medium"/>
              <a:buNone/>
            </a:pPr>
            <a:endParaRPr sz="1200" dirty="0">
              <a:solidFill>
                <a:srgbClr val="000000"/>
              </a:solidFill>
              <a:latin typeface="Raleway Medium"/>
              <a:ea typeface="Raleway Medium"/>
              <a:cs typeface="Raleway Medium"/>
              <a:sym typeface="Raleway Medium"/>
            </a:endParaRPr>
          </a:p>
          <a:p>
            <a:pPr marL="365760" lvl="0" indent="-254507" algn="l" rtl="0">
              <a:lnSpc>
                <a:spcPct val="115000"/>
              </a:lnSpc>
              <a:spcBef>
                <a:spcPts val="600"/>
              </a:spcBef>
              <a:spcAft>
                <a:spcPts val="0"/>
              </a:spcAft>
              <a:buClr>
                <a:srgbClr val="000000"/>
              </a:buClr>
              <a:buSzPts val="1200"/>
              <a:buFont typeface="Raleway Medium"/>
              <a:buChar char="●"/>
            </a:pPr>
            <a:r>
              <a:rPr lang="en-US" sz="1200" dirty="0">
                <a:solidFill>
                  <a:srgbClr val="000000"/>
                </a:solidFill>
                <a:latin typeface="Raleway Medium"/>
                <a:ea typeface="Raleway Medium"/>
                <a:cs typeface="Raleway Medium"/>
                <a:sym typeface="Raleway Medium"/>
              </a:rPr>
              <a:t>Fixed assets totally funded by capital injections and Government Subsidy.</a:t>
            </a:r>
          </a:p>
          <a:p>
            <a:pPr marL="365760" lvl="0" indent="-254507" algn="l" rtl="0">
              <a:lnSpc>
                <a:spcPct val="115000"/>
              </a:lnSpc>
              <a:spcBef>
                <a:spcPts val="600"/>
              </a:spcBef>
              <a:spcAft>
                <a:spcPts val="0"/>
              </a:spcAft>
              <a:buClr>
                <a:srgbClr val="000000"/>
              </a:buClr>
              <a:buSzPts val="1200"/>
              <a:buFont typeface="Raleway Medium"/>
              <a:buChar char="●"/>
            </a:pPr>
            <a:r>
              <a:rPr lang="en-US" sz="1200" dirty="0">
                <a:solidFill>
                  <a:srgbClr val="000000"/>
                </a:solidFill>
                <a:latin typeface="Raleway Medium"/>
                <a:ea typeface="Raleway Medium"/>
                <a:cs typeface="Raleway Medium"/>
                <a:sym typeface="Raleway Medium"/>
              </a:rPr>
              <a:t>2020: Vehicle sale (1 unit)</a:t>
            </a:r>
            <a:endParaRPr sz="1200" dirty="0">
              <a:solidFill>
                <a:srgbClr val="000000"/>
              </a:solidFill>
              <a:latin typeface="Raleway Medium"/>
              <a:ea typeface="Raleway Medium"/>
              <a:cs typeface="Raleway Medium"/>
              <a:sym typeface="Raleway Medium"/>
            </a:endParaRPr>
          </a:p>
          <a:p>
            <a:pPr marL="1280160" marR="0" lvl="2" indent="-178307" algn="l" rtl="0">
              <a:lnSpc>
                <a:spcPct val="115000"/>
              </a:lnSpc>
              <a:spcBef>
                <a:spcPts val="16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914400" marR="0" lvl="1" indent="-228600" algn="l" rtl="0">
              <a:lnSpc>
                <a:spcPct val="90000"/>
              </a:lnSpc>
              <a:spcBef>
                <a:spcPts val="1000"/>
              </a:spcBef>
              <a:spcAft>
                <a:spcPts val="0"/>
              </a:spcAft>
              <a:buClr>
                <a:schemeClr val="dk1"/>
              </a:buClr>
              <a:buSzPts val="1400"/>
              <a:buFont typeface="Courier New"/>
              <a:buNone/>
            </a:pPr>
            <a:endParaRPr sz="12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16" name="Google Shape;116;p20"/>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200" b="1" i="0" u="none" strike="noStrike" cap="none" dirty="0">
                <a:solidFill>
                  <a:srgbClr val="1B36FF"/>
                </a:solidFill>
                <a:latin typeface="Raleway"/>
                <a:ea typeface="Raleway"/>
                <a:cs typeface="Raleway"/>
                <a:sym typeface="Raleway"/>
              </a:rPr>
              <a:t>Balance Sheet: June</a:t>
            </a:r>
            <a:r>
              <a:rPr lang="en-US" sz="2200" dirty="0">
                <a:solidFill>
                  <a:srgbClr val="1B36FF"/>
                </a:solidFill>
                <a:latin typeface="Raleway"/>
                <a:ea typeface="Raleway"/>
                <a:cs typeface="Raleway"/>
                <a:sym typeface="Raleway"/>
              </a:rPr>
              <a:t> 2020</a:t>
            </a:r>
            <a:endParaRPr sz="2200" b="1" i="0" u="none" strike="noStrike" cap="none" dirty="0">
              <a:solidFill>
                <a:srgbClr val="1B36FF"/>
              </a:solidFill>
              <a:latin typeface="Raleway"/>
              <a:ea typeface="Raleway"/>
              <a:cs typeface="Raleway"/>
              <a:sym typeface="Raleway"/>
            </a:endParaRPr>
          </a:p>
        </p:txBody>
      </p:sp>
      <p:sp>
        <p:nvSpPr>
          <p:cNvPr id="117" name="Google Shape;117;p20"/>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18" name="Google Shape;118;p20"/>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7</a:t>
            </a:r>
            <a:endParaRPr sz="1200" b="0" i="0" u="none" strike="noStrike" cap="none" dirty="0">
              <a:solidFill>
                <a:srgbClr val="FFFFFF"/>
              </a:solidFill>
              <a:latin typeface="Raleway"/>
              <a:ea typeface="Raleway"/>
              <a:cs typeface="Raleway"/>
              <a:sym typeface="Raleway"/>
            </a:endParaRPr>
          </a:p>
        </p:txBody>
      </p:sp>
      <p:pic>
        <p:nvPicPr>
          <p:cNvPr id="119" name="Google Shape;119;p20"/>
          <p:cNvPicPr preferRelativeResize="0"/>
          <p:nvPr/>
        </p:nvPicPr>
        <p:blipFill rotWithShape="1">
          <a:blip r:embed="rId4">
            <a:alphaModFix/>
          </a:blip>
          <a:srcRect t="5293" r="9835" b="27695"/>
          <a:stretch/>
        </p:blipFill>
        <p:spPr>
          <a:xfrm>
            <a:off x="0" y="3557125"/>
            <a:ext cx="1180024" cy="1586375"/>
          </a:xfrm>
          <a:prstGeom prst="rect">
            <a:avLst/>
          </a:prstGeom>
          <a:noFill/>
          <a:ln>
            <a:noFill/>
          </a:ln>
        </p:spPr>
      </p:pic>
      <p:graphicFrame>
        <p:nvGraphicFramePr>
          <p:cNvPr id="3" name="Objeto 2">
            <a:extLst>
              <a:ext uri="{FF2B5EF4-FFF2-40B4-BE49-F238E27FC236}">
                <a16:creationId xmlns:a16="http://schemas.microsoft.com/office/drawing/2014/main" id="{F1761B68-4174-4881-93A1-7327EF2FA2B5}"/>
              </a:ext>
            </a:extLst>
          </p:cNvPr>
          <p:cNvGraphicFramePr>
            <a:graphicFrameLocks noChangeAspect="1"/>
          </p:cNvGraphicFramePr>
          <p:nvPr>
            <p:extLst>
              <p:ext uri="{D42A27DB-BD31-4B8C-83A1-F6EECF244321}">
                <p14:modId xmlns:p14="http://schemas.microsoft.com/office/powerpoint/2010/main" val="2717574367"/>
              </p:ext>
            </p:extLst>
          </p:nvPr>
        </p:nvGraphicFramePr>
        <p:xfrm>
          <a:off x="4867732" y="419787"/>
          <a:ext cx="4099234" cy="4387140"/>
        </p:xfrm>
        <a:graphic>
          <a:graphicData uri="http://schemas.openxmlformats.org/presentationml/2006/ole">
            <mc:AlternateContent xmlns:mc="http://schemas.openxmlformats.org/markup-compatibility/2006">
              <mc:Choice xmlns:v="urn:schemas-microsoft-com:vml" Requires="v">
                <p:oleObj spid="_x0000_s3101" name="Worksheet" r:id="rId5" imgW="6934111" imgH="7419811" progId="Excel.Sheet.12">
                  <p:link updateAutomatic="1"/>
                </p:oleObj>
              </mc:Choice>
              <mc:Fallback>
                <p:oleObj name="Worksheet" r:id="rId5" imgW="6934111" imgH="7419811" progId="Excel.Sheet.12">
                  <p:link updateAutomatic="1"/>
                  <p:pic>
                    <p:nvPicPr>
                      <p:cNvPr id="0" name=""/>
                      <p:cNvPicPr/>
                      <p:nvPr/>
                    </p:nvPicPr>
                    <p:blipFill>
                      <a:blip r:embed="rId6"/>
                      <a:stretch>
                        <a:fillRect/>
                      </a:stretch>
                    </p:blipFill>
                    <p:spPr>
                      <a:xfrm>
                        <a:off x="4867732" y="419787"/>
                        <a:ext cx="4099234" cy="4387140"/>
                      </a:xfrm>
                      <a:prstGeom prst="rect">
                        <a:avLst/>
                      </a:prstGeom>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pic>
        <p:nvPicPr>
          <p:cNvPr id="4" name="Imagen 3">
            <a:extLst>
              <a:ext uri="{FF2B5EF4-FFF2-40B4-BE49-F238E27FC236}">
                <a16:creationId xmlns:a16="http://schemas.microsoft.com/office/drawing/2014/main" id="{6C582643-99DD-4D51-82BC-11AB43A92ECE}"/>
              </a:ext>
            </a:extLst>
          </p:cNvPr>
          <p:cNvPicPr>
            <a:picLocks noChangeAspect="1"/>
          </p:cNvPicPr>
          <p:nvPr/>
        </p:nvPicPr>
        <p:blipFill>
          <a:blip r:embed="rId4"/>
          <a:stretch>
            <a:fillRect/>
          </a:stretch>
        </p:blipFill>
        <p:spPr>
          <a:xfrm>
            <a:off x="365125" y="885161"/>
            <a:ext cx="3340497" cy="1797749"/>
          </a:xfrm>
          <a:prstGeom prst="rect">
            <a:avLst/>
          </a:prstGeom>
        </p:spPr>
      </p:pic>
      <p:sp>
        <p:nvSpPr>
          <p:cNvPr id="126" name="Google Shape;126;p21"/>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Investments_ Property, Plant &amp; Eq.: </a:t>
            </a:r>
            <a:r>
              <a:rPr lang="en-US" sz="2400" dirty="0">
                <a:solidFill>
                  <a:srgbClr val="1B36FF"/>
                </a:solidFill>
                <a:latin typeface="Raleway"/>
                <a:ea typeface="Raleway"/>
                <a:cs typeface="Raleway"/>
                <a:sym typeface="Raleway"/>
              </a:rPr>
              <a:t>June</a:t>
            </a:r>
            <a:r>
              <a:rPr lang="en-US" sz="2400" b="1" i="0" u="none" strike="noStrike" cap="none" dirty="0">
                <a:solidFill>
                  <a:srgbClr val="1B36FF"/>
                </a:solidFill>
                <a:latin typeface="Raleway"/>
                <a:ea typeface="Raleway"/>
                <a:cs typeface="Raleway"/>
                <a:sym typeface="Raleway"/>
              </a:rPr>
              <a:t> 2020</a:t>
            </a:r>
            <a:endParaRPr sz="2400" b="1" i="0" u="none" strike="noStrike" cap="none" dirty="0">
              <a:solidFill>
                <a:srgbClr val="1B36FF"/>
              </a:solidFill>
              <a:latin typeface="Raleway"/>
              <a:ea typeface="Raleway"/>
              <a:cs typeface="Raleway"/>
              <a:sym typeface="Raleway"/>
            </a:endParaRPr>
          </a:p>
        </p:txBody>
      </p:sp>
      <p:sp>
        <p:nvSpPr>
          <p:cNvPr id="127" name="Google Shape;127;p21"/>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28" name="Google Shape;128;p21"/>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8</a:t>
            </a:r>
            <a:endParaRPr sz="1200" b="0" i="0" u="none" strike="noStrike" cap="none" dirty="0">
              <a:solidFill>
                <a:srgbClr val="FFFFFF"/>
              </a:solidFill>
              <a:latin typeface="Raleway"/>
              <a:ea typeface="Raleway"/>
              <a:cs typeface="Raleway"/>
              <a:sym typeface="Raleway"/>
            </a:endParaRPr>
          </a:p>
        </p:txBody>
      </p:sp>
      <p:cxnSp>
        <p:nvCxnSpPr>
          <p:cNvPr id="129" name="Google Shape;129;p21"/>
          <p:cNvCxnSpPr>
            <a:cxnSpLocks/>
          </p:cNvCxnSpPr>
          <p:nvPr/>
        </p:nvCxnSpPr>
        <p:spPr>
          <a:xfrm>
            <a:off x="3641982" y="1530467"/>
            <a:ext cx="697073" cy="0"/>
          </a:xfrm>
          <a:prstGeom prst="straightConnector1">
            <a:avLst/>
          </a:prstGeom>
          <a:noFill/>
          <a:ln w="19050" cap="flat" cmpd="sng">
            <a:solidFill>
              <a:srgbClr val="FFCC8B"/>
            </a:solidFill>
            <a:prstDash val="dash"/>
            <a:round/>
            <a:headEnd type="none" w="sm" len="sm"/>
            <a:tailEnd type="triangle" w="med" len="med"/>
          </a:ln>
        </p:spPr>
      </p:cxnSp>
      <p:sp>
        <p:nvSpPr>
          <p:cNvPr id="130" name="Google Shape;130;p21"/>
          <p:cNvSpPr/>
          <p:nvPr/>
        </p:nvSpPr>
        <p:spPr>
          <a:xfrm>
            <a:off x="4401262" y="1053354"/>
            <a:ext cx="3770033" cy="1542654"/>
          </a:xfrm>
          <a:prstGeom prst="rect">
            <a:avLst/>
          </a:prstGeom>
          <a:noFill/>
          <a:ln w="25400" cap="flat" cmpd="sng">
            <a:solidFill>
              <a:srgbClr val="FFCC8B"/>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31" name="Google Shape;131;p21"/>
          <p:cNvSpPr/>
          <p:nvPr/>
        </p:nvSpPr>
        <p:spPr>
          <a:xfrm>
            <a:off x="2831208" y="1311817"/>
            <a:ext cx="90487" cy="97621"/>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0" name="Elipse 9">
            <a:extLst>
              <a:ext uri="{FF2B5EF4-FFF2-40B4-BE49-F238E27FC236}">
                <a16:creationId xmlns:a16="http://schemas.microsoft.com/office/drawing/2014/main" id="{F32C673A-03CF-449B-B1BD-45FC9CDEA126}"/>
              </a:ext>
            </a:extLst>
          </p:cNvPr>
          <p:cNvSpPr/>
          <p:nvPr/>
        </p:nvSpPr>
        <p:spPr>
          <a:xfrm>
            <a:off x="3473552" y="1416021"/>
            <a:ext cx="168430" cy="228893"/>
          </a:xfrm>
          <a:prstGeom prst="ellipse">
            <a:avLst/>
          </a:prstGeom>
          <a:noFill/>
          <a:ln w="19050">
            <a:solidFill>
              <a:schemeClr val="accent4">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Google Shape;115;p20">
            <a:extLst>
              <a:ext uri="{FF2B5EF4-FFF2-40B4-BE49-F238E27FC236}">
                <a16:creationId xmlns:a16="http://schemas.microsoft.com/office/drawing/2014/main" id="{5DA7EBD3-628E-438F-8E4F-39FF83815CE1}"/>
              </a:ext>
            </a:extLst>
          </p:cNvPr>
          <p:cNvSpPr txBox="1">
            <a:spLocks noGrp="1"/>
          </p:cNvSpPr>
          <p:nvPr>
            <p:ph type="body" idx="1"/>
          </p:nvPr>
        </p:nvSpPr>
        <p:spPr>
          <a:xfrm>
            <a:off x="4404117" y="3680803"/>
            <a:ext cx="4358866" cy="2393100"/>
          </a:xfrm>
          <a:prstGeom prst="rect">
            <a:avLst/>
          </a:prstGeom>
          <a:noFill/>
          <a:ln>
            <a:noFill/>
          </a:ln>
        </p:spPr>
        <p:txBody>
          <a:bodyPr spcFirstLastPara="1" wrap="square" lIns="91425" tIns="45700" rIns="91425" bIns="45700" anchor="t" anchorCtr="0">
            <a:noAutofit/>
          </a:bodyPr>
          <a:lstStyle/>
          <a:p>
            <a:pPr marL="1280160" marR="0" lvl="2" indent="-178307" algn="l" rtl="0">
              <a:lnSpc>
                <a:spcPct val="115000"/>
              </a:lnSpc>
              <a:spcBef>
                <a:spcPts val="16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914400" marR="0" lvl="1" indent="-228600" algn="l" rtl="0">
              <a:lnSpc>
                <a:spcPct val="90000"/>
              </a:lnSpc>
              <a:spcBef>
                <a:spcPts val="1000"/>
              </a:spcBef>
              <a:spcAft>
                <a:spcPts val="0"/>
              </a:spcAft>
              <a:buClr>
                <a:schemeClr val="dk1"/>
              </a:buClr>
              <a:buSzPts val="1400"/>
              <a:buFont typeface="Courier New"/>
              <a:buNone/>
            </a:pPr>
            <a:endParaRPr sz="12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graphicFrame>
        <p:nvGraphicFramePr>
          <p:cNvPr id="8" name="Objeto 7">
            <a:extLst>
              <a:ext uri="{FF2B5EF4-FFF2-40B4-BE49-F238E27FC236}">
                <a16:creationId xmlns:a16="http://schemas.microsoft.com/office/drawing/2014/main" id="{6B2DE761-784C-4154-A61C-3152277F284B}"/>
              </a:ext>
            </a:extLst>
          </p:cNvPr>
          <p:cNvGraphicFramePr>
            <a:graphicFrameLocks noChangeAspect="1"/>
          </p:cNvGraphicFramePr>
          <p:nvPr>
            <p:extLst>
              <p:ext uri="{D42A27DB-BD31-4B8C-83A1-F6EECF244321}">
                <p14:modId xmlns:p14="http://schemas.microsoft.com/office/powerpoint/2010/main" val="1849276519"/>
              </p:ext>
            </p:extLst>
          </p:nvPr>
        </p:nvGraphicFramePr>
        <p:xfrm>
          <a:off x="395288" y="2809875"/>
          <a:ext cx="3303587" cy="2255838"/>
        </p:xfrm>
        <a:graphic>
          <a:graphicData uri="http://schemas.openxmlformats.org/presentationml/2006/ole">
            <mc:AlternateContent xmlns:mc="http://schemas.openxmlformats.org/markup-compatibility/2006">
              <mc:Choice xmlns:v="urn:schemas-microsoft-com:vml" Requires="v">
                <p:oleObj spid="_x0000_s4140" name="Worksheet" r:id="rId5" imgW="4952936" imgH="3381290" progId="Excel.Sheet.12">
                  <p:link updateAutomatic="1"/>
                </p:oleObj>
              </mc:Choice>
              <mc:Fallback>
                <p:oleObj name="Worksheet" r:id="rId5" imgW="4952936" imgH="3381290" progId="Excel.Sheet.12">
                  <p:link updateAutomatic="1"/>
                  <p:pic>
                    <p:nvPicPr>
                      <p:cNvPr id="0" name=""/>
                      <p:cNvPicPr/>
                      <p:nvPr/>
                    </p:nvPicPr>
                    <p:blipFill>
                      <a:blip r:embed="rId6"/>
                      <a:stretch>
                        <a:fillRect/>
                      </a:stretch>
                    </p:blipFill>
                    <p:spPr>
                      <a:xfrm>
                        <a:off x="395288" y="2809875"/>
                        <a:ext cx="3303587" cy="2255838"/>
                      </a:xfrm>
                      <a:prstGeom prst="rect">
                        <a:avLst/>
                      </a:prstGeom>
                    </p:spPr>
                  </p:pic>
                </p:oleObj>
              </mc:Fallback>
            </mc:AlternateContent>
          </a:graphicData>
        </a:graphic>
      </p:graphicFrame>
      <p:graphicFrame>
        <p:nvGraphicFramePr>
          <p:cNvPr id="9" name="Objeto 8">
            <a:extLst>
              <a:ext uri="{FF2B5EF4-FFF2-40B4-BE49-F238E27FC236}">
                <a16:creationId xmlns:a16="http://schemas.microsoft.com/office/drawing/2014/main" id="{F7B4A11E-D1C2-4792-BE63-5C93287C4C55}"/>
              </a:ext>
            </a:extLst>
          </p:cNvPr>
          <p:cNvGraphicFramePr>
            <a:graphicFrameLocks noChangeAspect="1"/>
          </p:cNvGraphicFramePr>
          <p:nvPr>
            <p:extLst>
              <p:ext uri="{D42A27DB-BD31-4B8C-83A1-F6EECF244321}">
                <p14:modId xmlns:p14="http://schemas.microsoft.com/office/powerpoint/2010/main" val="4009850131"/>
              </p:ext>
            </p:extLst>
          </p:nvPr>
        </p:nvGraphicFramePr>
        <p:xfrm>
          <a:off x="4660900" y="1181100"/>
          <a:ext cx="3251200" cy="1287463"/>
        </p:xfrm>
        <a:graphic>
          <a:graphicData uri="http://schemas.openxmlformats.org/presentationml/2006/ole">
            <mc:AlternateContent xmlns:mc="http://schemas.openxmlformats.org/markup-compatibility/2006">
              <mc:Choice xmlns:v="urn:schemas-microsoft-com:vml" Requires="v">
                <p:oleObj spid="_x0000_s4141" name="Worksheet" r:id="rId7" imgW="4886368" imgH="1933411" progId="Excel.Sheet.12">
                  <p:link updateAutomatic="1"/>
                </p:oleObj>
              </mc:Choice>
              <mc:Fallback>
                <p:oleObj name="Worksheet" r:id="rId7" imgW="4886368" imgH="1933411" progId="Excel.Sheet.12">
                  <p:link updateAutomatic="1"/>
                  <p:pic>
                    <p:nvPicPr>
                      <p:cNvPr id="0" name=""/>
                      <p:cNvPicPr/>
                      <p:nvPr/>
                    </p:nvPicPr>
                    <p:blipFill>
                      <a:blip r:embed="rId8"/>
                      <a:stretch>
                        <a:fillRect/>
                      </a:stretch>
                    </p:blipFill>
                    <p:spPr>
                      <a:xfrm>
                        <a:off x="4660900" y="1181100"/>
                        <a:ext cx="3251200" cy="1287463"/>
                      </a:xfrm>
                      <a:prstGeom prst="rect">
                        <a:avLst/>
                      </a:prstGeom>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2"/>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42" name="Google Shape;142;p22"/>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43" name="Google Shape;143;p22"/>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9</a:t>
            </a:r>
            <a:endParaRPr sz="1200" b="0" i="0" u="none" strike="noStrike" cap="none" dirty="0">
              <a:solidFill>
                <a:srgbClr val="FFFFFF"/>
              </a:solidFill>
              <a:latin typeface="Raleway"/>
              <a:ea typeface="Raleway"/>
              <a:cs typeface="Raleway"/>
              <a:sym typeface="Raleway"/>
            </a:endParaRPr>
          </a:p>
        </p:txBody>
      </p:sp>
      <p:sp>
        <p:nvSpPr>
          <p:cNvPr id="144" name="Google Shape;144;p22"/>
          <p:cNvSpPr txBox="1">
            <a:spLocks noGrp="1"/>
          </p:cNvSpPr>
          <p:nvPr>
            <p:ph type="body" idx="1"/>
          </p:nvPr>
        </p:nvSpPr>
        <p:spPr>
          <a:xfrm>
            <a:off x="42100" y="661097"/>
            <a:ext cx="5194918" cy="3537300"/>
          </a:xfrm>
          <a:prstGeom prst="rect">
            <a:avLst/>
          </a:prstGeom>
          <a:noFill/>
          <a:ln>
            <a:noFill/>
          </a:ln>
        </p:spPr>
        <p:txBody>
          <a:bodyPr spcFirstLastPara="1" wrap="square" lIns="91425" tIns="45700" rIns="91425" bIns="45700" anchor="t" anchorCtr="0">
            <a:noAutofit/>
          </a:bodyPr>
          <a:lstStyle/>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chemeClr val="dk1"/>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46" name="Google Shape;146;p22"/>
          <p:cNvSpPr txBox="1"/>
          <p:nvPr/>
        </p:nvSpPr>
        <p:spPr>
          <a:xfrm>
            <a:off x="143850" y="754325"/>
            <a:ext cx="6036900" cy="45936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C0C0C"/>
                </a:solidFill>
                <a:latin typeface="Raleway Medium"/>
                <a:ea typeface="Raleway Medium"/>
                <a:cs typeface="Raleway Medium"/>
                <a:sym typeface="Raleway Medium"/>
              </a:rPr>
              <a:t>New Accounting Classification System for Operating Costs, since July 2019</a:t>
            </a:r>
            <a:endParaRPr sz="1400" b="0" i="0" u="none" strike="noStrike" cap="none" dirty="0">
              <a:solidFill>
                <a:srgbClr val="0C0C0C"/>
              </a:solidFill>
              <a:latin typeface="Arial"/>
              <a:ea typeface="Arial"/>
              <a:cs typeface="Arial"/>
              <a:sym typeface="Arial"/>
            </a:endParaRPr>
          </a:p>
          <a:p>
            <a:pPr marL="98552" marR="0" lvl="0" indent="0" algn="just" rtl="0">
              <a:lnSpc>
                <a:spcPct val="115000"/>
              </a:lnSpc>
              <a:spcBef>
                <a:spcPts val="0"/>
              </a:spcBef>
              <a:spcAft>
                <a:spcPts val="0"/>
              </a:spcAft>
              <a:buClr>
                <a:srgbClr val="000000"/>
              </a:buClr>
              <a:buSzPts val="1400"/>
              <a:buFont typeface="Noto Sans Symbols"/>
              <a:buNone/>
            </a:pPr>
            <a:endParaRPr sz="1000" b="0" i="0" u="none" strike="noStrike" cap="none" dirty="0">
              <a:solidFill>
                <a:srgbClr val="0C0C0C"/>
              </a:solidFill>
              <a:latin typeface="Raleway Medium"/>
              <a:ea typeface="Raleway Medium"/>
              <a:cs typeface="Raleway Medium"/>
              <a:sym typeface="Raleway Medium"/>
            </a:endParaRPr>
          </a:p>
          <a:p>
            <a:pPr marL="98552" marR="0" lvl="0" indent="0" algn="just" rtl="0">
              <a:lnSpc>
                <a:spcPct val="115000"/>
              </a:lnSpc>
              <a:spcBef>
                <a:spcPts val="0"/>
              </a:spcBef>
              <a:spcAft>
                <a:spcPts val="0"/>
              </a:spcAft>
              <a:buClr>
                <a:srgbClr val="000000"/>
              </a:buClr>
              <a:buSzPts val="1400"/>
              <a:buFont typeface="Noto Sans Symbols"/>
              <a:buNone/>
            </a:pPr>
            <a:r>
              <a:rPr lang="en-US" sz="1000" b="0" i="0" u="none" strike="noStrike" cap="none" dirty="0">
                <a:solidFill>
                  <a:srgbClr val="0C0C0C"/>
                </a:solidFill>
                <a:latin typeface="Raleway Medium"/>
                <a:ea typeface="Raleway Medium"/>
                <a:cs typeface="Raleway Medium"/>
                <a:sym typeface="Raleway Medium"/>
              </a:rPr>
              <a:t>In order to adequately present the company's areas of expense, the operating costs have been arranged according to item and category, as can be seen in the table on the right. Therefore:</a:t>
            </a:r>
            <a:endParaRPr sz="1400" b="0" i="0" u="none" strike="noStrike" cap="none" dirty="0">
              <a:solidFill>
                <a:srgbClr val="0C0C0C"/>
              </a:solidFill>
              <a:latin typeface="Arial"/>
              <a:ea typeface="Arial"/>
              <a:cs typeface="Arial"/>
              <a:sym typeface="Arial"/>
            </a:endParaRPr>
          </a:p>
          <a:p>
            <a:pPr marL="540000" marR="0" lvl="1" indent="-267208" algn="l" rtl="0">
              <a:lnSpc>
                <a:spcPct val="115000"/>
              </a:lnSpc>
              <a:spcBef>
                <a:spcPts val="60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Cost of Goods Sold</a:t>
            </a:r>
            <a:endParaRPr sz="1000" b="1" i="0" u="none" strike="noStrike" cap="none" dirty="0">
              <a:solidFill>
                <a:srgbClr val="0C0C0C"/>
              </a:solidFill>
              <a:latin typeface="Raleway Medium"/>
              <a:ea typeface="Raleway Medium"/>
              <a:cs typeface="Raleway Medium"/>
              <a:sym typeface="Raleway Medium"/>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direct costs of the production process: raw materials, tools, other materials and salaries of plant and laboratory employees.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 Salaries &amp; Fees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indirect costs of the production process: administrative salaries and professional fees.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Administration Expenses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Overhead and other expenses relating to the company’s structure.</a:t>
            </a:r>
            <a:endParaRPr sz="1000" b="0" i="1" u="none" strike="noStrike" cap="none" dirty="0">
              <a:solidFill>
                <a:srgbClr val="0C0C0C"/>
              </a:solidFill>
              <a:latin typeface="Raleway"/>
              <a:ea typeface="Raleway"/>
              <a:cs typeface="Raleway"/>
              <a:sym typeface="Raleway"/>
            </a:endParaRPr>
          </a:p>
          <a:p>
            <a:pPr marL="648000" marR="0" lvl="2" indent="-178307" algn="l" rtl="0">
              <a:lnSpc>
                <a:spcPct val="115000"/>
              </a:lnSpc>
              <a:spcBef>
                <a:spcPts val="0"/>
              </a:spcBef>
              <a:spcAft>
                <a:spcPts val="0"/>
              </a:spcAft>
              <a:buClr>
                <a:schemeClr val="dk1"/>
              </a:buClr>
              <a:buSzPts val="1400"/>
              <a:buFont typeface="Arial"/>
              <a:buNone/>
            </a:pPr>
            <a:endParaRPr sz="1000" b="0" i="1" u="none" strike="noStrike" cap="none" dirty="0">
              <a:solidFill>
                <a:srgbClr val="0C0C0C"/>
              </a:solidFill>
              <a:latin typeface="Raleway"/>
              <a:ea typeface="Raleway"/>
              <a:cs typeface="Raleway"/>
              <a:sym typeface="Raleway"/>
            </a:endParaRPr>
          </a:p>
          <a:p>
            <a:pPr marL="98552" marR="0" lvl="0" indent="0" algn="just" rtl="0">
              <a:lnSpc>
                <a:spcPct val="115000"/>
              </a:lnSpc>
              <a:spcBef>
                <a:spcPts val="0"/>
              </a:spcBef>
              <a:spcAft>
                <a:spcPts val="0"/>
              </a:spcAft>
              <a:buClr>
                <a:schemeClr val="dk1"/>
              </a:buClr>
              <a:buSzPts val="1100"/>
              <a:buFont typeface="Arial"/>
              <a:buNone/>
            </a:pPr>
            <a:r>
              <a:rPr lang="en-US" sz="1000" b="0" i="0" u="none" strike="noStrike" cap="none" dirty="0">
                <a:solidFill>
                  <a:srgbClr val="0C0C0C"/>
                </a:solidFill>
                <a:latin typeface="Raleway Medium"/>
                <a:ea typeface="Raleway Medium"/>
                <a:cs typeface="Raleway Medium"/>
                <a:sym typeface="Raleway Medium"/>
              </a:rPr>
              <a:t>The new accounting item classifications have generated small differences in the historical accumulated balances (in the new version of the Chart of Accounts compared to the previous one): for example, in the previous month's report (apr-19), differences can be observed in the accumulated flows of Cost of Good Sold. This is because all the accounts have been reclassified and, in order to maintain the same criteria, this generated variations in the historical presentation of the items. However, it should be kept in mind that the historical total expenditures remain unchanged, since the new order simply reorganizes the items for the purpose of better financial statements.</a:t>
            </a:r>
            <a:endParaRPr sz="1000" b="0" i="1" u="none" strike="noStrike" cap="none" dirty="0">
              <a:solidFill>
                <a:srgbClr val="0C0C0C"/>
              </a:solidFill>
              <a:latin typeface="Raleway"/>
              <a:ea typeface="Raleway"/>
              <a:cs typeface="Raleway"/>
              <a:sym typeface="Raleway"/>
            </a:endParaRPr>
          </a:p>
        </p:txBody>
      </p:sp>
      <p:pic>
        <p:nvPicPr>
          <p:cNvPr id="2" name="Imagen 1">
            <a:extLst>
              <a:ext uri="{FF2B5EF4-FFF2-40B4-BE49-F238E27FC236}">
                <a16:creationId xmlns:a16="http://schemas.microsoft.com/office/drawing/2014/main" id="{C8358848-A120-498B-91AA-214303AAFD08}"/>
              </a:ext>
            </a:extLst>
          </p:cNvPr>
          <p:cNvPicPr>
            <a:picLocks noChangeAspect="1"/>
          </p:cNvPicPr>
          <p:nvPr/>
        </p:nvPicPr>
        <p:blipFill>
          <a:blip r:embed="rId3"/>
          <a:stretch>
            <a:fillRect/>
          </a:stretch>
        </p:blipFill>
        <p:spPr>
          <a:xfrm>
            <a:off x="6583503" y="613040"/>
            <a:ext cx="2106493" cy="4320000"/>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7193</TotalTime>
  <Words>1109</Words>
  <Application>Microsoft Office PowerPoint</Application>
  <PresentationFormat>Presentación en pantalla (16:9)</PresentationFormat>
  <Paragraphs>147</Paragraphs>
  <Slides>12</Slides>
  <Notes>12</Notes>
  <HiddenSlides>0</HiddenSlides>
  <MMClips>0</MMClips>
  <ScaleCrop>false</ScaleCrop>
  <HeadingPairs>
    <vt:vector size="8" baseType="variant">
      <vt:variant>
        <vt:lpstr>Fuentes usadas</vt:lpstr>
      </vt:variant>
      <vt:variant>
        <vt:i4>7</vt:i4>
      </vt:variant>
      <vt:variant>
        <vt:lpstr>Tema</vt:lpstr>
      </vt:variant>
      <vt:variant>
        <vt:i4>1</vt:i4>
      </vt:variant>
      <vt:variant>
        <vt:lpstr>Vínculos</vt:lpstr>
      </vt:variant>
      <vt:variant>
        <vt:i4>11</vt:i4>
      </vt:variant>
      <vt:variant>
        <vt:lpstr>Títulos de diapositiva</vt:lpstr>
      </vt:variant>
      <vt:variant>
        <vt:i4>12</vt:i4>
      </vt:variant>
    </vt:vector>
  </HeadingPairs>
  <TitlesOfParts>
    <vt:vector size="31" baseType="lpstr">
      <vt:lpstr>Arial</vt:lpstr>
      <vt:lpstr>Courier New</vt:lpstr>
      <vt:lpstr>Noto Sans Symbols</vt:lpstr>
      <vt:lpstr>Raleway</vt:lpstr>
      <vt:lpstr>Raleway Medium</vt:lpstr>
      <vt:lpstr>Rambla</vt:lpstr>
      <vt:lpstr>Verdana</vt:lpstr>
      <vt:lpstr>Simple Light</vt:lpstr>
      <vt:lpstr>file:///C:\Users\Guillermo%20Varela\Desktop\BUREY%20SA\Junio%202020\Cashflow\web\Cash%20Flow%20Reporting_June%202020.xlsx!Cash%20Flow%20Report!F2C1:F50C6</vt:lpstr>
      <vt:lpstr>C:\Users\Guillermo Varela\Desktop\BUREY SA\Junio 2020\Cashflow\web\Cash Flow Reporting_June 2020.xlsx!Accumulated Cash Flow![Cash Flow Reporting_June 2020.xlsx]Accumulated Cash Flow Chart 2</vt:lpstr>
      <vt:lpstr>C:\Users\Guillermo Varela\Desktop\BUREY SA\Junio 2020\Cashflow\web\Cash Flow Reporting_June 2020.xlsx!Balance sheet!F2C1:F43C7</vt:lpstr>
      <vt:lpstr>C:\Users\Guillermo Varela\Desktop\BUREY SA\Junio 2020\Cashflow\web\Cash Flow Reporting_June 2020.xlsx!Investment Property![Cash Flow Reporting_June 2020.xlsx]Investment Property Chart 3</vt:lpstr>
      <vt:lpstr>C:\Users\Guillermo Varela\Desktop\BUREY SA\Junio 2020\Cashflow\web\Cash Flow Reporting_June 2020.xlsx!Income statement!F2C1:F35C6</vt:lpstr>
      <vt:lpstr>C:\Users\Guillermo Varela\Desktop\BUREY SA\Junio 2020\Cashflow\web\Cash Flow Reporting_June 2020.xlsx!Income statement![Cash Flow Reporting_June 2020.xlsx]Income statement Chart 3</vt:lpstr>
      <vt:lpstr>C:\Users\Guillermo Varela\Desktop\BUREY SA\Junio 2020\Cashflow\web\Cash Flow Reporting_June 2020.xlsx!Income statement![Cash Flow Reporting_June 2020.xlsx]Income statement Chart 1</vt:lpstr>
      <vt:lpstr>C:\Users\Guillermo Varela\Desktop\BUREY SA\Junio 2020\Cashflow\web\Cash Flow Reporting_June 2020.xlsx!Income statement![Cash Flow Reporting_June 2020.xlsx]Income statement Chart 2</vt:lpstr>
      <vt:lpstr>C:\Users\Guillermo Varela\Desktop\BUREY SA\Junio 2020\Cashflow\web\Cash Flow Reporting_June 2020.xlsx!Income statement![Cash Flow Reporting_June 2020.xlsx]Income statement Chart 4</vt:lpstr>
      <vt:lpstr>C:\Users\Guillermo Varela\Desktop\BUREY SA\Junio 2020\Cashflow\web\Cash Flow Reporting_June 2020.xlsx!Income statement![Cash Flow Reporting_June 2020.xlsx]Income statement Chart 8</vt:lpstr>
      <vt:lpstr>C:\Users\Guillermo Varela\Desktop\BUREY SA\Junio 2020\Cashflow\web\Cash Flow Reporting_June 2020.xlsx!Investment Property![Cash Flow Reporting_June 2020.xlsx]Investment Property Chart 2</vt:lpstr>
      <vt:lpstr>BUREY SA –  Grunelabs.com July 2020 presentation</vt:lpstr>
      <vt:lpstr>INDEX</vt:lpstr>
      <vt:lpstr>INDEX</vt:lpstr>
      <vt:lpstr>Cash Flow available data: June 2020</vt:lpstr>
      <vt:lpstr>Accumulated Cash Flow – June 2020</vt:lpstr>
      <vt:lpstr>INDEX</vt:lpstr>
      <vt:lpstr>Balance Sheet: June 2020</vt:lpstr>
      <vt:lpstr>Investments_ Property, Plant &amp; Eq.: June 2020</vt:lpstr>
      <vt:lpstr>Income Statement: Change in Expenses</vt:lpstr>
      <vt:lpstr>Income Statement: June. 2020</vt:lpstr>
      <vt:lpstr>Income Statement: Change in Expenses</vt:lpstr>
      <vt:lpstr>Operative Costs: 6 months of 2020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BUREY SA –  Grunelabs.com Sep 2019 presentation</dc:title>
  <cp:lastModifiedBy>Guillermo Varela</cp:lastModifiedBy>
  <cp:revision>175</cp:revision>
  <cp:lastPrinted>2020-07-07T16:49:38Z</cp:lastPrinted>
  <dcterms:modified xsi:type="dcterms:W3CDTF">2020-07-07T16:56:20Z</dcterms:modified>
</cp:coreProperties>
</file>