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660"/>
  </p:normalViewPr>
  <p:slideViewPr>
    <p:cSldViewPr snapToGrid="0">
      <p:cViewPr varScale="1">
        <p:scale>
          <a:sx n="91" d="100"/>
          <a:sy n="91" d="100"/>
        </p:scale>
        <p:origin x="94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52" name="Google Shape;5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457200" y="1110996"/>
            <a:ext cx="8229600" cy="3394472"/>
          </a:xfrm>
          <a:prstGeom prst="rect">
            <a:avLst/>
          </a:prstGeom>
          <a:noFill/>
          <a:ln>
            <a:noFill/>
          </a:ln>
        </p:spPr>
        <p:txBody>
          <a:bodyPr spcFirstLastPara="1" wrap="square" lIns="91425" tIns="91425" rIns="91425" bIns="91425" anchor="t" anchorCtr="0">
            <a:noAutofit/>
          </a:bodyPr>
          <a:lstStyle>
            <a:lvl1pPr marL="457200" marR="0" lvl="0" indent="-345186" algn="l">
              <a:lnSpc>
                <a:spcPct val="115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a:lnSpc>
                <a:spcPct val="115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a:lnSpc>
                <a:spcPct val="115000"/>
              </a:lnSpc>
              <a:spcBef>
                <a:spcPts val="160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a:lnSpc>
                <a:spcPct val="115000"/>
              </a:lnSpc>
              <a:spcBef>
                <a:spcPts val="160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a:lnSpc>
                <a:spcPct val="115000"/>
              </a:lnSpc>
              <a:spcBef>
                <a:spcPts val="160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a:lnSpc>
                <a:spcPct val="115000"/>
              </a:lnSpc>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15000"/>
              </a:lnSpc>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15000"/>
              </a:lnSpc>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15000"/>
              </a:lnSpc>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5" name="Google Shape;15;p3"/>
          <p:cNvSpPr txBox="1">
            <a:spLocks noGrp="1"/>
          </p:cNvSpPr>
          <p:nvPr>
            <p:ph type="dt" idx="10"/>
          </p:nvPr>
        </p:nvSpPr>
        <p:spPr>
          <a:xfrm>
            <a:off x="6727032" y="4805958"/>
            <a:ext cx="1920240" cy="2743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dirty="0"/>
          </a:p>
        </p:txBody>
      </p:sp>
      <p:sp>
        <p:nvSpPr>
          <p:cNvPr id="16" name="Google Shape;16;p3"/>
          <p:cNvSpPr txBox="1">
            <a:spLocks noGrp="1"/>
          </p:cNvSpPr>
          <p:nvPr>
            <p:ph type="ftr" idx="11"/>
          </p:nvPr>
        </p:nvSpPr>
        <p:spPr>
          <a:xfrm>
            <a:off x="4380072" y="4805958"/>
            <a:ext cx="2350681" cy="273844"/>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dirty="0"/>
          </a:p>
        </p:txBody>
      </p:sp>
      <p:sp>
        <p:nvSpPr>
          <p:cNvPr id="17" name="Google Shape;17;p3"/>
          <p:cNvSpPr txBox="1">
            <a:spLocks noGrp="1"/>
          </p:cNvSpPr>
          <p:nvPr>
            <p:ph type="sldNum" idx="12"/>
          </p:nvPr>
        </p:nvSpPr>
        <p:spPr>
          <a:xfrm>
            <a:off x="8647272" y="4805958"/>
            <a:ext cx="365760" cy="27384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‹Nº›</a:t>
            </a:fld>
            <a:endParaRPr dirty="0"/>
          </a:p>
        </p:txBody>
      </p:sp>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9" name="Google Shape;29;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44" name="Google Shape;44;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5" name="Google Shape;45;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tm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221074" y="1885247"/>
            <a:ext cx="9206944" cy="1951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800"/>
              <a:buFont typeface="Arial"/>
              <a:buNone/>
            </a:pPr>
            <a:r>
              <a:rPr lang="en-US" sz="5400" b="1" i="0" u="none" strike="noStrike" cap="none" dirty="0">
                <a:solidFill>
                  <a:srgbClr val="1B36FF"/>
                </a:solidFill>
                <a:latin typeface="Raleway"/>
                <a:ea typeface="Raleway"/>
                <a:cs typeface="Raleway"/>
                <a:sym typeface="Raleway"/>
              </a:rPr>
              <a:t>BUREY SA –</a:t>
            </a:r>
            <a:r>
              <a:rPr lang="en-US" sz="4800" b="1" i="0" u="none" strike="noStrike" cap="none" dirty="0">
                <a:solidFill>
                  <a:srgbClr val="1B36FF"/>
                </a:solidFill>
                <a:latin typeface="Raleway"/>
                <a:ea typeface="Raleway"/>
                <a:cs typeface="Raleway"/>
                <a:sym typeface="Raleway"/>
              </a:rPr>
              <a:t> </a:t>
            </a:r>
            <a:br>
              <a:rPr lang="en-US" sz="4800" b="1" i="0" u="none" strike="noStrike" cap="none" dirty="0">
                <a:solidFill>
                  <a:srgbClr val="1B36FF"/>
                </a:solidFill>
                <a:latin typeface="Raleway"/>
                <a:ea typeface="Raleway"/>
                <a:cs typeface="Raleway"/>
                <a:sym typeface="Raleway"/>
              </a:rPr>
            </a:br>
            <a:r>
              <a:rPr lang="en-US" sz="4800" b="1" i="0" u="none" strike="noStrike" cap="none" dirty="0">
                <a:solidFill>
                  <a:srgbClr val="1B36FF"/>
                </a:solidFill>
                <a:latin typeface="Raleway"/>
                <a:ea typeface="Raleway"/>
                <a:cs typeface="Raleway"/>
                <a:sym typeface="Raleway"/>
              </a:rPr>
              <a:t>Grunelabs.com</a:t>
            </a:r>
            <a:br>
              <a:rPr lang="en-US" sz="4800" b="1" i="0" u="none" strike="noStrike" cap="none" dirty="0">
                <a:solidFill>
                  <a:srgbClr val="1B36FF"/>
                </a:solidFill>
                <a:latin typeface="Raleway"/>
                <a:ea typeface="Raleway"/>
                <a:cs typeface="Raleway"/>
                <a:sym typeface="Raleway"/>
              </a:rPr>
            </a:br>
            <a:r>
              <a:rPr lang="en-US" sz="4800" b="1" i="0" u="none" strike="noStrike" cap="none" dirty="0">
                <a:solidFill>
                  <a:srgbClr val="1B36FF"/>
                </a:solidFill>
                <a:latin typeface="Raleway"/>
                <a:ea typeface="Raleway"/>
                <a:cs typeface="Raleway"/>
                <a:sym typeface="Raleway"/>
              </a:rPr>
              <a:t>Apr 2020 presentation</a:t>
            </a:r>
            <a:endParaRPr sz="4800" b="1" i="0" u="none" strike="noStrike" cap="none" dirty="0">
              <a:solidFill>
                <a:srgbClr val="1B36FF"/>
              </a:solidFill>
              <a:latin typeface="Raleway"/>
              <a:ea typeface="Raleway"/>
              <a:cs typeface="Raleway"/>
              <a:sym typeface="Raleway"/>
            </a:endParaRPr>
          </a:p>
        </p:txBody>
      </p:sp>
      <p:sp>
        <p:nvSpPr>
          <p:cNvPr id="61" name="Google Shape;61;p14"/>
          <p:cNvSpPr txBox="1">
            <a:spLocks noGrp="1"/>
          </p:cNvSpPr>
          <p:nvPr>
            <p:ph type="subTitle" idx="1"/>
          </p:nvPr>
        </p:nvSpPr>
        <p:spPr>
          <a:xfrm>
            <a:off x="281375" y="3921566"/>
            <a:ext cx="7772400" cy="702000"/>
          </a:xfrm>
          <a:prstGeom prst="rect">
            <a:avLst/>
          </a:prstGeom>
          <a:noFill/>
          <a:ln>
            <a:noFill/>
          </a:ln>
        </p:spPr>
        <p:txBody>
          <a:bodyPr spcFirstLastPara="1" wrap="square" lIns="45700" tIns="45700" rIns="45700" bIns="45700" anchor="t" anchorCtr="0">
            <a:noAutofit/>
          </a:bodyPr>
          <a:lstStyle/>
          <a:p>
            <a:pPr marL="0" marR="64008" lvl="0" indent="0" algn="l" rtl="0">
              <a:lnSpc>
                <a:spcPct val="90000"/>
              </a:lnSpc>
              <a:spcBef>
                <a:spcPts val="400"/>
              </a:spcBef>
              <a:spcAft>
                <a:spcPts val="0"/>
              </a:spcAft>
              <a:buClr>
                <a:schemeClr val="accent1"/>
              </a:buClr>
              <a:buSzPts val="1836"/>
              <a:buFont typeface="Noto Sans Symbols"/>
              <a:buNone/>
            </a:pPr>
            <a:r>
              <a:rPr lang="en-US" sz="1400" b="0" i="0" u="none" strike="noStrike" cap="none" dirty="0">
                <a:solidFill>
                  <a:srgbClr val="000000"/>
                </a:solidFill>
                <a:latin typeface="Raleway"/>
                <a:ea typeface="Raleway"/>
                <a:cs typeface="Raleway"/>
                <a:sym typeface="Raleway"/>
              </a:rPr>
              <a:t>Montevideo, April 10, 2020</a:t>
            </a:r>
            <a:endParaRPr sz="1400" b="0" i="0" u="none" strike="noStrike" cap="none" dirty="0">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Mar. 2020</a:t>
            </a:r>
            <a:endParaRPr sz="2400" b="1" i="0" u="none" strike="noStrike" cap="none" dirty="0">
              <a:solidFill>
                <a:srgbClr val="1B36FF"/>
              </a:solidFill>
              <a:latin typeface="Raleway"/>
              <a:ea typeface="Raleway"/>
              <a:cs typeface="Raleway"/>
              <a:sym typeface="Raleway"/>
            </a:endParaRPr>
          </a:p>
        </p:txBody>
      </p:sp>
      <p:sp>
        <p:nvSpPr>
          <p:cNvPr id="152" name="Google Shape;152;p23"/>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3" name="Google Shape;153;p23"/>
          <p:cNvSpPr txBox="1"/>
          <p:nvPr/>
        </p:nvSpPr>
        <p:spPr>
          <a:xfrm>
            <a:off x="8463516" y="30783"/>
            <a:ext cx="628297"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10</a:t>
            </a:r>
            <a:endParaRPr sz="1200" b="0" i="0" u="none" strike="noStrike" cap="none" dirty="0">
              <a:solidFill>
                <a:srgbClr val="FFFFFF"/>
              </a:solidFill>
              <a:latin typeface="Raleway"/>
              <a:ea typeface="Raleway"/>
              <a:cs typeface="Raleway"/>
              <a:sym typeface="Raleway"/>
            </a:endParaRPr>
          </a:p>
        </p:txBody>
      </p:sp>
      <p:sp>
        <p:nvSpPr>
          <p:cNvPr id="154" name="Google Shape;154;p23"/>
          <p:cNvSpPr txBox="1">
            <a:spLocks noGrp="1"/>
          </p:cNvSpPr>
          <p:nvPr>
            <p:ph type="body" idx="1"/>
          </p:nvPr>
        </p:nvSpPr>
        <p:spPr>
          <a:xfrm>
            <a:off x="143850" y="754325"/>
            <a:ext cx="3399300" cy="4389300"/>
          </a:xfrm>
          <a:prstGeom prst="rect">
            <a:avLst/>
          </a:prstGeom>
          <a:noFill/>
          <a:ln>
            <a:noFill/>
          </a:ln>
        </p:spPr>
        <p:txBody>
          <a:bodyPr spcFirstLastPara="1" wrap="square" lIns="91425" tIns="45700" rIns="91425" bIns="45700" anchor="t" anchorCtr="0">
            <a:noAutofit/>
          </a:bodyPr>
          <a:lstStyle/>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00000"/>
                </a:solidFill>
                <a:latin typeface="Raleway Medium"/>
                <a:ea typeface="Raleway Medium"/>
                <a:cs typeface="Raleway Medium"/>
                <a:sym typeface="Raleway Medium"/>
              </a:rPr>
              <a:t>Highlights of Mar</a:t>
            </a:r>
            <a:r>
              <a:rPr lang="en-US" sz="1200" b="1" dirty="0">
                <a:solidFill>
                  <a:srgbClr val="000000"/>
                </a:solidFill>
                <a:latin typeface="Raleway Medium"/>
                <a:ea typeface="Raleway Medium"/>
                <a:cs typeface="Raleway Medium"/>
                <a:sym typeface="Raleway Medium"/>
              </a:rPr>
              <a:t>.</a:t>
            </a:r>
            <a:r>
              <a:rPr lang="en-US" sz="1200" b="1" i="0" u="none" strike="noStrike" cap="none" dirty="0">
                <a:solidFill>
                  <a:srgbClr val="000000"/>
                </a:solidFill>
                <a:latin typeface="Raleway Medium"/>
                <a:ea typeface="Raleway Medium"/>
                <a:cs typeface="Raleway Medium"/>
                <a:sym typeface="Raleway Medium"/>
              </a:rPr>
              <a:t> 2020 Operative Costs: </a:t>
            </a:r>
            <a:endParaRPr dirty="0"/>
          </a:p>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00000"/>
                </a:solidFill>
                <a:latin typeface="Raleway Medium"/>
                <a:ea typeface="Raleway Medium"/>
                <a:cs typeface="Raleway Medium"/>
                <a:sym typeface="Raleway Medium"/>
              </a:rPr>
              <a:t>USD </a:t>
            </a:r>
            <a:r>
              <a:rPr lang="en-US" sz="1200" b="1" dirty="0">
                <a:solidFill>
                  <a:srgbClr val="000000"/>
                </a:solidFill>
                <a:latin typeface="Raleway Medium"/>
                <a:ea typeface="Raleway Medium"/>
                <a:cs typeface="Raleway Medium"/>
                <a:sym typeface="Raleway Medium"/>
              </a:rPr>
              <a:t>135.108.</a:t>
            </a:r>
            <a:endParaRPr sz="1200" b="1" i="0" u="none" strike="noStrike" cap="none" dirty="0">
              <a:solidFill>
                <a:schemeClr val="dk1"/>
              </a:solidFill>
              <a:latin typeface="Rambla"/>
              <a:ea typeface="Rambla"/>
              <a:cs typeface="Rambla"/>
              <a:sym typeface="Rambla"/>
            </a:endParaRPr>
          </a:p>
          <a:p>
            <a:pPr marL="98552" lvl="0" indent="0" algn="just">
              <a:spcBef>
                <a:spcPts val="0"/>
              </a:spcBef>
              <a:buClr>
                <a:srgbClr val="000000"/>
              </a:buClr>
              <a:buSzPts val="1400"/>
              <a:buNone/>
            </a:pPr>
            <a:r>
              <a:rPr lang="en-US" sz="1000" dirty="0">
                <a:solidFill>
                  <a:srgbClr val="000000"/>
                </a:solidFill>
                <a:latin typeface="Raleway Medium"/>
                <a:ea typeface="Raleway Medium"/>
                <a:cs typeface="Raleway Medium"/>
                <a:sym typeface="Raleway Medium"/>
              </a:rPr>
              <a:t>Total operating costs for March are above the average (last 12 months) </a:t>
            </a:r>
            <a:r>
              <a:rPr lang="en-US" sz="1000" i="1" dirty="0">
                <a:solidFill>
                  <a:schemeClr val="tx1">
                    <a:lumMod val="85000"/>
                    <a:lumOff val="15000"/>
                  </a:schemeClr>
                </a:solidFill>
                <a:latin typeface="Raleway Medium"/>
                <a:ea typeface="Raleway Medium"/>
                <a:cs typeface="Raleway Medium"/>
                <a:sym typeface="Raleway Medium"/>
              </a:rPr>
              <a:t>(*)</a:t>
            </a:r>
            <a:r>
              <a:rPr lang="en-US" sz="1000" i="1" dirty="0">
                <a:solidFill>
                  <a:srgbClr val="000000"/>
                </a:solidFill>
                <a:latin typeface="Raleway Medium"/>
                <a:ea typeface="Raleway Medium"/>
                <a:cs typeface="Raleway Medium"/>
                <a:sym typeface="Raleway Medium"/>
              </a:rPr>
              <a:t>.</a:t>
            </a:r>
            <a:endParaRPr sz="1000" i="1" dirty="0">
              <a:solidFill>
                <a:srgbClr val="FF0000"/>
              </a:solidFill>
              <a:latin typeface="Raleway Medium"/>
              <a:ea typeface="Raleway Medium"/>
              <a:cs typeface="Raleway Medium"/>
              <a:sym typeface="Raleway Medium"/>
            </a:endParaRPr>
          </a:p>
          <a:p>
            <a:pPr marL="54000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Costs of Goods Sold: USD 27,782</a:t>
            </a:r>
          </a:p>
          <a:p>
            <a:pPr marL="648000" lvl="2" indent="-267208">
              <a:spcBef>
                <a:spcPts val="0"/>
              </a:spcBef>
              <a:buClr>
                <a:srgbClr val="000000"/>
              </a:buClr>
              <a:buSzPts val="1400"/>
              <a:buFont typeface="Arial"/>
              <a:buChar char="•"/>
            </a:pPr>
            <a:r>
              <a:rPr lang="en-US" sz="1000" i="1" dirty="0">
                <a:solidFill>
                  <a:srgbClr val="000000"/>
                </a:solidFill>
                <a:latin typeface="Raleway"/>
                <a:sym typeface="Raleway Medium"/>
              </a:rPr>
              <a:t>Garden Tools: USD 3,449.</a:t>
            </a:r>
          </a:p>
          <a:p>
            <a:pPr marL="648000" lvl="2" indent="-267208">
              <a:spcBef>
                <a:spcPts val="0"/>
              </a:spcBef>
              <a:buClr>
                <a:srgbClr val="000000"/>
              </a:buClr>
              <a:buSzPts val="1400"/>
              <a:buFont typeface="Arial"/>
              <a:buChar char="•"/>
            </a:pPr>
            <a:r>
              <a:rPr lang="en-US" sz="1000" i="1" dirty="0">
                <a:solidFill>
                  <a:srgbClr val="000000"/>
                </a:solidFill>
                <a:latin typeface="Raleway"/>
                <a:sym typeface="Raleway Medium"/>
              </a:rPr>
              <a:t>Pharmaceutical Others: USD 3.461</a:t>
            </a:r>
          </a:p>
          <a:p>
            <a:pPr marL="540000" lvl="1" indent="-267208">
              <a:spcBef>
                <a:spcPts val="0"/>
              </a:spcBef>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Admin Salaries: USD 44.254</a:t>
            </a:r>
            <a:r>
              <a:rPr lang="en-US" sz="800" dirty="0">
                <a:solidFill>
                  <a:srgbClr val="000000"/>
                </a:solidFill>
                <a:latin typeface="Raleway Medium"/>
                <a:ea typeface="Raleway Medium"/>
                <a:cs typeface="Raleway Medium"/>
                <a:sym typeface="Raleway Medium"/>
              </a:rPr>
              <a:t>. </a:t>
            </a:r>
            <a:r>
              <a:rPr lang="en-US" sz="800" i="1" dirty="0">
                <a:solidFill>
                  <a:schemeClr val="tx1">
                    <a:lumMod val="85000"/>
                    <a:lumOff val="15000"/>
                  </a:schemeClr>
                </a:solidFill>
                <a:latin typeface="Raleway Medium"/>
                <a:ea typeface="Raleway Medium"/>
                <a:cs typeface="Raleway Medium"/>
                <a:sym typeface="Raleway Medium"/>
              </a:rPr>
              <a:t>(*)</a:t>
            </a:r>
            <a:endParaRPr lang="en-US" sz="800" dirty="0">
              <a:solidFill>
                <a:srgbClr val="000000"/>
              </a:solidFill>
              <a:latin typeface="Raleway Medium"/>
              <a:ea typeface="Raleway Medium"/>
              <a:cs typeface="Raleway Medium"/>
              <a:sym typeface="Raleway Medium"/>
            </a:endParaRPr>
          </a:p>
          <a:p>
            <a:pPr marL="54000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Corporate Expenses : USD 45,321.</a:t>
            </a:r>
            <a:endParaRPr dirty="0">
              <a:solidFill>
                <a:srgbClr val="000000"/>
              </a:solidFill>
            </a:endParaRPr>
          </a:p>
          <a:p>
            <a:pPr marL="648000" lvl="2" indent="-267208">
              <a:spcBef>
                <a:spcPts val="0"/>
              </a:spcBef>
              <a:buClr>
                <a:srgbClr val="000000"/>
              </a:buClr>
              <a:buSzPts val="1400"/>
              <a:buFont typeface="Arial"/>
              <a:buChar char="•"/>
            </a:pPr>
            <a:r>
              <a:rPr lang="en-US" sz="1000" i="1" dirty="0">
                <a:solidFill>
                  <a:srgbClr val="000000"/>
                </a:solidFill>
                <a:latin typeface="Raleway"/>
                <a:ea typeface="Raleway"/>
                <a:cs typeface="Raleway"/>
                <a:sym typeface="Raleway"/>
              </a:rPr>
              <a:t>Light Power Ute: USD 18,361.</a:t>
            </a:r>
            <a:r>
              <a:rPr lang="en-US" sz="1000" i="1" dirty="0">
                <a:solidFill>
                  <a:schemeClr val="tx1">
                    <a:lumMod val="85000"/>
                    <a:lumOff val="15000"/>
                  </a:schemeClr>
                </a:solidFill>
                <a:latin typeface="Raleway Medium"/>
                <a:ea typeface="Raleway Medium"/>
                <a:cs typeface="Raleway Medium"/>
                <a:sym typeface="Raleway Medium"/>
              </a:rPr>
              <a:t> (*)</a:t>
            </a:r>
            <a:endParaRPr lang="en-US" sz="1000" i="1" dirty="0">
              <a:solidFill>
                <a:srgbClr val="000000"/>
              </a:solidFill>
              <a:latin typeface="Raleway"/>
              <a:ea typeface="Raleway"/>
              <a:cs typeface="Raleway"/>
              <a:sym typeface="Raleway"/>
            </a:endParaRPr>
          </a:p>
          <a:p>
            <a:pPr marL="648000" lvl="2" indent="-267208">
              <a:spcBef>
                <a:spcPts val="0"/>
              </a:spcBef>
              <a:buClr>
                <a:srgbClr val="000000"/>
              </a:buClr>
              <a:buSzPts val="1400"/>
              <a:buFont typeface="Arial"/>
              <a:buChar char="•"/>
            </a:pPr>
            <a:r>
              <a:rPr lang="en-US" sz="1000" i="1" dirty="0" err="1">
                <a:solidFill>
                  <a:srgbClr val="000000"/>
                </a:solidFill>
                <a:latin typeface="Raleway"/>
                <a:ea typeface="Raleway"/>
                <a:cs typeface="Raleway"/>
                <a:sym typeface="Raleway"/>
              </a:rPr>
              <a:t>Udelar</a:t>
            </a:r>
            <a:r>
              <a:rPr lang="en-US" sz="1000" i="1" dirty="0">
                <a:solidFill>
                  <a:srgbClr val="000000"/>
                </a:solidFill>
                <a:latin typeface="Raleway"/>
                <a:ea typeface="Raleway"/>
                <a:cs typeface="Raleway"/>
                <a:sym typeface="Raleway"/>
              </a:rPr>
              <a:t> USD 11,552..</a:t>
            </a:r>
            <a:endParaRPr lang="en-US" sz="1000" dirty="0">
              <a:solidFill>
                <a:srgbClr val="000000"/>
              </a:solidFill>
            </a:endParaRPr>
          </a:p>
          <a:p>
            <a:pPr marL="648000" lvl="2" indent="-267208" algn="l" rtl="0">
              <a:lnSpc>
                <a:spcPct val="115000"/>
              </a:lnSpc>
              <a:spcBef>
                <a:spcPts val="0"/>
              </a:spcBef>
              <a:spcAft>
                <a:spcPts val="0"/>
              </a:spcAft>
              <a:buClr>
                <a:srgbClr val="000000"/>
              </a:buClr>
              <a:buSzPts val="1400"/>
              <a:buFont typeface="Arial"/>
              <a:buChar char="•"/>
            </a:pPr>
            <a:r>
              <a:rPr lang="en-US" sz="1000" i="1" dirty="0">
                <a:solidFill>
                  <a:srgbClr val="000000"/>
                </a:solidFill>
                <a:latin typeface="Raleway"/>
                <a:ea typeface="Raleway"/>
                <a:cs typeface="Raleway"/>
                <a:sym typeface="Raleway"/>
              </a:rPr>
              <a:t>Extra Corp Travel Expenses: USD 4.770</a:t>
            </a:r>
            <a:endParaRPr lang="en-US" dirty="0"/>
          </a:p>
          <a:p>
            <a:pPr marL="540000" lvl="1" indent="-267208" algn="l" rtl="0">
              <a:lnSpc>
                <a:spcPct val="115000"/>
              </a:lnSpc>
              <a:spcBef>
                <a:spcPts val="60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Professional Fees: USD 21,049. </a:t>
            </a:r>
            <a:r>
              <a:rPr lang="en-US" sz="1000" i="1" dirty="0">
                <a:solidFill>
                  <a:srgbClr val="000000"/>
                </a:solidFill>
                <a:latin typeface="Raleway Medium"/>
                <a:ea typeface="Raleway Medium"/>
                <a:cs typeface="Raleway Medium"/>
                <a:sym typeface="Raleway Medium"/>
              </a:rPr>
              <a:t>(*)</a:t>
            </a:r>
            <a:endParaRPr i="1" dirty="0"/>
          </a:p>
          <a:p>
            <a:pPr marL="540000" lvl="1" indent="-267208" algn="l" rtl="0">
              <a:lnSpc>
                <a:spcPct val="115000"/>
              </a:lnSpc>
              <a:spcBef>
                <a:spcPts val="60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Social Charges: USD 15,311.</a:t>
            </a:r>
          </a:p>
          <a:p>
            <a:pPr marL="272792" lvl="1" indent="0" algn="l" rtl="0">
              <a:lnSpc>
                <a:spcPct val="115000"/>
              </a:lnSpc>
              <a:spcBef>
                <a:spcPts val="600"/>
              </a:spcBef>
              <a:spcAft>
                <a:spcPts val="0"/>
              </a:spcAft>
              <a:buClr>
                <a:srgbClr val="000000"/>
              </a:buClr>
              <a:buSzPts val="1400"/>
              <a:buNone/>
            </a:pPr>
            <a:r>
              <a:rPr lang="en-US" sz="1000" dirty="0">
                <a:solidFill>
                  <a:srgbClr val="000000"/>
                </a:solidFill>
                <a:latin typeface="Raleway Medium"/>
                <a:ea typeface="Raleway Medium"/>
                <a:cs typeface="Raleway Medium"/>
                <a:sym typeface="Raleway Medium"/>
              </a:rPr>
              <a:t> </a:t>
            </a:r>
          </a:p>
          <a:p>
            <a:pPr marL="272792" lvl="1" indent="0" algn="l" rtl="0">
              <a:lnSpc>
                <a:spcPct val="115000"/>
              </a:lnSpc>
              <a:spcBef>
                <a:spcPts val="600"/>
              </a:spcBef>
              <a:spcAft>
                <a:spcPts val="0"/>
              </a:spcAft>
              <a:buClr>
                <a:srgbClr val="000000"/>
              </a:buClr>
              <a:buSzPts val="1400"/>
              <a:buNone/>
            </a:pPr>
            <a:r>
              <a:rPr lang="en-US" sz="1000" i="1" dirty="0">
                <a:solidFill>
                  <a:srgbClr val="000000"/>
                </a:solidFill>
                <a:latin typeface="Raleway Medium"/>
                <a:sym typeface="Raleway Medium"/>
              </a:rPr>
              <a:t>(*) In March, pending expenses were paid from the previous month (February). </a:t>
            </a:r>
          </a:p>
          <a:p>
            <a:pPr marL="272792" lvl="1" indent="0" algn="l" rtl="0">
              <a:lnSpc>
                <a:spcPct val="115000"/>
              </a:lnSpc>
              <a:spcBef>
                <a:spcPts val="600"/>
              </a:spcBef>
              <a:spcAft>
                <a:spcPts val="0"/>
              </a:spcAft>
              <a:buClr>
                <a:srgbClr val="000000"/>
              </a:buClr>
              <a:buSzPts val="1400"/>
              <a:buNone/>
            </a:pPr>
            <a:endParaRPr lang="en-US" sz="1000" i="1" dirty="0">
              <a:solidFill>
                <a:srgbClr val="000000"/>
              </a:solidFill>
              <a:latin typeface="Raleway Medium"/>
              <a:sym typeface="Raleway Medium"/>
            </a:endParaRPr>
          </a:p>
          <a:p>
            <a:pPr marL="272792" lvl="1" indent="0" algn="l" rtl="0">
              <a:lnSpc>
                <a:spcPct val="115000"/>
              </a:lnSpc>
              <a:spcBef>
                <a:spcPts val="600"/>
              </a:spcBef>
              <a:spcAft>
                <a:spcPts val="0"/>
              </a:spcAft>
              <a:buClr>
                <a:srgbClr val="000000"/>
              </a:buClr>
              <a:buSzPts val="1400"/>
              <a:buNone/>
            </a:pPr>
            <a:r>
              <a:rPr lang="en-US" sz="1000" i="1" dirty="0">
                <a:solidFill>
                  <a:srgbClr val="000000"/>
                </a:solidFill>
                <a:latin typeface="Raleway Medium"/>
                <a:sym typeface="Raleway Medium"/>
              </a:rPr>
              <a:t>Note:</a:t>
            </a:r>
          </a:p>
          <a:p>
            <a:pPr marL="272792" lvl="1" indent="0" algn="l" rtl="0">
              <a:lnSpc>
                <a:spcPct val="115000"/>
              </a:lnSpc>
              <a:spcBef>
                <a:spcPts val="0"/>
              </a:spcBef>
              <a:spcAft>
                <a:spcPts val="0"/>
              </a:spcAft>
              <a:buClr>
                <a:srgbClr val="000000"/>
              </a:buClr>
              <a:buSzPts val="1400"/>
              <a:buNone/>
            </a:pPr>
            <a:r>
              <a:rPr lang="en-US" sz="900" i="1" dirty="0">
                <a:solidFill>
                  <a:srgbClr val="000000"/>
                </a:solidFill>
                <a:latin typeface="Raleway Medium"/>
                <a:sym typeface="Raleway Medium"/>
              </a:rPr>
              <a:t>Non Operating Income: Vehicle Sale USD 19.950</a:t>
            </a:r>
          </a:p>
          <a:p>
            <a:pPr marL="272792" lvl="1" indent="0" algn="l" rtl="0">
              <a:lnSpc>
                <a:spcPct val="115000"/>
              </a:lnSpc>
              <a:spcBef>
                <a:spcPts val="0"/>
              </a:spcBef>
              <a:spcAft>
                <a:spcPts val="0"/>
              </a:spcAft>
              <a:buClr>
                <a:srgbClr val="000000"/>
              </a:buClr>
              <a:buSzPts val="1400"/>
              <a:buNone/>
            </a:pPr>
            <a:r>
              <a:rPr lang="en-US" sz="900" i="1" dirty="0">
                <a:solidFill>
                  <a:srgbClr val="000000"/>
                </a:solidFill>
                <a:latin typeface="Raleway Medium"/>
                <a:sym typeface="Raleway Medium"/>
              </a:rPr>
              <a:t>Non Operating Expenses: Vehicle Cost: USD 32.000</a:t>
            </a:r>
            <a:endParaRPr sz="900" i="1" dirty="0">
              <a:solidFill>
                <a:srgbClr val="000000"/>
              </a:solidFill>
            </a:endParaRPr>
          </a:p>
          <a:p>
            <a:pPr marL="272792" lvl="1" indent="0" algn="l" rtl="0">
              <a:lnSpc>
                <a:spcPct val="115000"/>
              </a:lnSpc>
              <a:spcBef>
                <a:spcPts val="600"/>
              </a:spcBef>
              <a:spcAft>
                <a:spcPts val="0"/>
              </a:spcAft>
              <a:buClr>
                <a:srgbClr val="414141"/>
              </a:buClr>
              <a:buSzPts val="1400"/>
              <a:buNone/>
            </a:pPr>
            <a:endParaRPr sz="1000" dirty="0">
              <a:solidFill>
                <a:srgbClr val="000000"/>
              </a:solidFill>
              <a:latin typeface="Raleway Medium"/>
              <a:ea typeface="Raleway Medium"/>
              <a:cs typeface="Raleway Medium"/>
              <a:sym typeface="Raleway Medium"/>
            </a:endParaRPr>
          </a:p>
          <a:p>
            <a:pPr marL="540000" lvl="1" indent="-178307" algn="l" rtl="0">
              <a:lnSpc>
                <a:spcPct val="115000"/>
              </a:lnSpc>
              <a:spcBef>
                <a:spcPts val="600"/>
              </a:spcBef>
              <a:spcAft>
                <a:spcPts val="0"/>
              </a:spcAft>
              <a:buClr>
                <a:srgbClr val="414141"/>
              </a:buClr>
              <a:buSzPts val="1400"/>
              <a:buFont typeface="Raleway"/>
              <a:buNone/>
            </a:pPr>
            <a:endParaRPr sz="1000"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rgbClr val="000000"/>
              </a:solidFill>
              <a:latin typeface="Raleway Medium"/>
              <a:ea typeface="Raleway Medium"/>
              <a:cs typeface="Raleway Medium"/>
              <a:sym typeface="Raleway Medium"/>
            </a:endParaRPr>
          </a:p>
        </p:txBody>
      </p:sp>
      <p:pic>
        <p:nvPicPr>
          <p:cNvPr id="3" name="Imagen 2">
            <a:extLst>
              <a:ext uri="{FF2B5EF4-FFF2-40B4-BE49-F238E27FC236}">
                <a16:creationId xmlns:a16="http://schemas.microsoft.com/office/drawing/2014/main" id="{20C6472C-CB9A-4F14-B6B4-8C61F43DD11D}"/>
              </a:ext>
            </a:extLst>
          </p:cNvPr>
          <p:cNvPicPr>
            <a:picLocks noChangeAspect="1"/>
          </p:cNvPicPr>
          <p:nvPr/>
        </p:nvPicPr>
        <p:blipFill>
          <a:blip r:embed="rId3"/>
          <a:stretch>
            <a:fillRect/>
          </a:stretch>
        </p:blipFill>
        <p:spPr>
          <a:xfrm>
            <a:off x="5793651" y="754325"/>
            <a:ext cx="3206499" cy="3513600"/>
          </a:xfrm>
          <a:prstGeom prst="rect">
            <a:avLst/>
          </a:prstGeom>
        </p:spPr>
      </p:pic>
      <p:pic>
        <p:nvPicPr>
          <p:cNvPr id="4" name="Imagen 3">
            <a:extLst>
              <a:ext uri="{FF2B5EF4-FFF2-40B4-BE49-F238E27FC236}">
                <a16:creationId xmlns:a16="http://schemas.microsoft.com/office/drawing/2014/main" id="{C627CAB7-FAEE-47EC-B548-431F54F8846B}"/>
              </a:ext>
            </a:extLst>
          </p:cNvPr>
          <p:cNvPicPr>
            <a:picLocks noChangeAspect="1"/>
          </p:cNvPicPr>
          <p:nvPr/>
        </p:nvPicPr>
        <p:blipFill>
          <a:blip r:embed="rId4"/>
          <a:stretch>
            <a:fillRect/>
          </a:stretch>
        </p:blipFill>
        <p:spPr>
          <a:xfrm>
            <a:off x="3641878" y="818059"/>
            <a:ext cx="1915200" cy="1250846"/>
          </a:xfrm>
          <a:prstGeom prst="rect">
            <a:avLst/>
          </a:prstGeom>
        </p:spPr>
      </p:pic>
      <p:pic>
        <p:nvPicPr>
          <p:cNvPr id="7" name="Imagen 6">
            <a:extLst>
              <a:ext uri="{FF2B5EF4-FFF2-40B4-BE49-F238E27FC236}">
                <a16:creationId xmlns:a16="http://schemas.microsoft.com/office/drawing/2014/main" id="{8C613A42-2973-4AD8-89A0-575ABF2E1017}"/>
              </a:ext>
            </a:extLst>
          </p:cNvPr>
          <p:cNvPicPr>
            <a:picLocks noChangeAspect="1"/>
          </p:cNvPicPr>
          <p:nvPr/>
        </p:nvPicPr>
        <p:blipFill>
          <a:blip r:embed="rId5"/>
          <a:stretch>
            <a:fillRect/>
          </a:stretch>
        </p:blipFill>
        <p:spPr>
          <a:xfrm>
            <a:off x="3614400" y="2170689"/>
            <a:ext cx="1915200" cy="1267254"/>
          </a:xfrm>
          <a:prstGeom prst="rect">
            <a:avLst/>
          </a:prstGeom>
        </p:spPr>
      </p:pic>
      <p:pic>
        <p:nvPicPr>
          <p:cNvPr id="8" name="Imagen 7">
            <a:extLst>
              <a:ext uri="{FF2B5EF4-FFF2-40B4-BE49-F238E27FC236}">
                <a16:creationId xmlns:a16="http://schemas.microsoft.com/office/drawing/2014/main" id="{FC759E19-ADF3-40E7-8FD6-F380AF6F63B4}"/>
              </a:ext>
            </a:extLst>
          </p:cNvPr>
          <p:cNvPicPr>
            <a:picLocks noChangeAspect="1"/>
          </p:cNvPicPr>
          <p:nvPr/>
        </p:nvPicPr>
        <p:blipFill>
          <a:blip r:embed="rId6"/>
          <a:stretch>
            <a:fillRect/>
          </a:stretch>
        </p:blipFill>
        <p:spPr>
          <a:xfrm>
            <a:off x="3614400" y="3516286"/>
            <a:ext cx="1915200" cy="12475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1146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Change in Expenses</a:t>
            </a:r>
            <a:endParaRPr sz="2400" b="1" i="0" u="none" strike="noStrike" cap="none" dirty="0">
              <a:solidFill>
                <a:srgbClr val="1B36FF"/>
              </a:solidFill>
              <a:latin typeface="Raleway"/>
              <a:ea typeface="Raleway"/>
              <a:cs typeface="Raleway"/>
              <a:sym typeface="Raleway"/>
            </a:endParaRPr>
          </a:p>
        </p:txBody>
      </p:sp>
      <p:sp>
        <p:nvSpPr>
          <p:cNvPr id="164" name="Google Shape;164;p24"/>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24"/>
          <p:cNvSpPr txBox="1"/>
          <p:nvPr/>
        </p:nvSpPr>
        <p:spPr>
          <a:xfrm>
            <a:off x="8464550" y="30783"/>
            <a:ext cx="62726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11</a:t>
            </a:r>
            <a:endParaRPr sz="1200" b="0" i="0" u="none" strike="noStrike" cap="none" dirty="0">
              <a:solidFill>
                <a:srgbClr val="FFFFFF"/>
              </a:solidFill>
              <a:latin typeface="Raleway"/>
              <a:ea typeface="Raleway"/>
              <a:cs typeface="Raleway"/>
              <a:sym typeface="Raleway"/>
            </a:endParaRPr>
          </a:p>
        </p:txBody>
      </p:sp>
      <p:sp>
        <p:nvSpPr>
          <p:cNvPr id="166" name="Google Shape;166;p24"/>
          <p:cNvSpPr txBox="1">
            <a:spLocks noGrp="1"/>
          </p:cNvSpPr>
          <p:nvPr>
            <p:ph type="body" idx="1"/>
          </p:nvPr>
        </p:nvSpPr>
        <p:spPr>
          <a:xfrm>
            <a:off x="42100" y="661096"/>
            <a:ext cx="5194918" cy="4482403"/>
          </a:xfrm>
          <a:prstGeom prst="rect">
            <a:avLst/>
          </a:prstGeom>
          <a:noFill/>
          <a:ln>
            <a:noFill/>
          </a:ln>
        </p:spPr>
        <p:txBody>
          <a:bodyPr spcFirstLastPara="1" wrap="square" lIns="91425" tIns="45700" rIns="91425" bIns="45700" anchor="t" anchorCtr="0">
            <a:noAutofit/>
          </a:bodyPr>
          <a:lstStyle/>
          <a:p>
            <a:pPr marL="365760" marR="0" lvl="0" indent="-241807" algn="just" rtl="0">
              <a:lnSpc>
                <a:spcPct val="115000"/>
              </a:lnSpc>
              <a:spcBef>
                <a:spcPts val="0"/>
              </a:spcBef>
              <a:spcAft>
                <a:spcPts val="0"/>
              </a:spcAft>
              <a:buClr>
                <a:srgbClr val="000000"/>
              </a:buClr>
              <a:buSzPts val="1000"/>
              <a:buFont typeface="Raleway Medium"/>
              <a:buChar char="●"/>
            </a:pPr>
            <a:r>
              <a:rPr lang="en-US" sz="1000" b="1" i="0" u="none" strike="noStrike" cap="none" dirty="0">
                <a:solidFill>
                  <a:srgbClr val="000000"/>
                </a:solidFill>
                <a:latin typeface="Raleway"/>
                <a:ea typeface="Raleway"/>
                <a:cs typeface="Raleway"/>
                <a:sym typeface="Raleway"/>
              </a:rPr>
              <a:t>Burey’s operations have increased compared to 2017. This can be observed in the change of </a:t>
            </a:r>
            <a:r>
              <a:rPr lang="en-US" sz="1000" b="1" i="0" u="none" strike="noStrike" cap="none" dirty="0">
                <a:solidFill>
                  <a:srgbClr val="2939FA"/>
                </a:solidFill>
                <a:latin typeface="Raleway Medium"/>
                <a:ea typeface="Raleway Medium"/>
                <a:cs typeface="Raleway Medium"/>
                <a:sym typeface="Raleway Medium"/>
              </a:rPr>
              <a:t>Operating Costs </a:t>
            </a:r>
            <a:r>
              <a:rPr lang="en-US" sz="1000" b="1" i="0" u="none" strike="noStrike" cap="none" dirty="0">
                <a:solidFill>
                  <a:srgbClr val="000000"/>
                </a:solidFill>
                <a:latin typeface="Raleway"/>
                <a:ea typeface="Raleway"/>
                <a:cs typeface="Raleway"/>
                <a:sym typeface="Raleway"/>
              </a:rPr>
              <a:t>since Jan/17.</a:t>
            </a:r>
            <a:endParaRPr sz="1000" b="1" i="0" u="none" strike="noStrike" cap="none" dirty="0">
              <a:solidFill>
                <a:schemeClr val="dk1"/>
              </a:solidFill>
              <a:latin typeface="Rambla"/>
              <a:ea typeface="Rambla"/>
              <a:cs typeface="Rambla"/>
              <a:sym typeface="Rambla"/>
            </a:endParaRPr>
          </a:p>
          <a:p>
            <a:pPr marL="498601" marR="0" lvl="0" indent="-387349" algn="just" rtl="0">
              <a:lnSpc>
                <a:spcPct val="115000"/>
              </a:lnSpc>
              <a:spcBef>
                <a:spcPts val="600"/>
              </a:spcBef>
              <a:spcAft>
                <a:spcPts val="0"/>
              </a:spcAft>
              <a:buClr>
                <a:srgbClr val="000000"/>
              </a:buClr>
              <a:buSzPts val="1200"/>
              <a:buFont typeface="Arial"/>
              <a:buAutoNum type="romanLcPeriod"/>
            </a:pPr>
            <a:r>
              <a:rPr lang="en-US" sz="1200" b="0" i="1" u="none" strike="noStrike" cap="none" dirty="0">
                <a:solidFill>
                  <a:srgbClr val="2939FA"/>
                </a:solidFill>
                <a:latin typeface="Raleway Medium"/>
                <a:ea typeface="Raleway Medium"/>
                <a:cs typeface="Raleway Medium"/>
                <a:sym typeface="Raleway Medium"/>
              </a:rPr>
              <a:t>Cost of Goods Sold</a:t>
            </a:r>
            <a:endParaRPr sz="1200" b="0" i="1" u="none" strike="noStrike" cap="none" dirty="0">
              <a:solidFill>
                <a:srgbClr val="2939FA"/>
              </a:solidFill>
              <a:latin typeface="Raleway Medium"/>
              <a:ea typeface="Raleway Medium"/>
              <a:cs typeface="Raleway Medium"/>
              <a:sym typeface="Raleway Medium"/>
            </a:endParaRPr>
          </a:p>
          <a:p>
            <a:pPr marL="822960" marR="0" lvl="1" indent="-267208" algn="just" rtl="0">
              <a:lnSpc>
                <a:spcPct val="115000"/>
              </a:lnSpc>
              <a:spcBef>
                <a:spcPts val="0"/>
              </a:spcBef>
              <a:spcAft>
                <a:spcPts val="0"/>
              </a:spcAft>
              <a:buClr>
                <a:srgbClr val="000000"/>
              </a:buClr>
              <a:buSzPts val="1400"/>
              <a:buFont typeface="Arial"/>
              <a:buChar char="•"/>
            </a:pPr>
            <a:r>
              <a:rPr lang="en-US" sz="1000" b="0" i="0" u="none" strike="noStrike" cap="none" dirty="0">
                <a:solidFill>
                  <a:srgbClr val="000000"/>
                </a:solidFill>
                <a:latin typeface="Raleway Medium"/>
                <a:ea typeface="Raleway Medium"/>
                <a:cs typeface="Raleway Medium"/>
                <a:sym typeface="Raleway Medium"/>
              </a:rPr>
              <a:t>In 2019 (compared to the accumulated amount for 2018) the Cost of Goods Sold increased 242%: between Jan/19 and Dec/19 </a:t>
            </a:r>
            <a:r>
              <a:rPr lang="en-US" sz="1000" b="0" i="0" u="none" strike="noStrike" cap="none" dirty="0">
                <a:solidFill>
                  <a:srgbClr val="2939FA"/>
                </a:solidFill>
                <a:latin typeface="Arial"/>
                <a:ea typeface="Arial"/>
                <a:cs typeface="Arial"/>
                <a:sym typeface="Arial"/>
              </a:rPr>
              <a:t>USD 268</a:t>
            </a:r>
            <a:r>
              <a:rPr lang="en-US" sz="1000" dirty="0">
                <a:solidFill>
                  <a:srgbClr val="2939FA"/>
                </a:solidFill>
                <a:latin typeface="Arial"/>
                <a:ea typeface="Arial"/>
                <a:cs typeface="Arial"/>
                <a:sym typeface="Arial"/>
              </a:rPr>
              <a:t>,173</a:t>
            </a:r>
            <a:r>
              <a:rPr lang="en-US" sz="1000" b="0" i="0" u="none" strike="noStrike" cap="none" dirty="0">
                <a:solidFill>
                  <a:srgbClr val="2939FA"/>
                </a:solidFill>
                <a:latin typeface="Arial"/>
                <a:ea typeface="Arial"/>
                <a:cs typeface="Arial"/>
                <a:sym typeface="Arial"/>
              </a:rPr>
              <a:t> </a:t>
            </a:r>
            <a:r>
              <a:rPr lang="en-US" sz="1000" b="0" i="0" u="none" strike="noStrike" cap="none" dirty="0">
                <a:solidFill>
                  <a:schemeClr val="dk1"/>
                </a:solidFill>
                <a:latin typeface="Raleway Medium"/>
                <a:ea typeface="Raleway Medium"/>
                <a:cs typeface="Raleway Medium"/>
                <a:sym typeface="Raleway Medium"/>
              </a:rPr>
              <a:t>was spent</a:t>
            </a:r>
            <a:r>
              <a:rPr lang="en-US" sz="1000" b="0" i="0" u="none" strike="noStrike" cap="none" dirty="0">
                <a:solidFill>
                  <a:srgbClr val="000000"/>
                </a:solidFill>
                <a:latin typeface="Raleway Medium"/>
                <a:ea typeface="Raleway Medium"/>
                <a:cs typeface="Raleway Medium"/>
                <a:sym typeface="Raleway Medium"/>
              </a:rPr>
              <a:t>. Mainly this is due to:</a:t>
            </a:r>
            <a:r>
              <a:rPr lang="en-US" sz="1000" dirty="0">
                <a:solidFill>
                  <a:srgbClr val="000000"/>
                </a:solidFill>
                <a:latin typeface="Raleway Medium"/>
                <a:ea typeface="Raleway Medium"/>
                <a:cs typeface="Raleway Medium"/>
                <a:sym typeface="Raleway Medium"/>
              </a:rPr>
              <a:t> increase in plant salaries and labs inputs.</a:t>
            </a:r>
            <a:endParaRPr dirty="0"/>
          </a:p>
          <a:p>
            <a:pPr marL="822960" lvl="1" indent="-267208" algn="just">
              <a:spcBef>
                <a:spcPts val="0"/>
              </a:spcBef>
              <a:buClr>
                <a:srgbClr val="000000"/>
              </a:buClr>
              <a:buSzPts val="1400"/>
              <a:buFont typeface="Arial"/>
              <a:buChar char="•"/>
            </a:pPr>
            <a:r>
              <a:rPr lang="en-US" sz="1000" b="1" dirty="0">
                <a:solidFill>
                  <a:srgbClr val="000000"/>
                </a:solidFill>
                <a:latin typeface="Raleway Medium"/>
                <a:ea typeface="Raleway Medium"/>
                <a:cs typeface="Raleway Medium"/>
                <a:sym typeface="Raleway Medium"/>
              </a:rPr>
              <a:t>In 2020, Cost of Goods Sold amounted to USD 69,238 </a:t>
            </a:r>
            <a:r>
              <a:rPr lang="en-US" sz="1000" dirty="0">
                <a:solidFill>
                  <a:srgbClr val="000000"/>
                </a:solidFill>
                <a:latin typeface="Raleway Medium"/>
                <a:ea typeface="Raleway Medium"/>
                <a:cs typeface="Raleway Medium"/>
                <a:sym typeface="Raleway Medium"/>
              </a:rPr>
              <a:t>(composed of 59% Plant Salaries, 25% Lab Salaries, 8% Labs Inputs and 7% Production Inputs).</a:t>
            </a:r>
            <a:endParaRPr sz="1000" dirty="0">
              <a:solidFill>
                <a:srgbClr val="000000"/>
              </a:solidFill>
              <a:latin typeface="Raleway Medium"/>
              <a:ea typeface="Raleway Medium"/>
              <a:cs typeface="Raleway Medium"/>
              <a:sym typeface="Raleway Medium"/>
            </a:endParaRPr>
          </a:p>
          <a:p>
            <a:pPr marL="498601" lvl="0" indent="-387349" algn="just" rtl="0">
              <a:lnSpc>
                <a:spcPct val="115000"/>
              </a:lnSpc>
              <a:spcBef>
                <a:spcPts val="900"/>
              </a:spcBef>
              <a:spcAft>
                <a:spcPts val="0"/>
              </a:spcAft>
              <a:buClr>
                <a:srgbClr val="000000"/>
              </a:buClr>
              <a:buSzPts val="1200"/>
              <a:buFont typeface="Arial"/>
              <a:buAutoNum type="romanLcPeriod"/>
            </a:pPr>
            <a:r>
              <a:rPr lang="en-US" sz="1200" i="1" dirty="0">
                <a:solidFill>
                  <a:srgbClr val="2939FA"/>
                </a:solidFill>
                <a:latin typeface="Raleway Medium"/>
                <a:ea typeface="Raleway Medium"/>
                <a:cs typeface="Raleway Medium"/>
                <a:sym typeface="Raleway Medium"/>
              </a:rPr>
              <a:t>Administrative Salaries &amp; Fees</a:t>
            </a:r>
            <a:endParaRPr sz="1200" dirty="0"/>
          </a:p>
          <a:p>
            <a:pPr marL="822960" lvl="1" indent="-267208" algn="just" rtl="0">
              <a:lnSpc>
                <a:spcPct val="115000"/>
              </a:lnSpc>
              <a:spcBef>
                <a:spcPts val="0"/>
              </a:spcBef>
              <a:spcAft>
                <a:spcPts val="0"/>
              </a:spcAft>
              <a:buClr>
                <a:srgbClr val="000000"/>
              </a:buClr>
              <a:buSzPts val="1400"/>
              <a:buFont typeface="Arial"/>
              <a:buChar char="•"/>
            </a:pPr>
            <a:r>
              <a:rPr lang="en-US" sz="1000" dirty="0">
                <a:solidFill>
                  <a:srgbClr val="000000"/>
                </a:solidFill>
                <a:latin typeface="Raleway Medium"/>
                <a:ea typeface="Raleway Medium"/>
                <a:cs typeface="Raleway Medium"/>
                <a:sym typeface="Raleway Medium"/>
              </a:rPr>
              <a:t>In 2019 (compared to the accumulated amount for 2018) Administrative Salaries &amp; Fees increased 95%: between Jan/19 and Dec/19 </a:t>
            </a:r>
            <a:r>
              <a:rPr lang="en-US" sz="1000" dirty="0">
                <a:solidFill>
                  <a:srgbClr val="2939FA"/>
                </a:solidFill>
                <a:latin typeface="Raleway"/>
                <a:ea typeface="Raleway"/>
                <a:cs typeface="Raleway"/>
                <a:sym typeface="Raleway"/>
              </a:rPr>
              <a:t>USD</a:t>
            </a:r>
            <a:r>
              <a:rPr lang="en-US" sz="1000" dirty="0">
                <a:latin typeface="Raleway"/>
                <a:ea typeface="Raleway"/>
                <a:cs typeface="Raleway"/>
                <a:sym typeface="Raleway"/>
              </a:rPr>
              <a:t> </a:t>
            </a:r>
            <a:r>
              <a:rPr lang="en-US" sz="1000" dirty="0">
                <a:solidFill>
                  <a:srgbClr val="2939FA"/>
                </a:solidFill>
                <a:latin typeface="Raleway"/>
                <a:ea typeface="Raleway"/>
                <a:cs typeface="Raleway"/>
                <a:sym typeface="Raleway"/>
              </a:rPr>
              <a:t>387,507 </a:t>
            </a:r>
            <a:r>
              <a:rPr lang="en-US" sz="1000" dirty="0">
                <a:latin typeface="Raleway Medium"/>
                <a:ea typeface="Raleway Medium"/>
                <a:cs typeface="Raleway Medium"/>
                <a:sym typeface="Raleway Medium"/>
              </a:rPr>
              <a:t>was spent.</a:t>
            </a:r>
            <a:r>
              <a:rPr lang="en-US" sz="1000" dirty="0">
                <a:solidFill>
                  <a:srgbClr val="2939FA"/>
                </a:solidFill>
                <a:latin typeface="Raleway Medium"/>
                <a:ea typeface="Raleway Medium"/>
                <a:cs typeface="Raleway Medium"/>
                <a:sym typeface="Raleway Medium"/>
              </a:rPr>
              <a:t> </a:t>
            </a:r>
            <a:r>
              <a:rPr lang="en-US" sz="1000" dirty="0">
                <a:solidFill>
                  <a:schemeClr val="tx1"/>
                </a:solidFill>
                <a:latin typeface="Raleway Medium"/>
                <a:ea typeface="Raleway Medium"/>
                <a:cs typeface="Raleway Medium"/>
                <a:sym typeface="Raleway Medium"/>
              </a:rPr>
              <a:t>Mainly this is due to: increase in Adm Salaries.</a:t>
            </a:r>
            <a:endParaRPr dirty="0">
              <a:solidFill>
                <a:schemeClr val="tx1"/>
              </a:solidFill>
            </a:endParaRPr>
          </a:p>
          <a:p>
            <a:pPr marL="822960" lvl="1" indent="-267208" algn="just">
              <a:spcBef>
                <a:spcPts val="0"/>
              </a:spcBef>
              <a:buClr>
                <a:srgbClr val="000000"/>
              </a:buClr>
              <a:buSzPts val="1400"/>
              <a:buFont typeface="Arial"/>
              <a:buChar char="•"/>
            </a:pPr>
            <a:r>
              <a:rPr lang="en-US" sz="1000" b="1" dirty="0">
                <a:solidFill>
                  <a:srgbClr val="0C0C0C"/>
                </a:solidFill>
                <a:latin typeface="Raleway Medium"/>
                <a:ea typeface="Raleway Medium"/>
                <a:cs typeface="Raleway Medium"/>
                <a:sym typeface="Raleway Medium"/>
              </a:rPr>
              <a:t>In </a:t>
            </a:r>
            <a:r>
              <a:rPr lang="en-US" sz="1000" b="1" dirty="0">
                <a:solidFill>
                  <a:srgbClr val="000000"/>
                </a:solidFill>
                <a:latin typeface="Raleway Medium"/>
                <a:ea typeface="Raleway Medium"/>
                <a:cs typeface="Raleway Medium"/>
                <a:sym typeface="Raleway Medium"/>
              </a:rPr>
              <a:t>2020, Administrative Salaries &amp; Fees amounted to USD 83,974</a:t>
            </a:r>
            <a:r>
              <a:rPr lang="en-US" sz="1000" dirty="0">
                <a:solidFill>
                  <a:srgbClr val="000000"/>
                </a:solidFill>
                <a:latin typeface="Raleway Medium"/>
                <a:ea typeface="Raleway Medium"/>
                <a:cs typeface="Raleway Medium"/>
                <a:sym typeface="Raleway Medium"/>
              </a:rPr>
              <a:t> (composed of 53% Adm. Salaries and 47% Prof. Fees).</a:t>
            </a:r>
            <a:endParaRPr sz="1000" dirty="0">
              <a:solidFill>
                <a:srgbClr val="000000"/>
              </a:solidFill>
              <a:latin typeface="Raleway Medium"/>
              <a:ea typeface="Raleway Medium"/>
              <a:cs typeface="Raleway Medium"/>
              <a:sym typeface="Raleway Medium"/>
            </a:endParaRPr>
          </a:p>
          <a:p>
            <a:pPr marL="498601" marR="0" lvl="0" indent="-387349" algn="just" rtl="0">
              <a:lnSpc>
                <a:spcPct val="115000"/>
              </a:lnSpc>
              <a:spcBef>
                <a:spcPts val="900"/>
              </a:spcBef>
              <a:spcAft>
                <a:spcPts val="0"/>
              </a:spcAft>
              <a:buClr>
                <a:srgbClr val="000000"/>
              </a:buClr>
              <a:buSzPts val="1200"/>
              <a:buFont typeface="Arial"/>
              <a:buAutoNum type="romanLcPeriod"/>
            </a:pPr>
            <a:r>
              <a:rPr lang="en-US" sz="1200" b="0" i="1" u="none" strike="noStrike" cap="none" dirty="0">
                <a:solidFill>
                  <a:srgbClr val="2939FA"/>
                </a:solidFill>
                <a:latin typeface="Raleway Medium"/>
                <a:ea typeface="Raleway Medium"/>
                <a:cs typeface="Raleway Medium"/>
                <a:sym typeface="Raleway Medium"/>
              </a:rPr>
              <a:t>Administrative Expenses</a:t>
            </a:r>
            <a:endParaRPr sz="1200" b="0" i="0" u="none" strike="noStrike" cap="none" dirty="0">
              <a:solidFill>
                <a:schemeClr val="dk1"/>
              </a:solidFill>
              <a:latin typeface="Rambla"/>
              <a:ea typeface="Rambla"/>
              <a:cs typeface="Rambla"/>
              <a:sym typeface="Rambla"/>
            </a:endParaRPr>
          </a:p>
          <a:p>
            <a:pPr marL="822960" marR="0" lvl="1" indent="-267208" algn="just" rtl="0">
              <a:lnSpc>
                <a:spcPct val="115000"/>
              </a:lnSpc>
              <a:spcBef>
                <a:spcPts val="0"/>
              </a:spcBef>
              <a:spcAft>
                <a:spcPts val="0"/>
              </a:spcAft>
              <a:buClr>
                <a:srgbClr val="000000"/>
              </a:buClr>
              <a:buSzPts val="1400"/>
              <a:buFont typeface="Arial"/>
              <a:buChar char="•"/>
            </a:pPr>
            <a:r>
              <a:rPr lang="en-US" sz="1000" b="0" i="0" u="none" strike="noStrike" cap="none" dirty="0">
                <a:solidFill>
                  <a:srgbClr val="000000"/>
                </a:solidFill>
                <a:latin typeface="Raleway Medium"/>
                <a:ea typeface="Raleway Medium"/>
                <a:cs typeface="Raleway Medium"/>
                <a:sym typeface="Raleway Medium"/>
              </a:rPr>
              <a:t>In 2019 (compared to the accumulated amount for 2018) Administrative Expenses increased 74%: between Jan/19 and </a:t>
            </a:r>
            <a:r>
              <a:rPr lang="en-US" sz="1000" dirty="0">
                <a:solidFill>
                  <a:srgbClr val="000000"/>
                </a:solidFill>
                <a:latin typeface="Raleway Medium"/>
                <a:ea typeface="Raleway Medium"/>
                <a:cs typeface="Raleway Medium"/>
                <a:sym typeface="Raleway Medium"/>
              </a:rPr>
              <a:t>Dec</a:t>
            </a:r>
            <a:r>
              <a:rPr lang="en-US" sz="1000" b="0" i="0" u="none" strike="noStrike" cap="none" dirty="0">
                <a:solidFill>
                  <a:srgbClr val="000000"/>
                </a:solidFill>
                <a:latin typeface="Raleway Medium"/>
                <a:ea typeface="Raleway Medium"/>
                <a:cs typeface="Raleway Medium"/>
                <a:sym typeface="Raleway Medium"/>
              </a:rPr>
              <a:t>/19 </a:t>
            </a:r>
            <a:r>
              <a:rPr lang="en-US" sz="1000" b="0" i="0" u="none" strike="noStrike" cap="none" dirty="0">
                <a:solidFill>
                  <a:srgbClr val="2939FA"/>
                </a:solidFill>
                <a:latin typeface="Arial"/>
                <a:ea typeface="Arial"/>
                <a:cs typeface="Arial"/>
                <a:sym typeface="Arial"/>
              </a:rPr>
              <a:t>USD</a:t>
            </a:r>
            <a:r>
              <a:rPr lang="en-US" sz="1000" b="0" i="0" u="none" strike="noStrike" cap="none" dirty="0">
                <a:solidFill>
                  <a:schemeClr val="dk1"/>
                </a:solidFill>
                <a:latin typeface="Raleway Medium"/>
                <a:ea typeface="Raleway Medium"/>
                <a:cs typeface="Raleway Medium"/>
                <a:sym typeface="Raleway Medium"/>
              </a:rPr>
              <a:t> </a:t>
            </a:r>
            <a:r>
              <a:rPr lang="en-US" sz="1000" b="0" i="0" u="none" strike="noStrike" cap="none" dirty="0">
                <a:solidFill>
                  <a:srgbClr val="2939FA"/>
                </a:solidFill>
                <a:latin typeface="Arial"/>
                <a:ea typeface="Arial"/>
                <a:cs typeface="Arial"/>
                <a:sym typeface="Arial"/>
              </a:rPr>
              <a:t>494</a:t>
            </a:r>
            <a:r>
              <a:rPr lang="en-US" sz="1000" dirty="0">
                <a:solidFill>
                  <a:srgbClr val="2939FA"/>
                </a:solidFill>
                <a:latin typeface="Arial"/>
                <a:ea typeface="Arial"/>
                <a:cs typeface="Arial"/>
                <a:sym typeface="Arial"/>
              </a:rPr>
              <a:t>,</a:t>
            </a:r>
            <a:r>
              <a:rPr lang="en-US" sz="1000" b="0" i="0" u="none" strike="noStrike" cap="none" dirty="0">
                <a:solidFill>
                  <a:srgbClr val="2939FA"/>
                </a:solidFill>
                <a:latin typeface="Arial"/>
                <a:ea typeface="Arial"/>
                <a:cs typeface="Arial"/>
                <a:sym typeface="Arial"/>
              </a:rPr>
              <a:t>004 </a:t>
            </a:r>
            <a:r>
              <a:rPr lang="en-US" sz="1000" b="0" i="0" u="none" strike="noStrike" cap="none" dirty="0">
                <a:solidFill>
                  <a:schemeClr val="dk1"/>
                </a:solidFill>
                <a:latin typeface="Raleway Medium"/>
                <a:ea typeface="Raleway Medium"/>
                <a:cs typeface="Raleway Medium"/>
                <a:sym typeface="Raleway Medium"/>
              </a:rPr>
              <a:t>was spent.</a:t>
            </a:r>
            <a:r>
              <a:rPr lang="en-US" sz="1000" b="0" i="0" u="none" strike="noStrike" cap="none" dirty="0">
                <a:solidFill>
                  <a:srgbClr val="2939FA"/>
                </a:solidFill>
                <a:latin typeface="Raleway Medium"/>
                <a:ea typeface="Raleway Medium"/>
                <a:cs typeface="Raleway Medium"/>
                <a:sym typeface="Raleway Medium"/>
              </a:rPr>
              <a:t> </a:t>
            </a:r>
            <a:endParaRPr dirty="0"/>
          </a:p>
          <a:p>
            <a:pPr marL="822960" lvl="1" indent="-267208" algn="just" rtl="0">
              <a:lnSpc>
                <a:spcPct val="115000"/>
              </a:lnSpc>
              <a:spcBef>
                <a:spcPts val="0"/>
              </a:spcBef>
              <a:spcAft>
                <a:spcPts val="0"/>
              </a:spcAft>
              <a:buClr>
                <a:srgbClr val="000000"/>
              </a:buClr>
              <a:buSzPts val="1400"/>
              <a:buFont typeface="Arial"/>
              <a:buChar char="•"/>
            </a:pPr>
            <a:r>
              <a:rPr lang="en-US" sz="1000" b="1" dirty="0">
                <a:solidFill>
                  <a:srgbClr val="000000"/>
                </a:solidFill>
                <a:latin typeface="Raleway Medium"/>
                <a:ea typeface="Raleway Medium"/>
                <a:cs typeface="Raleway Medium"/>
                <a:sym typeface="Raleway Medium"/>
              </a:rPr>
              <a:t>In 2020, Administrative Expenses amounted to USD 130,329 </a:t>
            </a:r>
            <a:r>
              <a:rPr lang="en-US" sz="1000" dirty="0">
                <a:solidFill>
                  <a:srgbClr val="000000"/>
                </a:solidFill>
                <a:latin typeface="Raleway Medium"/>
                <a:ea typeface="Raleway Medium"/>
                <a:cs typeface="Raleway Medium"/>
                <a:sym typeface="Raleway Medium"/>
              </a:rPr>
              <a:t>(composed of 57% Corporate Expenses, 38% Social Charges and 5% Taxes).</a:t>
            </a:r>
            <a:endParaRPr dirty="0">
              <a:solidFill>
                <a:srgbClr val="000000"/>
              </a:solidFill>
            </a:endParaRPr>
          </a:p>
          <a:p>
            <a:pPr marL="822960" lvl="1" indent="-178308" algn="just" rtl="0">
              <a:lnSpc>
                <a:spcPct val="115000"/>
              </a:lnSpc>
              <a:spcBef>
                <a:spcPts val="0"/>
              </a:spcBef>
              <a:spcAft>
                <a:spcPts val="0"/>
              </a:spcAft>
              <a:buClr>
                <a:srgbClr val="000000"/>
              </a:buClr>
              <a:buSzPts val="1000"/>
              <a:buFont typeface="Arial"/>
              <a:buNone/>
            </a:pPr>
            <a:endParaRPr sz="800" b="0" i="0" u="none" strike="noStrike" cap="none" dirty="0">
              <a:solidFill>
                <a:srgbClr val="000000"/>
              </a:solidFill>
              <a:latin typeface="Rambla"/>
              <a:ea typeface="Rambla"/>
              <a:cs typeface="Rambla"/>
              <a:sym typeface="Rambla"/>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000000"/>
              </a:solidFill>
              <a:latin typeface="Raleway Medium"/>
              <a:ea typeface="Raleway Medium"/>
              <a:cs typeface="Raleway Medium"/>
              <a:sym typeface="Raleway Medium"/>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2939FA"/>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2939FA"/>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pic>
        <p:nvPicPr>
          <p:cNvPr id="4" name="Imagen 3">
            <a:extLst>
              <a:ext uri="{FF2B5EF4-FFF2-40B4-BE49-F238E27FC236}">
                <a16:creationId xmlns:a16="http://schemas.microsoft.com/office/drawing/2014/main" id="{56A27AD8-972B-4129-AE96-C6EC59B87676}"/>
              </a:ext>
            </a:extLst>
          </p:cNvPr>
          <p:cNvPicPr>
            <a:picLocks noChangeAspect="1"/>
          </p:cNvPicPr>
          <p:nvPr/>
        </p:nvPicPr>
        <p:blipFill>
          <a:blip r:embed="rId3"/>
          <a:stretch>
            <a:fillRect/>
          </a:stretch>
        </p:blipFill>
        <p:spPr>
          <a:xfrm>
            <a:off x="5223081" y="808212"/>
            <a:ext cx="3868732" cy="252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Operative Costs</a:t>
            </a:r>
            <a:r>
              <a:rPr lang="en-US" sz="2400" b="1" i="0" u="none" strike="noStrike" cap="none" dirty="0">
                <a:solidFill>
                  <a:srgbClr val="2939FA"/>
                </a:solidFill>
                <a:latin typeface="Raleway"/>
                <a:ea typeface="Raleway"/>
                <a:cs typeface="Raleway"/>
                <a:sym typeface="Raleway"/>
              </a:rPr>
              <a:t>: 3</a:t>
            </a:r>
            <a:r>
              <a:rPr lang="en-US" sz="2400" dirty="0">
                <a:solidFill>
                  <a:srgbClr val="2939FA"/>
                </a:solidFill>
                <a:latin typeface="Raleway"/>
                <a:ea typeface="Raleway"/>
                <a:cs typeface="Raleway"/>
                <a:sym typeface="Raleway"/>
              </a:rPr>
              <a:t> months of </a:t>
            </a:r>
            <a:r>
              <a:rPr lang="en-US" sz="2400" b="1" i="0" u="none" strike="noStrike" cap="none" dirty="0">
                <a:solidFill>
                  <a:srgbClr val="2939FA"/>
                </a:solidFill>
                <a:latin typeface="Raleway"/>
                <a:ea typeface="Raleway"/>
                <a:cs typeface="Raleway"/>
                <a:sym typeface="Raleway"/>
              </a:rPr>
              <a:t>2020</a:t>
            </a:r>
            <a:endParaRPr sz="2400" b="1" i="0" u="none" strike="noStrike" cap="none" dirty="0">
              <a:solidFill>
                <a:srgbClr val="2939FA"/>
              </a:solidFill>
              <a:latin typeface="Raleway"/>
              <a:ea typeface="Raleway"/>
              <a:cs typeface="Raleway"/>
              <a:sym typeface="Raleway"/>
            </a:endParaRPr>
          </a:p>
        </p:txBody>
      </p:sp>
      <p:sp>
        <p:nvSpPr>
          <p:cNvPr id="173" name="Google Shape;173;p25"/>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4" name="Google Shape;174;p25"/>
          <p:cNvSpPr txBox="1"/>
          <p:nvPr/>
        </p:nvSpPr>
        <p:spPr>
          <a:xfrm>
            <a:off x="8449340" y="30783"/>
            <a:ext cx="64247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12</a:t>
            </a:r>
            <a:endParaRPr sz="1200" b="0" i="0" u="none" strike="noStrike" cap="none" dirty="0">
              <a:solidFill>
                <a:srgbClr val="FFFFFF"/>
              </a:solidFill>
              <a:latin typeface="Raleway"/>
              <a:ea typeface="Raleway"/>
              <a:cs typeface="Raleway"/>
              <a:sym typeface="Raleway"/>
            </a:endParaRPr>
          </a:p>
        </p:txBody>
      </p:sp>
      <p:sp>
        <p:nvSpPr>
          <p:cNvPr id="175" name="Google Shape;175;p25"/>
          <p:cNvSpPr txBox="1">
            <a:spLocks noGrp="1"/>
          </p:cNvSpPr>
          <p:nvPr>
            <p:ph type="body" idx="1"/>
          </p:nvPr>
        </p:nvSpPr>
        <p:spPr>
          <a:xfrm>
            <a:off x="233575" y="709584"/>
            <a:ext cx="4326300" cy="4321200"/>
          </a:xfrm>
          <a:prstGeom prst="rect">
            <a:avLst/>
          </a:prstGeom>
          <a:noFill/>
          <a:ln>
            <a:noFill/>
          </a:ln>
        </p:spPr>
        <p:txBody>
          <a:bodyPr spcFirstLastPara="1" wrap="square" lIns="91425" tIns="45700" rIns="91425" bIns="45700" anchor="t" anchorCtr="0">
            <a:noAutofit/>
          </a:bodyPr>
          <a:lstStyle/>
          <a:p>
            <a:pPr marL="98552" marR="0" lvl="0" indent="0" algn="just"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2939FA"/>
                </a:solidFill>
                <a:latin typeface="Raleway Medium"/>
                <a:ea typeface="Raleway Medium"/>
                <a:cs typeface="Raleway Medium"/>
                <a:sym typeface="Raleway Medium"/>
              </a:rPr>
              <a:t>Operating Costs </a:t>
            </a:r>
            <a:r>
              <a:rPr lang="en-US" sz="1200" b="1" i="0" u="none" strike="noStrike" cap="none" dirty="0">
                <a:solidFill>
                  <a:srgbClr val="000000"/>
                </a:solidFill>
                <a:latin typeface="Raleway Medium"/>
                <a:ea typeface="Raleway Medium"/>
                <a:cs typeface="Raleway Medium"/>
                <a:sym typeface="Raleway Medium"/>
              </a:rPr>
              <a:t>accumulated for calendar year</a:t>
            </a:r>
            <a:endParaRPr sz="1200" b="0" i="0" u="none" strike="noStrike" cap="none" dirty="0">
              <a:solidFill>
                <a:srgbClr val="000000"/>
              </a:solidFill>
              <a:latin typeface="Raleway Medium"/>
              <a:ea typeface="Raleway Medium"/>
              <a:cs typeface="Raleway Medium"/>
              <a:sym typeface="Raleway Medium"/>
            </a:endParaRPr>
          </a:p>
          <a:p>
            <a:pPr marL="498601" marR="0" lvl="0" indent="-374649" algn="just" rtl="0">
              <a:lnSpc>
                <a:spcPct val="115000"/>
              </a:lnSpc>
              <a:spcBef>
                <a:spcPts val="600"/>
              </a:spcBef>
              <a:spcAft>
                <a:spcPts val="0"/>
              </a:spcAft>
              <a:buClr>
                <a:srgbClr val="000000"/>
              </a:buClr>
              <a:buSzPts val="1000"/>
              <a:buFont typeface="Arial"/>
              <a:buAutoNum type="romanLcPeriod"/>
            </a:pPr>
            <a:r>
              <a:rPr lang="en-US" sz="1000" b="0" i="0" u="none" strike="noStrike" cap="none" dirty="0">
                <a:solidFill>
                  <a:srgbClr val="000000"/>
                </a:solidFill>
                <a:latin typeface="Raleway Medium"/>
                <a:ea typeface="Raleway Medium"/>
                <a:cs typeface="Raleway Medium"/>
                <a:sym typeface="Raleway Medium"/>
              </a:rPr>
              <a:t>The accumulated expenses for the 12 months (13M) of 2019 represent </a:t>
            </a:r>
            <a:r>
              <a:rPr lang="en-US" sz="1000" dirty="0">
                <a:solidFill>
                  <a:srgbClr val="2939FA"/>
                </a:solidFill>
                <a:latin typeface="Raleway Medium"/>
                <a:ea typeface="Raleway Medium"/>
                <a:cs typeface="Raleway Medium"/>
                <a:sym typeface="Raleway Medium"/>
              </a:rPr>
              <a:t>205</a:t>
            </a:r>
            <a:r>
              <a:rPr lang="en-US" sz="1000" b="0" i="0" u="none" strike="noStrike" cap="none" dirty="0">
                <a:solidFill>
                  <a:srgbClr val="2939FA"/>
                </a:solidFill>
                <a:latin typeface="Raleway Medium"/>
                <a:ea typeface="Raleway Medium"/>
                <a:cs typeface="Raleway Medium"/>
                <a:sym typeface="Raleway Medium"/>
              </a:rPr>
              <a:t>%</a:t>
            </a:r>
            <a:r>
              <a:rPr lang="en-US" sz="1000" b="0" i="0" u="none" strike="noStrike" cap="none" dirty="0">
                <a:solidFill>
                  <a:srgbClr val="000000"/>
                </a:solidFill>
                <a:latin typeface="Raleway Medium"/>
                <a:ea typeface="Raleway Medium"/>
                <a:cs typeface="Raleway Medium"/>
                <a:sym typeface="Raleway Medium"/>
              </a:rPr>
              <a:t> of total 2018 expenses</a:t>
            </a:r>
            <a:r>
              <a:rPr lang="en-US" sz="1000" b="0" i="0" u="none" strike="noStrike" cap="none" dirty="0">
                <a:solidFill>
                  <a:srgbClr val="C00000"/>
                </a:solidFill>
                <a:latin typeface="Raleway Medium"/>
                <a:ea typeface="Raleway Medium"/>
                <a:cs typeface="Raleway Medium"/>
                <a:sym typeface="Raleway Medium"/>
              </a:rPr>
              <a:t>. </a:t>
            </a:r>
            <a:r>
              <a:rPr lang="en-US" sz="1000" b="0" i="0" u="none" strike="noStrike" cap="none" dirty="0">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production. </a:t>
            </a:r>
          </a:p>
          <a:p>
            <a:pPr marL="498601" marR="0" lvl="0" indent="-374649" algn="just" rtl="0">
              <a:lnSpc>
                <a:spcPct val="115000"/>
              </a:lnSpc>
              <a:spcBef>
                <a:spcPts val="600"/>
              </a:spcBef>
              <a:spcAft>
                <a:spcPts val="0"/>
              </a:spcAft>
              <a:buClr>
                <a:srgbClr val="000000"/>
              </a:buClr>
              <a:buSzPts val="1000"/>
              <a:buFont typeface="Arial"/>
              <a:buAutoNum type="romanLcPeriod"/>
            </a:pPr>
            <a:endParaRPr lang="en-US" sz="1000" b="0" i="0" u="none" strike="noStrike" cap="none" dirty="0">
              <a:solidFill>
                <a:srgbClr val="000000"/>
              </a:solidFill>
              <a:latin typeface="Raleway Medium"/>
              <a:ea typeface="Raleway Medium"/>
              <a:cs typeface="Raleway Medium"/>
              <a:sym typeface="Raleway Medium"/>
            </a:endParaRPr>
          </a:p>
          <a:p>
            <a:pPr marL="498601" lvl="0" indent="-387349" rtl="0">
              <a:lnSpc>
                <a:spcPct val="115000"/>
              </a:lnSpc>
              <a:spcBef>
                <a:spcPts val="600"/>
              </a:spcBef>
              <a:spcAft>
                <a:spcPts val="0"/>
              </a:spcAft>
              <a:buClr>
                <a:srgbClr val="000000"/>
              </a:buClr>
              <a:buSzPts val="1200"/>
              <a:buFont typeface="Raleway"/>
              <a:buAutoNum type="romanLcPeriod"/>
            </a:pPr>
            <a:r>
              <a:rPr lang="en-US" sz="1200" dirty="0">
                <a:solidFill>
                  <a:srgbClr val="2939FA"/>
                </a:solidFill>
                <a:latin typeface="Raleway Medium"/>
                <a:ea typeface="Raleway Medium"/>
                <a:cs typeface="Raleway Medium"/>
                <a:sym typeface="Raleway Medium"/>
              </a:rPr>
              <a:t>First 3 Months (3M): Comparison 2020 vs. 2019: </a:t>
            </a:r>
            <a:endParaRPr sz="1200" dirty="0">
              <a:latin typeface="Raleway"/>
              <a:ea typeface="Raleway"/>
              <a:cs typeface="Raleway"/>
              <a:sym typeface="Raleway"/>
            </a:endParaRPr>
          </a:p>
          <a:p>
            <a:pPr marL="98552" lvl="0" indent="0" algn="just" rtl="0">
              <a:lnSpc>
                <a:spcPct val="115000"/>
              </a:lnSpc>
              <a:spcBef>
                <a:spcPts val="600"/>
              </a:spcBef>
              <a:spcAft>
                <a:spcPts val="0"/>
              </a:spcAft>
              <a:buClr>
                <a:srgbClr val="000000"/>
              </a:buClr>
              <a:buSzPts val="1400"/>
              <a:buNone/>
            </a:pPr>
            <a:r>
              <a:rPr lang="en-US" sz="1000" dirty="0">
                <a:solidFill>
                  <a:srgbClr val="000000"/>
                </a:solidFill>
                <a:latin typeface="Raleway Medium"/>
                <a:ea typeface="Raleway Medium"/>
                <a:cs typeface="Raleway Medium"/>
                <a:sym typeface="Raleway Medium"/>
              </a:rPr>
              <a:t>While in the first 3M of 2019 we had operative costs for </a:t>
            </a:r>
            <a:r>
              <a:rPr lang="en-US" sz="1000" dirty="0">
                <a:solidFill>
                  <a:srgbClr val="2939FA"/>
                </a:solidFill>
                <a:latin typeface="Raleway Medium"/>
                <a:ea typeface="Raleway Medium"/>
                <a:cs typeface="Raleway Medium"/>
                <a:sym typeface="Raleway Medium"/>
              </a:rPr>
              <a:t>USD</a:t>
            </a:r>
            <a:r>
              <a:rPr lang="en-US" sz="1000" dirty="0">
                <a:latin typeface="Raleway Medium"/>
                <a:ea typeface="Raleway Medium"/>
                <a:cs typeface="Raleway Medium"/>
                <a:sym typeface="Raleway Medium"/>
              </a:rPr>
              <a:t> </a:t>
            </a:r>
            <a:r>
              <a:rPr lang="en-US" sz="1000" dirty="0">
                <a:solidFill>
                  <a:srgbClr val="2939FA"/>
                </a:solidFill>
                <a:latin typeface="Raleway Medium"/>
                <a:ea typeface="Raleway Medium"/>
                <a:cs typeface="Raleway Medium"/>
                <a:sym typeface="Raleway Medium"/>
              </a:rPr>
              <a:t>140,971, </a:t>
            </a:r>
            <a:r>
              <a:rPr lang="en-US" sz="1000" dirty="0">
                <a:solidFill>
                  <a:srgbClr val="000000"/>
                </a:solidFill>
                <a:latin typeface="Raleway Medium"/>
                <a:ea typeface="Raleway Medium"/>
                <a:cs typeface="Raleway Medium"/>
                <a:sym typeface="Raleway Medium"/>
              </a:rPr>
              <a:t>in the first 3M of 2020 we reached </a:t>
            </a:r>
            <a:r>
              <a:rPr lang="en-US" sz="1000" dirty="0">
                <a:solidFill>
                  <a:srgbClr val="2939FA"/>
                </a:solidFill>
                <a:latin typeface="Raleway Medium"/>
                <a:ea typeface="Raleway Medium"/>
                <a:cs typeface="Raleway Medium"/>
                <a:sym typeface="Raleway Medium"/>
              </a:rPr>
              <a:t>USD 283.540</a:t>
            </a:r>
            <a:r>
              <a:rPr lang="en-US" sz="1000" dirty="0">
                <a:solidFill>
                  <a:srgbClr val="000000"/>
                </a:solidFill>
                <a:latin typeface="Raleway Medium"/>
                <a:ea typeface="Raleway Medium"/>
                <a:cs typeface="Raleway Medium"/>
                <a:sym typeface="Raleway Medium"/>
              </a:rPr>
              <a:t>. This growth in expenses is principally attributed to:</a:t>
            </a:r>
            <a:endParaRPr dirty="0"/>
          </a:p>
          <a:p>
            <a:pPr marL="498601" marR="0" lvl="0" indent="-311149" algn="just" rtl="0">
              <a:lnSpc>
                <a:spcPct val="115000"/>
              </a:lnSpc>
              <a:spcBef>
                <a:spcPts val="600"/>
              </a:spcBef>
              <a:spcAft>
                <a:spcPts val="0"/>
              </a:spcAft>
              <a:buClr>
                <a:srgbClr val="000000"/>
              </a:buClr>
              <a:buSzPts val="1000"/>
              <a:buFont typeface="Arial"/>
              <a:buNone/>
            </a:pPr>
            <a:endParaRPr sz="1000" b="0" i="0" u="none" strike="noStrike" cap="none" dirty="0">
              <a:solidFill>
                <a:srgbClr val="000000"/>
              </a:solidFill>
              <a:latin typeface="Raleway Medium"/>
              <a:ea typeface="Raleway Medium"/>
              <a:cs typeface="Raleway Medium"/>
              <a:sym typeface="Raleway Medium"/>
            </a:endParaRPr>
          </a:p>
        </p:txBody>
      </p:sp>
      <p:sp>
        <p:nvSpPr>
          <p:cNvPr id="176" name="Google Shape;176;p25"/>
          <p:cNvSpPr txBox="1"/>
          <p:nvPr/>
        </p:nvSpPr>
        <p:spPr>
          <a:xfrm>
            <a:off x="0" y="3096519"/>
            <a:ext cx="8987271" cy="4321200"/>
          </a:xfrm>
          <a:prstGeom prst="rect">
            <a:avLst/>
          </a:prstGeom>
          <a:noFill/>
          <a:ln>
            <a:noFill/>
          </a:ln>
        </p:spPr>
        <p:txBody>
          <a:bodyPr spcFirstLastPara="1" wrap="square" lIns="91425" tIns="45700" rIns="91425" bIns="45700" anchor="t" anchorCtr="0">
            <a:noAutofit/>
          </a:bodyPr>
          <a:lstStyle/>
          <a:p>
            <a:pPr marL="822960" lvl="1" indent="-241808" algn="just">
              <a:lnSpc>
                <a:spcPct val="115000"/>
              </a:lnSpc>
              <a:spcBef>
                <a:spcPts val="400"/>
              </a:spcBef>
              <a:buSzPts val="1000"/>
              <a:buFont typeface="Courier New"/>
              <a:buChar char="o"/>
            </a:pPr>
            <a:r>
              <a:rPr lang="en-US" sz="1000" dirty="0">
                <a:latin typeface="Raleway Medium"/>
                <a:ea typeface="Raleway Medium"/>
                <a:cs typeface="Raleway Medium"/>
                <a:sym typeface="Raleway Medium"/>
              </a:rPr>
              <a:t>First 3M of 2019, corporate </a:t>
            </a:r>
            <a:r>
              <a:rPr lang="en-US" sz="1000" b="0" i="0" u="none" strike="noStrike" cap="none" dirty="0">
                <a:solidFill>
                  <a:srgbClr val="000000"/>
                </a:solidFill>
                <a:latin typeface="Raleway Medium"/>
                <a:ea typeface="Raleway Medium"/>
                <a:cs typeface="Raleway Medium"/>
                <a:sym typeface="Raleway Medium"/>
              </a:rPr>
              <a:t>expenses were USD </a:t>
            </a:r>
            <a:r>
              <a:rPr lang="en-US" sz="1000" dirty="0">
                <a:latin typeface="Raleway Medium"/>
                <a:ea typeface="Raleway Medium"/>
                <a:cs typeface="Raleway Medium"/>
                <a:sym typeface="Raleway Medium"/>
              </a:rPr>
              <a:t>46</a:t>
            </a:r>
            <a:r>
              <a:rPr lang="en-US" sz="1000" b="0" i="0" u="none" strike="noStrike" cap="none" dirty="0">
                <a:solidFill>
                  <a:srgbClr val="000000"/>
                </a:solidFill>
                <a:latin typeface="Raleway Medium"/>
                <a:ea typeface="Raleway Medium"/>
                <a:cs typeface="Raleway Medium"/>
                <a:sym typeface="Raleway Medium"/>
              </a:rPr>
              <a:t>,561. While, in the first 3M of 2019, USD 74,189 has been invested.</a:t>
            </a:r>
            <a:endParaRPr sz="1000" b="0" i="0" u="none" strike="noStrike" cap="none" dirty="0">
              <a:solidFill>
                <a:srgbClr val="000000"/>
              </a:solidFill>
              <a:latin typeface="Raleway Medium"/>
              <a:ea typeface="Raleway Medium"/>
              <a:cs typeface="Raleway Medium"/>
              <a:sym typeface="Raleway Medium"/>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3M of 2020: The monthly average of </a:t>
            </a:r>
            <a:r>
              <a:rPr lang="en-US" sz="1000" b="0" i="0" u="none" strike="noStrike" cap="none" dirty="0">
                <a:solidFill>
                  <a:srgbClr val="0C0C0C"/>
                </a:solidFill>
                <a:latin typeface="Raleway Medium"/>
                <a:ea typeface="Raleway Medium"/>
                <a:cs typeface="Raleway Medium"/>
                <a:sym typeface="Raleway Medium"/>
              </a:rPr>
              <a:t>admin salaries increased: + </a:t>
            </a:r>
            <a:r>
              <a:rPr lang="en-US" sz="1000" b="0" i="0" u="none" strike="noStrike" cap="none" dirty="0">
                <a:solidFill>
                  <a:srgbClr val="2939FA"/>
                </a:solidFill>
                <a:latin typeface="Raleway Medium"/>
                <a:ea typeface="Raleway Medium"/>
                <a:cs typeface="Raleway Medium"/>
                <a:sym typeface="Raleway Medium"/>
              </a:rPr>
              <a:t>USD 4,070 </a:t>
            </a:r>
            <a:r>
              <a:rPr lang="en-US" sz="1000" b="0" i="0" u="none" strike="noStrike" cap="none" dirty="0">
                <a:solidFill>
                  <a:srgbClr val="000000"/>
                </a:solidFill>
                <a:latin typeface="Raleway Medium"/>
                <a:ea typeface="Raleway Medium"/>
                <a:cs typeface="Raleway Medium"/>
                <a:sym typeface="Raleway Medium"/>
              </a:rPr>
              <a:t>(compared to 2019). This is due to: </a:t>
            </a:r>
            <a:endParaRPr sz="1000" b="0" i="0" u="none" strike="noStrike" cap="none" dirty="0">
              <a:solidFill>
                <a:srgbClr val="000000"/>
              </a:solidFill>
              <a:latin typeface="Raleway Medium"/>
              <a:ea typeface="Raleway Medium"/>
              <a:cs typeface="Raleway Medium"/>
              <a:sym typeface="Raleway Medium"/>
            </a:endParaRPr>
          </a:p>
          <a:p>
            <a:pPr marL="1280160" marR="0" lvl="2" indent="-229108" algn="just" rtl="0">
              <a:lnSpc>
                <a:spcPct val="115000"/>
              </a:lnSpc>
              <a:spcBef>
                <a:spcPts val="400"/>
              </a:spcBef>
              <a:spcAft>
                <a:spcPts val="0"/>
              </a:spcAft>
              <a:buClr>
                <a:srgbClr val="000000"/>
              </a:buClr>
              <a:buSzPts val="8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3M of 2019 there was no Head of Accounting and Management and new other staff.</a:t>
            </a:r>
            <a:endParaRPr sz="1000" b="0" i="0" u="none" strike="noStrike" cap="none" dirty="0">
              <a:solidFill>
                <a:schemeClr val="dk1"/>
              </a:solidFill>
              <a:latin typeface="Rambla"/>
              <a:ea typeface="Rambla"/>
              <a:cs typeface="Rambla"/>
              <a:sym typeface="Rambla"/>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3M of 2020: Professional Fees reached USD 14,205, while in 2019 (3M) they were USD 39,151. </a:t>
            </a:r>
            <a:endParaRPr sz="1400" b="0" i="0" u="none" strike="noStrike" cap="none" dirty="0">
              <a:solidFill>
                <a:srgbClr val="000000"/>
              </a:solidFill>
              <a:latin typeface="Arial"/>
              <a:ea typeface="Arial"/>
              <a:cs typeface="Arial"/>
              <a:sym typeface="Arial"/>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3M of 2020: Plant Salaries rose (3M 2020: USD 41,186 vs. First 3M 2019: </a:t>
            </a:r>
            <a:r>
              <a:rPr lang="en-US" sz="1000" b="0" i="0" u="none" strike="noStrike" cap="none" dirty="0">
                <a:solidFill>
                  <a:srgbClr val="0C0C0C"/>
                </a:solidFill>
                <a:latin typeface="Raleway Medium"/>
                <a:ea typeface="Raleway Medium"/>
                <a:cs typeface="Raleway Medium"/>
                <a:sym typeface="Raleway Medium"/>
              </a:rPr>
              <a:t>USD 25,506). As of Mar/19 an Auxiliary Corp was hired. As of Sep/19 a </a:t>
            </a:r>
            <a:r>
              <a:rPr lang="en-US" sz="1000" dirty="0">
                <a:solidFill>
                  <a:srgbClr val="0C0C0C"/>
                </a:solidFill>
                <a:latin typeface="Raleway Medium"/>
                <a:ea typeface="Raleway Medium"/>
                <a:cs typeface="Raleway Medium"/>
                <a:sym typeface="Raleway Medium"/>
              </a:rPr>
              <a:t>s</a:t>
            </a:r>
            <a:r>
              <a:rPr lang="en-US" sz="1000" b="0" i="0" u="none" strike="noStrike" cap="none" dirty="0">
                <a:solidFill>
                  <a:srgbClr val="0C0C0C"/>
                </a:solidFill>
                <a:latin typeface="Raleway Medium"/>
                <a:ea typeface="Raleway Medium"/>
                <a:cs typeface="Raleway Medium"/>
                <a:sym typeface="Raleway Medium"/>
              </a:rPr>
              <a:t>econd Auxiliary Corp was hired. As of Dec/19 a third and fourth Auxiliary Corp were hired.</a:t>
            </a:r>
            <a:endParaRPr sz="1400" b="0" i="0" u="none" strike="noStrike" cap="none" dirty="0">
              <a:solidFill>
                <a:srgbClr val="0C0C0C"/>
              </a:solidFill>
              <a:latin typeface="Arial"/>
              <a:ea typeface="Arial"/>
              <a:cs typeface="Arial"/>
              <a:sym typeface="Arial"/>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At the same time, the raise in salaries increased contributions required by law (BPS), in 2020/19 with respect to 2017.</a:t>
            </a:r>
            <a:endParaRPr sz="1400" b="0" i="0" u="none" strike="noStrike" cap="none" dirty="0">
              <a:solidFill>
                <a:srgbClr val="000000"/>
              </a:solidFill>
              <a:latin typeface="Arial"/>
              <a:ea typeface="Arial"/>
              <a:cs typeface="Arial"/>
              <a:sym typeface="Arial"/>
            </a:endParaRPr>
          </a:p>
          <a:p>
            <a:pPr marL="822960" marR="0" lvl="1" indent="-178308" algn="just" rtl="0">
              <a:lnSpc>
                <a:spcPct val="115000"/>
              </a:lnSpc>
              <a:spcBef>
                <a:spcPts val="400"/>
              </a:spcBef>
              <a:spcAft>
                <a:spcPts val="600"/>
              </a:spcAft>
              <a:buClr>
                <a:srgbClr val="000000"/>
              </a:buClr>
              <a:buSzPts val="1000"/>
              <a:buFont typeface="Courier New"/>
              <a:buNone/>
            </a:pPr>
            <a:endParaRPr sz="1000" b="0" i="0" u="none" strike="noStrike" cap="none" dirty="0">
              <a:solidFill>
                <a:srgbClr val="000000"/>
              </a:solidFill>
              <a:latin typeface="Raleway Medium"/>
              <a:ea typeface="Raleway Medium"/>
              <a:cs typeface="Raleway Medium"/>
              <a:sym typeface="Raleway Medium"/>
            </a:endParaRPr>
          </a:p>
        </p:txBody>
      </p:sp>
      <p:pic>
        <p:nvPicPr>
          <p:cNvPr id="4" name="Imagen 3">
            <a:extLst>
              <a:ext uri="{FF2B5EF4-FFF2-40B4-BE49-F238E27FC236}">
                <a16:creationId xmlns:a16="http://schemas.microsoft.com/office/drawing/2014/main" id="{4DC9BF70-DA36-472F-8B81-A33214C1DC49}"/>
              </a:ext>
            </a:extLst>
          </p:cNvPr>
          <p:cNvPicPr>
            <a:picLocks noChangeAspect="1"/>
          </p:cNvPicPr>
          <p:nvPr/>
        </p:nvPicPr>
        <p:blipFill>
          <a:blip r:embed="rId3"/>
          <a:stretch>
            <a:fillRect/>
          </a:stretch>
        </p:blipFill>
        <p:spPr>
          <a:xfrm>
            <a:off x="5239078" y="703296"/>
            <a:ext cx="3748193" cy="244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68" name="Google Shape;68;p15"/>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Cash flow available data</a:t>
            </a:r>
            <a:endParaRPr sz="2700" b="0" i="0" u="none" strike="noStrike" cap="none" dirty="0">
              <a:solidFill>
                <a:schemeClr val="dk1"/>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Management tools</a:t>
            </a:r>
            <a:endParaRPr sz="18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Balance Sheet</a:t>
            </a:r>
            <a:endParaRPr sz="18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Income Statement</a:t>
            </a:r>
            <a:endParaRPr sz="1800" b="0" i="0" u="none" strike="noStrike" cap="none" dirty="0">
              <a:solidFill>
                <a:srgbClr val="FFFFFF"/>
              </a:solidFill>
              <a:latin typeface="Raleway Medium"/>
              <a:ea typeface="Raleway Medium"/>
              <a:cs typeface="Raleway Medium"/>
              <a:sym typeface="Raleway Medium"/>
            </a:endParaRPr>
          </a:p>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Next steps</a:t>
            </a:r>
            <a:endParaRPr sz="1800" b="0" i="0" u="none" strike="noStrike" cap="none" dirty="0">
              <a:solidFill>
                <a:srgbClr val="FFFFFF"/>
              </a:solidFill>
              <a:latin typeface="Raleway Medium"/>
              <a:ea typeface="Raleway Medium"/>
              <a:cs typeface="Raleway Medium"/>
              <a:sym typeface="Raleway Medium"/>
            </a:endParaRPr>
          </a:p>
        </p:txBody>
      </p:sp>
      <p:sp>
        <p:nvSpPr>
          <p:cNvPr id="69" name="Google Shape;69;p15"/>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75" name="Google Shape;75;p16"/>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a:buChar char="●"/>
            </a:pPr>
            <a:r>
              <a:rPr lang="en-US" sz="2800" b="1" i="0" u="none" strike="noStrike" cap="none" dirty="0">
                <a:solidFill>
                  <a:srgbClr val="FFFFFF"/>
                </a:solidFill>
                <a:latin typeface="Raleway"/>
                <a:ea typeface="Raleway"/>
                <a:cs typeface="Raleway"/>
                <a:sym typeface="Raleway"/>
              </a:rPr>
              <a:t>Cash flow available data</a:t>
            </a:r>
            <a:endParaRPr sz="2700" b="1" i="0" u="none" strike="noStrike" cap="none" dirty="0">
              <a:solidFill>
                <a:schemeClr val="dk1"/>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Management tools</a:t>
            </a:r>
            <a:endParaRPr sz="16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Balance Sheet</a:t>
            </a:r>
            <a:endParaRPr sz="16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Income Statement</a:t>
            </a:r>
            <a:endParaRPr sz="1600" b="0" i="0" u="none" strike="noStrike" cap="none" dirty="0">
              <a:solidFill>
                <a:srgbClr val="FFFFFF"/>
              </a:solidFill>
              <a:latin typeface="Raleway Medium"/>
              <a:ea typeface="Raleway Medium"/>
              <a:cs typeface="Raleway Medium"/>
              <a:sym typeface="Raleway Medium"/>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Next steps</a:t>
            </a:r>
            <a:endParaRPr sz="1600" b="0" i="0" u="none" strike="noStrike" cap="none" dirty="0">
              <a:solidFill>
                <a:srgbClr val="FFFFFF"/>
              </a:solidFill>
              <a:latin typeface="Raleway Medium"/>
              <a:ea typeface="Raleway Medium"/>
              <a:cs typeface="Raleway Medium"/>
              <a:sym typeface="Raleway Medium"/>
            </a:endParaRPr>
          </a:p>
        </p:txBody>
      </p:sp>
      <p:sp>
        <p:nvSpPr>
          <p:cNvPr id="76" name="Google Shape;76;p16"/>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42580" y="1011163"/>
            <a:ext cx="4603800" cy="1311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Accumulated cash balance at the </a:t>
            </a:r>
            <a:r>
              <a:rPr lang="en-US" sz="1200" b="1" i="0" u="none" strike="noStrike" cap="none" dirty="0">
                <a:solidFill>
                  <a:schemeClr val="dk1"/>
                </a:solidFill>
                <a:latin typeface="Raleway Medium"/>
                <a:ea typeface="Raleway Medium"/>
                <a:cs typeface="Raleway Medium"/>
                <a:sym typeface="Raleway Medium"/>
              </a:rPr>
              <a:t>end of 2019</a:t>
            </a:r>
            <a:r>
              <a:rPr lang="en-US" sz="1200" b="0" i="0" u="none" strike="noStrike" cap="none" dirty="0">
                <a:solidFill>
                  <a:schemeClr val="dk1"/>
                </a:solidFill>
                <a:latin typeface="Raleway Medium"/>
                <a:ea typeface="Raleway Medium"/>
                <a:cs typeface="Raleway Medium"/>
                <a:sym typeface="Raleway Medium"/>
              </a:rPr>
              <a:t>: </a:t>
            </a:r>
            <a:br>
              <a:rPr lang="en-US" sz="1200" b="0" i="0" u="none" strike="noStrike" cap="none" dirty="0">
                <a:solidFill>
                  <a:schemeClr val="dk1"/>
                </a:solidFill>
                <a:latin typeface="Raleway Medium"/>
                <a:ea typeface="Raleway Medium"/>
                <a:cs typeface="Raleway Medium"/>
                <a:sym typeface="Raleway Medium"/>
              </a:rPr>
            </a:br>
            <a:r>
              <a:rPr lang="en-US" sz="1200" b="1" i="0" u="none" strike="noStrike" cap="none" dirty="0">
                <a:solidFill>
                  <a:srgbClr val="2939FA"/>
                </a:solidFill>
                <a:latin typeface="Arial"/>
                <a:ea typeface="Arial"/>
                <a:cs typeface="Arial"/>
                <a:sym typeface="Arial"/>
              </a:rPr>
              <a:t>USD 138</a:t>
            </a:r>
            <a:r>
              <a:rPr lang="en-US" sz="1200" b="1" dirty="0">
                <a:solidFill>
                  <a:srgbClr val="2939FA"/>
                </a:solidFill>
                <a:latin typeface="Arial"/>
                <a:ea typeface="Arial"/>
                <a:cs typeface="Arial"/>
                <a:sym typeface="Arial"/>
              </a:rPr>
              <a:t>,</a:t>
            </a:r>
            <a:r>
              <a:rPr lang="en-US" sz="1200" b="1" i="0" u="none" strike="noStrike" cap="none" dirty="0">
                <a:solidFill>
                  <a:srgbClr val="2939FA"/>
                </a:solidFill>
                <a:latin typeface="Arial"/>
                <a:ea typeface="Arial"/>
                <a:cs typeface="Arial"/>
                <a:sym typeface="Arial"/>
              </a:rPr>
              <a:t>086</a:t>
            </a:r>
            <a:r>
              <a:rPr lang="en-US" sz="1200" b="0" i="0" u="none" strike="noStrike" cap="none" dirty="0">
                <a:solidFill>
                  <a:schemeClr val="dk1"/>
                </a:solidFill>
                <a:latin typeface="Raleway Medium"/>
                <a:ea typeface="Raleway Medium"/>
                <a:cs typeface="Raleway Medium"/>
                <a:sym typeface="Raleway Medium"/>
              </a:rPr>
              <a:t>. </a:t>
            </a:r>
            <a:endParaRPr sz="1200" b="0" i="0" u="none" strike="noStrike" cap="none" dirty="0">
              <a:solidFill>
                <a:schemeClr val="dk1"/>
              </a:solidFill>
              <a:latin typeface="Rambla"/>
              <a:ea typeface="Rambla"/>
              <a:cs typeface="Rambla"/>
              <a:sym typeface="Rambla"/>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Opening balance 2019 (end of 2018): USD 165,258</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Inflows 2019: USD 1,850,086 (partner contributions and others)</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Outflows 2019: USD (-) 1</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877</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259.</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Final accumulated cash balance 2019: USD 138,086.</a:t>
            </a:r>
            <a:endParaRPr dirty="0">
              <a:latin typeface="Raleway"/>
              <a:ea typeface="Raleway"/>
              <a:cs typeface="Raleway"/>
              <a:sym typeface="Raleway"/>
            </a:endParaRPr>
          </a:p>
          <a:p>
            <a:pPr marL="914400" marR="0" lvl="1" indent="-228600" algn="l" rtl="0">
              <a:lnSpc>
                <a:spcPct val="115000"/>
              </a:lnSpc>
              <a:spcBef>
                <a:spcPts val="0"/>
              </a:spcBef>
              <a:spcAft>
                <a:spcPts val="0"/>
              </a:spcAft>
              <a:buClr>
                <a:schemeClr val="dk1"/>
              </a:buClr>
              <a:buSzPts val="1000"/>
              <a:buFont typeface="Courier New"/>
              <a:buNone/>
            </a:pPr>
            <a:endParaRPr sz="1000" b="0" i="0" u="none" strike="noStrike" cap="none" dirty="0">
              <a:solidFill>
                <a:schemeClr val="dk1"/>
              </a:solidFill>
              <a:latin typeface="Rambla"/>
              <a:ea typeface="Rambla"/>
              <a:cs typeface="Rambla"/>
              <a:sym typeface="Rambla"/>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82" name="Google Shape;82;p17"/>
          <p:cNvSpPr txBox="1">
            <a:spLocks noGrp="1"/>
          </p:cNvSpPr>
          <p:nvPr>
            <p:ph type="title"/>
          </p:nvPr>
        </p:nvSpPr>
        <p:spPr>
          <a:xfrm>
            <a:off x="337819" y="232670"/>
            <a:ext cx="3903300" cy="4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Cash Flow available data: </a:t>
            </a:r>
            <a:r>
              <a:rPr lang="en-US" sz="2400" dirty="0">
                <a:solidFill>
                  <a:srgbClr val="1B36FF"/>
                </a:solidFill>
                <a:latin typeface="Raleway"/>
                <a:ea typeface="Raleway"/>
                <a:cs typeface="Raleway"/>
                <a:sym typeface="Raleway"/>
              </a:rPr>
              <a:t>Mar. 2020</a:t>
            </a:r>
            <a:endParaRPr sz="2400" b="1" i="0" u="none" strike="noStrike" cap="none" dirty="0">
              <a:solidFill>
                <a:srgbClr val="1B36FF"/>
              </a:solidFill>
              <a:latin typeface="Raleway"/>
              <a:ea typeface="Raleway"/>
              <a:cs typeface="Raleway"/>
              <a:sym typeface="Raleway"/>
            </a:endParaRPr>
          </a:p>
        </p:txBody>
      </p:sp>
      <p:sp>
        <p:nvSpPr>
          <p:cNvPr id="83" name="Google Shape;83;p17"/>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4" name="Google Shape;84;p17"/>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4</a:t>
            </a:r>
            <a:endParaRPr sz="1200" b="0" i="0" u="none" strike="noStrike" cap="none" dirty="0">
              <a:solidFill>
                <a:srgbClr val="FFFFFF"/>
              </a:solidFill>
              <a:latin typeface="Raleway"/>
              <a:ea typeface="Raleway"/>
              <a:cs typeface="Raleway"/>
              <a:sym typeface="Raleway"/>
            </a:endParaRPr>
          </a:p>
        </p:txBody>
      </p:sp>
      <p:sp>
        <p:nvSpPr>
          <p:cNvPr id="85" name="Google Shape;85;p17"/>
          <p:cNvSpPr txBox="1"/>
          <p:nvPr/>
        </p:nvSpPr>
        <p:spPr>
          <a:xfrm>
            <a:off x="42580" y="2115247"/>
            <a:ext cx="4495500" cy="1311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Accumulated cash balance at the </a:t>
            </a:r>
            <a:r>
              <a:rPr lang="en-US" sz="1200" b="1" i="0" u="none" strike="noStrike" cap="none" dirty="0">
                <a:solidFill>
                  <a:schemeClr val="dk1"/>
                </a:solidFill>
                <a:latin typeface="Raleway Medium"/>
                <a:ea typeface="Raleway Medium"/>
                <a:cs typeface="Raleway Medium"/>
                <a:sym typeface="Raleway Medium"/>
              </a:rPr>
              <a:t>end of </a:t>
            </a:r>
            <a:r>
              <a:rPr lang="en-US" sz="1200" b="1" dirty="0">
                <a:solidFill>
                  <a:schemeClr val="dk1"/>
                </a:solidFill>
                <a:latin typeface="Raleway Medium"/>
                <a:ea typeface="Raleway Medium"/>
                <a:cs typeface="Raleway Medium"/>
                <a:sym typeface="Raleway Medium"/>
              </a:rPr>
              <a:t>Mar</a:t>
            </a:r>
            <a:r>
              <a:rPr lang="en-US" sz="1200" b="1" i="0" u="none" strike="noStrike" cap="none" dirty="0">
                <a:solidFill>
                  <a:schemeClr val="dk1"/>
                </a:solidFill>
                <a:latin typeface="Raleway Medium"/>
                <a:ea typeface="Raleway Medium"/>
                <a:cs typeface="Raleway Medium"/>
                <a:sym typeface="Raleway Medium"/>
              </a:rPr>
              <a:t>. 2020</a:t>
            </a:r>
            <a:r>
              <a:rPr lang="en-US" sz="1200" b="0" i="0" u="none" strike="noStrike" cap="none" dirty="0">
                <a:solidFill>
                  <a:schemeClr val="dk1"/>
                </a:solidFill>
                <a:latin typeface="Raleway Medium"/>
                <a:ea typeface="Raleway Medium"/>
                <a:cs typeface="Raleway Medium"/>
                <a:sym typeface="Raleway Medium"/>
              </a:rPr>
              <a:t>: </a:t>
            </a:r>
            <a:r>
              <a:rPr lang="en-US" sz="1200" b="1" i="0" u="none" strike="noStrike" cap="none" dirty="0">
                <a:solidFill>
                  <a:srgbClr val="2939FA"/>
                </a:solidFill>
                <a:latin typeface="Arial"/>
                <a:ea typeface="Arial"/>
                <a:cs typeface="Arial"/>
                <a:sym typeface="Arial"/>
              </a:rPr>
              <a:t>USD 54,420.</a:t>
            </a:r>
            <a:r>
              <a:rPr lang="en-US" sz="1200" b="0" i="0" u="none" strike="noStrike" cap="none" dirty="0">
                <a:solidFill>
                  <a:schemeClr val="dk1"/>
                </a:solidFill>
                <a:latin typeface="Raleway Medium"/>
                <a:ea typeface="Raleway Medium"/>
                <a:cs typeface="Raleway Medium"/>
                <a:sym typeface="Raleway Medium"/>
              </a:rPr>
              <a:t> </a:t>
            </a:r>
            <a:endParaRPr sz="1200" b="0" i="0" u="none" strike="noStrike" cap="none" dirty="0">
              <a:solidFill>
                <a:srgbClr val="000000"/>
              </a:solidFill>
              <a:latin typeface="Arial"/>
              <a:ea typeface="Arial"/>
              <a:cs typeface="Arial"/>
              <a:sym typeface="Arial"/>
            </a:endParaRP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Opening balance (end of </a:t>
            </a:r>
            <a:r>
              <a:rPr lang="en-US" sz="900" dirty="0">
                <a:solidFill>
                  <a:srgbClr val="3F3F3F"/>
                </a:solidFill>
                <a:latin typeface="Raleway"/>
                <a:ea typeface="Raleway"/>
                <a:cs typeface="Raleway"/>
                <a:sym typeface="Raleway"/>
              </a:rPr>
              <a:t>Mar</a:t>
            </a:r>
            <a:r>
              <a:rPr lang="en-US" sz="900" b="0" i="1" u="none" strike="noStrike" cap="none" dirty="0">
                <a:solidFill>
                  <a:srgbClr val="3F3F3F"/>
                </a:solidFill>
                <a:latin typeface="Raleway"/>
                <a:ea typeface="Raleway"/>
                <a:cs typeface="Raleway"/>
                <a:sym typeface="Raleway"/>
              </a:rPr>
              <a:t>/20):</a:t>
            </a:r>
            <a:r>
              <a:rPr lang="en-US" sz="900" b="0" i="0" u="none" strike="noStrike" cap="none" dirty="0">
                <a:solidFill>
                  <a:srgbClr val="3F3F3F"/>
                </a:solidFill>
                <a:latin typeface="Raleway"/>
                <a:ea typeface="Raleway"/>
                <a:cs typeface="Raleway"/>
                <a:sym typeface="Raleway"/>
              </a:rPr>
              <a:t> (+) USD 610.</a:t>
            </a:r>
            <a:endParaRPr sz="900" b="0" i="0" u="none" strike="noStrike" cap="none" dirty="0">
              <a:solidFill>
                <a:srgbClr val="000000"/>
              </a:solidFill>
              <a:latin typeface="Raleway"/>
              <a:ea typeface="Raleway"/>
              <a:cs typeface="Raleway"/>
              <a:sym typeface="Raleway"/>
            </a:endParaRP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Capital Income </a:t>
            </a:r>
            <a:r>
              <a:rPr lang="en-US" sz="900" b="0" i="1" u="none" strike="noStrike" cap="none" dirty="0">
                <a:solidFill>
                  <a:srgbClr val="3F3F3F"/>
                </a:solidFill>
                <a:latin typeface="Raleway"/>
                <a:ea typeface="Raleway"/>
                <a:cs typeface="Raleway"/>
                <a:sym typeface="Raleway"/>
              </a:rPr>
              <a:t>Mar/20 </a:t>
            </a:r>
            <a:r>
              <a:rPr lang="en-US" sz="900" b="0" i="0" u="none" strike="noStrike" cap="none" dirty="0">
                <a:solidFill>
                  <a:srgbClr val="3F3F3F"/>
                </a:solidFill>
                <a:latin typeface="Raleway"/>
                <a:ea typeface="Raleway"/>
                <a:cs typeface="Raleway"/>
                <a:sym typeface="Raleway"/>
              </a:rPr>
              <a:t>: (+) USD 200.000</a:t>
            </a:r>
          </a:p>
          <a:p>
            <a:pPr marL="914400" marR="0" lvl="1" indent="-292100" rtl="0">
              <a:lnSpc>
                <a:spcPct val="115000"/>
              </a:lnSpc>
              <a:spcBef>
                <a:spcPts val="0"/>
              </a:spcBef>
              <a:spcAft>
                <a:spcPts val="0"/>
              </a:spcAft>
              <a:buClr>
                <a:schemeClr val="dk1"/>
              </a:buClr>
              <a:buSzPts val="1000"/>
              <a:buFont typeface="Courier New"/>
              <a:buChar char="o"/>
            </a:pPr>
            <a:r>
              <a:rPr lang="en-US" sz="900" dirty="0">
                <a:solidFill>
                  <a:srgbClr val="3F3F3F"/>
                </a:solidFill>
                <a:latin typeface="Raleway"/>
                <a:sym typeface="Raleway"/>
              </a:rPr>
              <a:t>Vehicle Sale ‘Fee 1/3’ </a:t>
            </a:r>
            <a:r>
              <a:rPr lang="en-US" sz="900" i="1" dirty="0">
                <a:solidFill>
                  <a:srgbClr val="3F3F3F"/>
                </a:solidFill>
                <a:latin typeface="Raleway"/>
                <a:sym typeface="Raleway"/>
              </a:rPr>
              <a:t>Mar/20</a:t>
            </a:r>
            <a:r>
              <a:rPr lang="en-US" sz="900" dirty="0">
                <a:solidFill>
                  <a:srgbClr val="3F3F3F"/>
                </a:solidFill>
                <a:latin typeface="Raleway"/>
                <a:sym typeface="Raleway"/>
              </a:rPr>
              <a:t>: (+) USD 6.650</a:t>
            </a:r>
            <a:endParaRPr sz="1400" b="0" i="0" u="none" strike="noStrike" cap="none" dirty="0">
              <a:solidFill>
                <a:srgbClr val="000000"/>
              </a:solidFill>
              <a:latin typeface="Arial"/>
              <a:ea typeface="Arial"/>
              <a:cs typeface="Arial"/>
              <a:sym typeface="Arial"/>
            </a:endParaRP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414141"/>
                </a:solidFill>
                <a:latin typeface="Raleway"/>
                <a:ea typeface="Raleway"/>
                <a:cs typeface="Raleway"/>
                <a:sym typeface="Raleway"/>
              </a:rPr>
              <a:t>Loans Paid </a:t>
            </a:r>
            <a:r>
              <a:rPr lang="en-US" sz="900" b="0" i="1" u="none" strike="noStrike" cap="none" dirty="0">
                <a:solidFill>
                  <a:srgbClr val="414141"/>
                </a:solidFill>
                <a:latin typeface="Raleway"/>
                <a:ea typeface="Raleway"/>
                <a:cs typeface="Raleway"/>
                <a:sym typeface="Raleway"/>
              </a:rPr>
              <a:t>Mar/20 </a:t>
            </a:r>
            <a:r>
              <a:rPr lang="en-US" sz="900" b="0" i="0" u="none" strike="noStrike" cap="none" dirty="0">
                <a:solidFill>
                  <a:srgbClr val="414141"/>
                </a:solidFill>
                <a:latin typeface="Raleway"/>
                <a:ea typeface="Raleway"/>
                <a:cs typeface="Raleway"/>
                <a:sym typeface="Raleway"/>
              </a:rPr>
              <a:t>: (-) USD 17.472.</a:t>
            </a: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414141"/>
                </a:solidFill>
                <a:latin typeface="Raleway"/>
                <a:ea typeface="Raleway"/>
                <a:cs typeface="Raleway"/>
                <a:sym typeface="Raleway"/>
              </a:rPr>
              <a:t>Fixed Assets </a:t>
            </a:r>
            <a:r>
              <a:rPr lang="en-US" sz="900" b="0" i="1" u="none" strike="noStrike" cap="none" dirty="0">
                <a:solidFill>
                  <a:srgbClr val="414141"/>
                </a:solidFill>
                <a:latin typeface="Raleway"/>
                <a:ea typeface="Raleway"/>
                <a:cs typeface="Raleway"/>
                <a:sym typeface="Raleway"/>
              </a:rPr>
              <a:t>Mar/20 :</a:t>
            </a:r>
            <a:r>
              <a:rPr lang="en-US" sz="900" b="0" i="0" u="none" strike="noStrike" cap="none" dirty="0">
                <a:solidFill>
                  <a:srgbClr val="414141"/>
                </a:solidFill>
                <a:latin typeface="Raleway"/>
                <a:ea typeface="Raleway"/>
                <a:cs typeface="Raleway"/>
                <a:sym typeface="Raleway"/>
              </a:rPr>
              <a:t> (-) </a:t>
            </a:r>
            <a:r>
              <a:rPr lang="en-US" sz="900" b="0" i="1" u="none" strike="noStrike" cap="none" dirty="0">
                <a:solidFill>
                  <a:srgbClr val="414141"/>
                </a:solidFill>
                <a:latin typeface="Raleway"/>
                <a:ea typeface="Raleway"/>
                <a:cs typeface="Raleway"/>
                <a:sym typeface="Raleway"/>
              </a:rPr>
              <a:t>USD 261.</a:t>
            </a:r>
          </a:p>
          <a:p>
            <a:pPr marL="914400" marR="0" lvl="1" indent="-292100"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Operating Expenses </a:t>
            </a:r>
            <a:r>
              <a:rPr lang="en-US" sz="900" b="0" i="1" u="none" strike="noStrike" cap="none" dirty="0">
                <a:solidFill>
                  <a:srgbClr val="3F3F3F"/>
                </a:solidFill>
                <a:latin typeface="Raleway"/>
                <a:ea typeface="Raleway"/>
                <a:cs typeface="Raleway"/>
                <a:sym typeface="Raleway"/>
              </a:rPr>
              <a:t>Mar/20 :</a:t>
            </a:r>
            <a:r>
              <a:rPr lang="en-US" sz="900" b="0" i="0" u="none" strike="noStrike" cap="none" dirty="0">
                <a:solidFill>
                  <a:srgbClr val="3F3F3F"/>
                </a:solidFill>
                <a:latin typeface="Raleway"/>
                <a:ea typeface="Raleway"/>
                <a:cs typeface="Raleway"/>
                <a:sym typeface="Raleway"/>
              </a:rPr>
              <a:t> (-) USD </a:t>
            </a:r>
            <a:r>
              <a:rPr lang="en-US" sz="900" b="0" i="1" u="none" strike="noStrike" cap="none" dirty="0">
                <a:solidFill>
                  <a:srgbClr val="3F3F3F"/>
                </a:solidFill>
                <a:latin typeface="Raleway"/>
                <a:ea typeface="Raleway"/>
                <a:cs typeface="Raleway"/>
                <a:sym typeface="Raleway"/>
              </a:rPr>
              <a:t>135,108</a:t>
            </a:r>
            <a:r>
              <a:rPr lang="en-US" sz="900" b="0" i="0" u="none" strike="noStrike" cap="none" dirty="0">
                <a:solidFill>
                  <a:srgbClr val="3F3F3F"/>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914400" marR="0" lvl="1" indent="-292100" rtl="0">
              <a:lnSpc>
                <a:spcPct val="115000"/>
              </a:lnSpc>
              <a:spcBef>
                <a:spcPts val="0"/>
              </a:spcBef>
              <a:spcAft>
                <a:spcPts val="0"/>
              </a:spcAft>
              <a:buClr>
                <a:srgbClr val="414141"/>
              </a:buClr>
              <a:buSzPts val="1000"/>
              <a:buFont typeface="Courier New"/>
              <a:buChar char="o"/>
            </a:pPr>
            <a:r>
              <a:rPr lang="en-US" sz="900" b="1" i="0" u="none" strike="noStrike" cap="none" dirty="0">
                <a:solidFill>
                  <a:srgbClr val="414141"/>
                </a:solidFill>
                <a:latin typeface="Raleway"/>
                <a:ea typeface="Raleway"/>
                <a:cs typeface="Raleway"/>
                <a:sym typeface="Raleway"/>
              </a:rPr>
              <a:t>Final accumulated cash balance </a:t>
            </a:r>
            <a:r>
              <a:rPr lang="en-US" sz="900" b="1" i="1" dirty="0">
                <a:solidFill>
                  <a:srgbClr val="414141"/>
                </a:solidFill>
                <a:latin typeface="Raleway"/>
                <a:ea typeface="Raleway"/>
                <a:cs typeface="Raleway"/>
                <a:sym typeface="Raleway"/>
              </a:rPr>
              <a:t> Mar</a:t>
            </a:r>
            <a:r>
              <a:rPr lang="en-US" sz="900" b="1" i="1" u="none" strike="noStrike" cap="none" dirty="0">
                <a:solidFill>
                  <a:srgbClr val="414141"/>
                </a:solidFill>
                <a:latin typeface="Raleway"/>
                <a:ea typeface="Raleway"/>
                <a:cs typeface="Raleway"/>
                <a:sym typeface="Raleway"/>
              </a:rPr>
              <a:t> 2020 </a:t>
            </a:r>
            <a:r>
              <a:rPr lang="en-US" sz="900" b="1" i="0" u="none" strike="noStrike" cap="none" dirty="0">
                <a:solidFill>
                  <a:srgbClr val="414141"/>
                </a:solidFill>
                <a:latin typeface="Raleway"/>
                <a:ea typeface="Raleway"/>
                <a:cs typeface="Raleway"/>
                <a:sym typeface="Raleway"/>
              </a:rPr>
              <a:t>: USD 54.420.</a:t>
            </a:r>
            <a:endParaRPr sz="900" b="1" i="0" u="none" strike="noStrike" cap="none" dirty="0">
              <a:solidFill>
                <a:srgbClr val="414141"/>
              </a:solidFill>
              <a:latin typeface="Raleway"/>
              <a:ea typeface="Raleway"/>
              <a:cs typeface="Raleway"/>
              <a:sym typeface="Raleway"/>
            </a:endParaRPr>
          </a:p>
          <a:p>
            <a:pPr marL="914400" marR="0" lvl="1" indent="-228600" algn="l" rtl="0">
              <a:lnSpc>
                <a:spcPct val="115000"/>
              </a:lnSpc>
              <a:spcBef>
                <a:spcPts val="0"/>
              </a:spcBef>
              <a:spcAft>
                <a:spcPts val="0"/>
              </a:spcAft>
              <a:buClr>
                <a:srgbClr val="414141"/>
              </a:buClr>
              <a:buSzPts val="1000"/>
              <a:buFont typeface="Raleway"/>
              <a:buNone/>
            </a:pPr>
            <a:endParaRPr sz="1000" b="0" i="1" u="none" strike="noStrike" cap="none" dirty="0">
              <a:latin typeface="Raleway"/>
              <a:ea typeface="Raleway"/>
              <a:cs typeface="Raleway"/>
              <a:sym typeface="Raleway"/>
            </a:endParaRPr>
          </a:p>
          <a:p>
            <a:pPr marL="914400" marR="0" lvl="1" indent="-292100" algn="l" rtl="0">
              <a:lnSpc>
                <a:spcPct val="115000"/>
              </a:lnSpc>
              <a:spcBef>
                <a:spcPts val="0"/>
              </a:spcBef>
              <a:spcAft>
                <a:spcPts val="0"/>
              </a:spcAft>
              <a:buSzPts val="1000"/>
              <a:buFont typeface="Raleway"/>
              <a:buChar char="o"/>
            </a:pPr>
            <a:r>
              <a:rPr lang="en-US" sz="900" b="0" i="1" u="none" strike="noStrike" cap="none" dirty="0">
                <a:latin typeface="Raleway"/>
                <a:ea typeface="Raleway"/>
                <a:cs typeface="Raleway"/>
                <a:sym typeface="Raleway"/>
              </a:rPr>
              <a:t>Cash outflows for Mar/20 (USD 152,841) are composed of: 89% Operating Expenses and 11% Loan Payment.</a:t>
            </a:r>
            <a:endParaRPr sz="900" b="0" i="1" u="none" strike="noStrike" cap="none" dirty="0">
              <a:latin typeface="Raleway"/>
              <a:ea typeface="Raleway"/>
              <a:cs typeface="Raleway"/>
              <a:sym typeface="Raleway"/>
            </a:endParaRPr>
          </a:p>
          <a:p>
            <a:pPr marL="914400" marR="25400" lvl="1" indent="-292100" algn="l" rtl="0">
              <a:lnSpc>
                <a:spcPct val="115000"/>
              </a:lnSpc>
              <a:spcBef>
                <a:spcPts val="0"/>
              </a:spcBef>
              <a:spcAft>
                <a:spcPts val="0"/>
              </a:spcAft>
              <a:buSzPts val="1000"/>
              <a:buFont typeface="Raleway"/>
              <a:buChar char="o"/>
            </a:pPr>
            <a:r>
              <a:rPr lang="en-US" sz="900" i="1" dirty="0">
                <a:latin typeface="Raleway"/>
                <a:ea typeface="Raleway"/>
                <a:cs typeface="Raleway"/>
                <a:sym typeface="Raleway"/>
              </a:rPr>
              <a:t>March </a:t>
            </a:r>
            <a:r>
              <a:rPr lang="en-US" sz="900" b="0" i="1" u="none" strike="noStrike" cap="none" dirty="0">
                <a:latin typeface="Raleway"/>
                <a:ea typeface="Raleway"/>
                <a:cs typeface="Raleway"/>
                <a:sym typeface="Raleway"/>
              </a:rPr>
              <a:t>operating costs were </a:t>
            </a:r>
            <a:r>
              <a:rPr lang="en-US" sz="900" i="1" dirty="0">
                <a:latin typeface="Raleway"/>
                <a:ea typeface="Raleway"/>
                <a:cs typeface="Raleway"/>
                <a:sym typeface="Raleway"/>
              </a:rPr>
              <a:t>above the </a:t>
            </a:r>
            <a:r>
              <a:rPr lang="en-US" sz="900" b="0" i="1" u="none" strike="noStrike" cap="none" dirty="0">
                <a:latin typeface="Raleway"/>
                <a:ea typeface="Raleway"/>
                <a:cs typeface="Raleway"/>
                <a:sym typeface="Raleway"/>
              </a:rPr>
              <a:t>average (last 12 months).</a:t>
            </a:r>
            <a:endParaRPr sz="900" b="0" i="1" u="none" strike="noStrike" cap="none" dirty="0">
              <a:latin typeface="Raleway"/>
              <a:ea typeface="Raleway"/>
              <a:cs typeface="Raleway"/>
              <a:sym typeface="Raleway"/>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86" name="Google Shape;86;p17"/>
          <p:cNvSpPr txBox="1"/>
          <p:nvPr/>
        </p:nvSpPr>
        <p:spPr>
          <a:xfrm>
            <a:off x="53869" y="4464946"/>
            <a:ext cx="4628100" cy="12615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New partner contributions and Loans: Mar. 2020</a:t>
            </a:r>
            <a:endParaRPr sz="1200" b="0" i="0" u="none" strike="noStrike" cap="none" dirty="0">
              <a:solidFill>
                <a:srgbClr val="000000"/>
              </a:solidFill>
              <a:latin typeface="Arial"/>
              <a:ea typeface="Arial"/>
              <a:cs typeface="Arial"/>
              <a:sym typeface="Arial"/>
            </a:endParaRPr>
          </a:p>
          <a:p>
            <a:pPr marL="914400" marR="0" lvl="1" indent="-292100" algn="l" rtl="0">
              <a:lnSpc>
                <a:spcPct val="115000"/>
              </a:lnSpc>
              <a:spcBef>
                <a:spcPts val="0"/>
              </a:spcBef>
              <a:spcAft>
                <a:spcPts val="0"/>
              </a:spcAft>
              <a:buClr>
                <a:srgbClr val="414141"/>
              </a:buClr>
              <a:buSzPts val="1000"/>
              <a:buFont typeface="Courier New"/>
              <a:buChar char="o"/>
            </a:pPr>
            <a:r>
              <a:rPr lang="en-US" sz="900" b="0" i="0" u="none" strike="noStrike" cap="none" dirty="0">
                <a:solidFill>
                  <a:srgbClr val="414141"/>
                </a:solidFill>
                <a:latin typeface="Raleway Medium"/>
                <a:ea typeface="Raleway Medium"/>
                <a:cs typeface="Raleway Medium"/>
                <a:sym typeface="Raleway Medium"/>
              </a:rPr>
              <a:t>Contribution of partners: USD </a:t>
            </a:r>
            <a:r>
              <a:rPr lang="en-US" sz="900" dirty="0">
                <a:solidFill>
                  <a:srgbClr val="414141"/>
                </a:solidFill>
                <a:latin typeface="Raleway Medium"/>
                <a:ea typeface="Raleway Medium"/>
                <a:cs typeface="Raleway Medium"/>
                <a:sym typeface="Raleway Medium"/>
              </a:rPr>
              <a:t>200.000.</a:t>
            </a:r>
            <a:endParaRPr sz="900" b="0" i="0" u="none" strike="noStrike" cap="none" dirty="0">
              <a:solidFill>
                <a:srgbClr val="414141"/>
              </a:solidFill>
              <a:latin typeface="Raleway"/>
              <a:ea typeface="Raleway"/>
              <a:cs typeface="Raleway"/>
              <a:sym typeface="Raleway"/>
            </a:endParaRPr>
          </a:p>
        </p:txBody>
      </p:sp>
      <p:pic>
        <p:nvPicPr>
          <p:cNvPr id="3" name="Imagen 2">
            <a:extLst>
              <a:ext uri="{FF2B5EF4-FFF2-40B4-BE49-F238E27FC236}">
                <a16:creationId xmlns:a16="http://schemas.microsoft.com/office/drawing/2014/main" id="{900ACB9B-75DB-45E0-915E-3A18C3BB5EE3}"/>
              </a:ext>
            </a:extLst>
          </p:cNvPr>
          <p:cNvPicPr>
            <a:picLocks noChangeAspect="1"/>
          </p:cNvPicPr>
          <p:nvPr/>
        </p:nvPicPr>
        <p:blipFill>
          <a:blip r:embed="rId3"/>
          <a:stretch>
            <a:fillRect/>
          </a:stretch>
        </p:blipFill>
        <p:spPr>
          <a:xfrm>
            <a:off x="5321488" y="431197"/>
            <a:ext cx="3647228" cy="468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6" name="Imagen 5">
            <a:extLst>
              <a:ext uri="{FF2B5EF4-FFF2-40B4-BE49-F238E27FC236}">
                <a16:creationId xmlns:a16="http://schemas.microsoft.com/office/drawing/2014/main" id="{9B9F268B-4320-4AD6-8DAB-A3F5504670C2}"/>
              </a:ext>
            </a:extLst>
          </p:cNvPr>
          <p:cNvPicPr>
            <a:picLocks noChangeAspect="1"/>
          </p:cNvPicPr>
          <p:nvPr/>
        </p:nvPicPr>
        <p:blipFill>
          <a:blip r:embed="rId3"/>
          <a:stretch>
            <a:fillRect/>
          </a:stretch>
        </p:blipFill>
        <p:spPr>
          <a:xfrm>
            <a:off x="4326420" y="864844"/>
            <a:ext cx="4503193" cy="2941200"/>
          </a:xfrm>
          <a:prstGeom prst="rect">
            <a:avLst/>
          </a:prstGeom>
        </p:spPr>
      </p:pic>
      <p:sp>
        <p:nvSpPr>
          <p:cNvPr id="93" name="Google Shape;93;p18"/>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Arial"/>
              <a:buNone/>
            </a:pPr>
            <a:r>
              <a:rPr lang="en-US" sz="2400" b="1" i="0" u="none" strike="noStrike" cap="none" dirty="0">
                <a:solidFill>
                  <a:srgbClr val="1B36FF"/>
                </a:solidFill>
                <a:latin typeface="Raleway"/>
                <a:ea typeface="Raleway"/>
                <a:cs typeface="Raleway"/>
                <a:sym typeface="Raleway"/>
              </a:rPr>
              <a:t>Accumulated Cash Flow – </a:t>
            </a:r>
            <a:r>
              <a:rPr lang="en-US" sz="2400" dirty="0">
                <a:solidFill>
                  <a:srgbClr val="1B36FF"/>
                </a:solidFill>
                <a:latin typeface="Raleway"/>
                <a:ea typeface="Raleway"/>
                <a:cs typeface="Raleway"/>
                <a:sym typeface="Raleway"/>
              </a:rPr>
              <a:t>Mar</a:t>
            </a:r>
            <a:r>
              <a:rPr lang="en-US" sz="2400" b="1" i="0" u="none" strike="noStrike" cap="none" dirty="0">
                <a:solidFill>
                  <a:srgbClr val="1B36FF"/>
                </a:solidFill>
                <a:latin typeface="Raleway"/>
                <a:ea typeface="Raleway"/>
                <a:cs typeface="Raleway"/>
                <a:sym typeface="Raleway"/>
              </a:rPr>
              <a:t> 2020</a:t>
            </a:r>
            <a:endParaRPr sz="2400" b="1" i="0" u="none" strike="noStrike" cap="none" dirty="0">
              <a:solidFill>
                <a:srgbClr val="1B36FF"/>
              </a:solidFill>
              <a:latin typeface="Raleway"/>
              <a:ea typeface="Raleway"/>
              <a:cs typeface="Raleway"/>
              <a:sym typeface="Raleway"/>
            </a:endParaRPr>
          </a:p>
        </p:txBody>
      </p:sp>
      <p:sp>
        <p:nvSpPr>
          <p:cNvPr id="94" name="Google Shape;94;p18"/>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18"/>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5</a:t>
            </a:r>
            <a:endParaRPr sz="1200" b="0" i="0" u="none" strike="noStrike" cap="none" dirty="0">
              <a:solidFill>
                <a:srgbClr val="FFFFFF"/>
              </a:solidFill>
              <a:latin typeface="Raleway"/>
              <a:ea typeface="Raleway"/>
              <a:cs typeface="Raleway"/>
              <a:sym typeface="Raleway"/>
            </a:endParaRPr>
          </a:p>
        </p:txBody>
      </p:sp>
      <p:pic>
        <p:nvPicPr>
          <p:cNvPr id="96" name="Google Shape;96;p18"/>
          <p:cNvPicPr preferRelativeResize="0"/>
          <p:nvPr/>
        </p:nvPicPr>
        <p:blipFill rotWithShape="1">
          <a:blip r:embed="rId4">
            <a:alphaModFix/>
          </a:blip>
          <a:srcRect t="52803" r="9835" b="27695"/>
          <a:stretch/>
        </p:blipFill>
        <p:spPr>
          <a:xfrm>
            <a:off x="0" y="4681850"/>
            <a:ext cx="1180024" cy="461651"/>
          </a:xfrm>
          <a:prstGeom prst="rect">
            <a:avLst/>
          </a:prstGeom>
          <a:noFill/>
          <a:ln>
            <a:noFill/>
          </a:ln>
        </p:spPr>
      </p:pic>
      <p:sp>
        <p:nvSpPr>
          <p:cNvPr id="97" name="Google Shape;97;p18"/>
          <p:cNvSpPr txBox="1">
            <a:spLocks noGrp="1"/>
          </p:cNvSpPr>
          <p:nvPr>
            <p:ph type="body" idx="1"/>
          </p:nvPr>
        </p:nvSpPr>
        <p:spPr>
          <a:xfrm>
            <a:off x="-132217" y="1085587"/>
            <a:ext cx="4537962" cy="2720457"/>
          </a:xfrm>
          <a:prstGeom prst="rect">
            <a:avLst/>
          </a:prstGeom>
          <a:noFill/>
          <a:ln>
            <a:noFill/>
          </a:ln>
        </p:spPr>
        <p:txBody>
          <a:bodyPr spcFirstLastPara="1" wrap="square" lIns="91425" tIns="45700" rIns="91425" bIns="45700" anchor="t" anchorCtr="0">
            <a:noAutofit/>
          </a:bodyPr>
          <a:lstStyle/>
          <a:p>
            <a:pPr marL="457200" marR="0" lvl="0" indent="-317500" algn="l" rtl="0">
              <a:lnSpc>
                <a:spcPct val="90000"/>
              </a:lnSpc>
              <a:spcBef>
                <a:spcPts val="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2016: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39 thousand</a:t>
            </a:r>
            <a:r>
              <a:rPr lang="en-US" sz="1300" b="1" i="0" u="none" strike="noStrike" cap="none" dirty="0">
                <a:solidFill>
                  <a:srgbClr val="2939FA"/>
                </a:solidFill>
                <a:latin typeface="Raleway Medium"/>
                <a:ea typeface="Raleway Medium"/>
                <a:cs typeface="Raleway Medium"/>
                <a:sym typeface="Raleway Medium"/>
              </a:rPr>
              <a:t> </a:t>
            </a:r>
            <a:endParaRPr sz="1300" b="0" i="0" u="none" strike="noStrike" cap="none" dirty="0">
              <a:solidFill>
                <a:schemeClr val="dk1"/>
              </a:solidFill>
              <a:latin typeface="Raleway Medium"/>
              <a:ea typeface="Raleway Medium"/>
              <a:cs typeface="Raleway Medium"/>
              <a:sym typeface="Raleway Medium"/>
            </a:endParaRPr>
          </a:p>
          <a:p>
            <a:pPr marL="457200" marR="0" lvl="0" indent="-317500" algn="l" rtl="0">
              <a:lnSpc>
                <a:spcPct val="90000"/>
              </a:lnSpc>
              <a:spcBef>
                <a:spcPts val="60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2017: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46 thousand</a:t>
            </a:r>
            <a:endParaRPr sz="1300" b="0" i="0" u="none" strike="noStrike" cap="none" dirty="0">
              <a:solidFill>
                <a:schemeClr val="dk1"/>
              </a:solidFill>
              <a:latin typeface="Raleway Medium"/>
              <a:ea typeface="Raleway Medium"/>
              <a:cs typeface="Raleway Medium"/>
              <a:sym typeface="Raleway Medium"/>
            </a:endParaRPr>
          </a:p>
          <a:p>
            <a:pPr marL="457200" marR="0" lvl="0" indent="-317500" algn="l" rtl="0">
              <a:lnSpc>
                <a:spcPct val="90000"/>
              </a:lnSpc>
              <a:spcBef>
                <a:spcPts val="60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2018: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165 thou</a:t>
            </a:r>
            <a:r>
              <a:rPr lang="en-US" sz="1300" b="1" dirty="0">
                <a:solidFill>
                  <a:srgbClr val="2939FA"/>
                </a:solidFill>
                <a:latin typeface="Arial"/>
                <a:ea typeface="Arial"/>
                <a:cs typeface="Arial"/>
                <a:sym typeface="Arial"/>
              </a:rPr>
              <a:t>sand</a:t>
            </a:r>
            <a:endParaRPr dirty="0"/>
          </a:p>
          <a:p>
            <a:pPr marL="457200" lvl="0" indent="-317500" algn="l" rtl="0">
              <a:lnSpc>
                <a:spcPct val="90000"/>
              </a:lnSpc>
              <a:spcBef>
                <a:spcPts val="600"/>
              </a:spcBef>
              <a:spcAft>
                <a:spcPts val="0"/>
              </a:spcAft>
              <a:buClr>
                <a:schemeClr val="dk1"/>
              </a:buClr>
              <a:buSzPts val="1400"/>
              <a:buFont typeface="Raleway Medium"/>
              <a:buChar char="●"/>
            </a:pPr>
            <a:r>
              <a:rPr lang="en-US" sz="1300" dirty="0">
                <a:latin typeface="Raleway Medium"/>
                <a:ea typeface="Raleway Medium"/>
                <a:cs typeface="Raleway Medium"/>
                <a:sym typeface="Raleway Medium"/>
              </a:rPr>
              <a:t>Final Cash Balance 2019: </a:t>
            </a:r>
            <a:r>
              <a:rPr lang="en-US" sz="1300" b="1" dirty="0">
                <a:solidFill>
                  <a:srgbClr val="2939FA"/>
                </a:solidFill>
                <a:latin typeface="Raleway Medium"/>
                <a:ea typeface="Raleway Medium"/>
                <a:cs typeface="Raleway Medium"/>
                <a:sym typeface="Raleway Medium"/>
              </a:rPr>
              <a:t>USD 138</a:t>
            </a:r>
            <a:r>
              <a:rPr lang="en-US" sz="1300" b="1" dirty="0">
                <a:solidFill>
                  <a:srgbClr val="2939FA"/>
                </a:solidFill>
                <a:latin typeface="Arial"/>
                <a:ea typeface="Arial"/>
                <a:cs typeface="Arial"/>
                <a:sym typeface="Arial"/>
              </a:rPr>
              <a:t> thousand</a:t>
            </a:r>
          </a:p>
          <a:p>
            <a:pPr indent="-317500">
              <a:lnSpc>
                <a:spcPct val="90000"/>
              </a:lnSpc>
              <a:spcBef>
                <a:spcPts val="600"/>
              </a:spcBef>
              <a:buClr>
                <a:schemeClr val="dk1"/>
              </a:buClr>
              <a:buSzPts val="1400"/>
              <a:buFont typeface="Raleway Medium"/>
              <a:buChar char="●"/>
            </a:pPr>
            <a:r>
              <a:rPr lang="en-US" sz="1300" dirty="0">
                <a:latin typeface="Raleway Medium"/>
                <a:ea typeface="Raleway Medium"/>
                <a:cs typeface="Raleway Medium"/>
                <a:sym typeface="Raleway Medium"/>
              </a:rPr>
              <a:t>Final Cash Balance 2020: </a:t>
            </a:r>
            <a:r>
              <a:rPr lang="en-US" sz="1300" b="1" dirty="0">
                <a:solidFill>
                  <a:srgbClr val="2939FA"/>
                </a:solidFill>
                <a:latin typeface="Raleway Medium"/>
                <a:ea typeface="Raleway Medium"/>
                <a:cs typeface="Raleway Medium"/>
                <a:sym typeface="Raleway Medium"/>
              </a:rPr>
              <a:t>USD 54</a:t>
            </a:r>
            <a:r>
              <a:rPr lang="en-US" sz="1300" b="1" dirty="0">
                <a:solidFill>
                  <a:srgbClr val="2939FA"/>
                </a:solidFill>
                <a:latin typeface="Arial"/>
                <a:ea typeface="Arial"/>
                <a:cs typeface="Arial"/>
                <a:sym typeface="Arial"/>
              </a:rPr>
              <a:t> thousand</a:t>
            </a:r>
          </a:p>
          <a:p>
            <a:pPr marL="914400" marR="0" lvl="1" indent="-317500" algn="l" rtl="0">
              <a:lnSpc>
                <a:spcPct val="90000"/>
              </a:lnSpc>
              <a:spcBef>
                <a:spcPts val="600"/>
              </a:spcBef>
              <a:spcAft>
                <a:spcPts val="0"/>
              </a:spcAft>
              <a:buClr>
                <a:schemeClr val="dk1"/>
              </a:buClr>
              <a:buSzPts val="1400"/>
              <a:buFont typeface="Courier New"/>
              <a:buChar char="o"/>
            </a:pPr>
            <a:r>
              <a:rPr lang="en-US" sz="1000" b="0" i="0" u="none" strike="noStrike" cap="none" dirty="0">
                <a:solidFill>
                  <a:srgbClr val="3F3F3F"/>
                </a:solidFill>
                <a:latin typeface="Raleway Medium"/>
                <a:ea typeface="Raleway Medium"/>
                <a:cs typeface="Raleway Medium"/>
                <a:sym typeface="Raleway Medium"/>
              </a:rPr>
              <a:t>January 2020:</a:t>
            </a:r>
            <a:r>
              <a:rPr lang="en-US" sz="1000" b="0" i="0" u="none" strike="noStrike" cap="none" dirty="0">
                <a:solidFill>
                  <a:srgbClr val="3F3F3F"/>
                </a:solidFill>
                <a:latin typeface="Arial"/>
                <a:ea typeface="Arial"/>
                <a:cs typeface="Arial"/>
                <a:sym typeface="Arial"/>
              </a:rPr>
              <a:t> USD (-) 100</a:t>
            </a:r>
            <a:r>
              <a:rPr lang="en-US" sz="1000" dirty="0">
                <a:solidFill>
                  <a:srgbClr val="3F3F3F"/>
                </a:solidFill>
                <a:latin typeface="Arial"/>
                <a:ea typeface="Arial"/>
                <a:cs typeface="Arial"/>
                <a:sym typeface="Arial"/>
              </a:rPr>
              <a:t>.</a:t>
            </a:r>
            <a:r>
              <a:rPr lang="en-US" sz="1000" b="0" i="0" u="none" strike="noStrike" cap="none" dirty="0">
                <a:solidFill>
                  <a:srgbClr val="3F3F3F"/>
                </a:solidFill>
                <a:latin typeface="Arial"/>
                <a:ea typeface="Arial"/>
                <a:cs typeface="Arial"/>
                <a:sym typeface="Arial"/>
              </a:rPr>
              <a:t>3 thousand.</a:t>
            </a:r>
          </a:p>
          <a:p>
            <a:pPr lvl="1" indent="-317500">
              <a:lnSpc>
                <a:spcPct val="90000"/>
              </a:lnSpc>
              <a:spcBef>
                <a:spcPts val="600"/>
              </a:spcBef>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February 2020:</a:t>
            </a:r>
            <a:r>
              <a:rPr lang="en-US" sz="1000" dirty="0">
                <a:solidFill>
                  <a:srgbClr val="3F3F3F"/>
                </a:solidFill>
                <a:latin typeface="Arial"/>
                <a:ea typeface="Arial"/>
                <a:cs typeface="Arial"/>
                <a:sym typeface="Arial"/>
              </a:rPr>
              <a:t> USD (-) 37.1 thousand.</a:t>
            </a:r>
          </a:p>
          <a:p>
            <a:pPr lvl="1" indent="-317500">
              <a:lnSpc>
                <a:spcPct val="90000"/>
              </a:lnSpc>
              <a:spcBef>
                <a:spcPts val="600"/>
              </a:spcBef>
              <a:buClr>
                <a:schemeClr val="dk1"/>
              </a:buClr>
              <a:buSzPts val="1400"/>
              <a:buFont typeface="Courier New"/>
              <a:buChar char="o"/>
            </a:pPr>
            <a:r>
              <a:rPr lang="en-US" sz="1000" dirty="0">
                <a:solidFill>
                  <a:srgbClr val="3F3F3F"/>
                </a:solidFill>
                <a:latin typeface="Arial"/>
                <a:ea typeface="Arial"/>
                <a:cs typeface="Arial"/>
                <a:sym typeface="Arial"/>
              </a:rPr>
              <a:t>March 2020: USD (+) 53.8</a:t>
            </a:r>
          </a:p>
          <a:p>
            <a:pPr marL="914400" marR="0" lvl="1" indent="-317500" algn="l" rtl="0">
              <a:lnSpc>
                <a:spcPct val="90000"/>
              </a:lnSpc>
              <a:spcBef>
                <a:spcPts val="600"/>
              </a:spcBef>
              <a:spcAft>
                <a:spcPts val="0"/>
              </a:spcAft>
              <a:buClr>
                <a:schemeClr val="dk1"/>
              </a:buClr>
              <a:buSzPts val="1400"/>
              <a:buFont typeface="Courier New"/>
              <a:buChar char="o"/>
            </a:pPr>
            <a:endParaRPr lang="en-US" sz="1000" b="0" i="0" u="none" strike="noStrike" cap="none" dirty="0">
              <a:solidFill>
                <a:srgbClr val="3F3F3F"/>
              </a:solidFill>
              <a:latin typeface="Arial"/>
              <a:ea typeface="Arial"/>
              <a:cs typeface="Arial"/>
              <a:sym typeface="Arial"/>
            </a:endParaRPr>
          </a:p>
          <a:p>
            <a:pPr marL="914400" marR="0" lvl="1" indent="-317500" algn="l" rtl="0">
              <a:lnSpc>
                <a:spcPct val="90000"/>
              </a:lnSpc>
              <a:spcBef>
                <a:spcPts val="600"/>
              </a:spcBef>
              <a:spcAft>
                <a:spcPts val="0"/>
              </a:spcAft>
              <a:buClr>
                <a:schemeClr val="dk1"/>
              </a:buClr>
              <a:buSzPts val="1400"/>
              <a:buFont typeface="Courier New"/>
              <a:buChar char="o"/>
            </a:pPr>
            <a:endParaRPr dirty="0"/>
          </a:p>
        </p:txBody>
      </p:sp>
      <p:sp>
        <p:nvSpPr>
          <p:cNvPr id="98" name="Google Shape;98;p18"/>
          <p:cNvSpPr txBox="1"/>
          <p:nvPr/>
        </p:nvSpPr>
        <p:spPr>
          <a:xfrm>
            <a:off x="7335252" y="1059256"/>
            <a:ext cx="1644503" cy="261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dirty="0">
                <a:solidFill>
                  <a:srgbClr val="3F3F3F"/>
                </a:solidFill>
                <a:latin typeface="Raleway"/>
                <a:ea typeface="Raleway"/>
                <a:cs typeface="Raleway"/>
                <a:sym typeface="Raleway"/>
              </a:rPr>
              <a:t>Accumulated 2020</a:t>
            </a:r>
            <a:endParaRPr sz="1400" b="0" i="0" u="none" strike="noStrike" cap="none" dirty="0">
              <a:solidFill>
                <a:srgbClr val="000000"/>
              </a:solidFill>
              <a:latin typeface="Arial"/>
              <a:ea typeface="Arial"/>
              <a:cs typeface="Arial"/>
              <a:sym typeface="Arial"/>
            </a:endParaRPr>
          </a:p>
        </p:txBody>
      </p:sp>
      <p:sp>
        <p:nvSpPr>
          <p:cNvPr id="100" name="Google Shape;100;p18"/>
          <p:cNvSpPr txBox="1"/>
          <p:nvPr/>
        </p:nvSpPr>
        <p:spPr>
          <a:xfrm>
            <a:off x="4602480" y="3950349"/>
            <a:ext cx="35676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(1) – Accumulated Cash Flow (2016 - 2018)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(2) – Accumulated Cash Flow (2016 -  December 2019)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(3) – Accumulated Cash Flow (2016 –  Mar 2020)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1" u="none" strike="noStrike" cap="none" dirty="0">
              <a:solidFill>
                <a:srgbClr val="7F7F7F"/>
              </a:solidFill>
              <a:latin typeface="Raleway"/>
              <a:ea typeface="Raleway"/>
              <a:cs typeface="Raleway"/>
              <a:sym typeface="Raleway"/>
            </a:endParaRPr>
          </a:p>
        </p:txBody>
      </p:sp>
      <p:sp>
        <p:nvSpPr>
          <p:cNvPr id="103" name="Google Shape;103;p18"/>
          <p:cNvSpPr/>
          <p:nvPr/>
        </p:nvSpPr>
        <p:spPr>
          <a:xfrm>
            <a:off x="7537564" y="1085588"/>
            <a:ext cx="1272999" cy="2029088"/>
          </a:xfrm>
          <a:prstGeom prst="rect">
            <a:avLst/>
          </a:prstGeom>
          <a:solidFill>
            <a:srgbClr val="D6D6D6">
              <a:alpha val="20000"/>
            </a:srgbClr>
          </a:solidFill>
          <a:ln w="12700" cap="flat" cmpd="sng">
            <a:solidFill>
              <a:srgbClr val="41414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109" name="Google Shape;109;p19"/>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Cash flow available data </a:t>
            </a:r>
            <a:endParaRPr sz="2700" b="0" i="0" u="none" strike="noStrike" cap="none" dirty="0">
              <a:solidFill>
                <a:srgbClr val="FFFFFF"/>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a:buChar char="●"/>
            </a:pPr>
            <a:r>
              <a:rPr lang="en-US" sz="2800" b="1" i="0" u="none" strike="noStrike" cap="none" dirty="0">
                <a:solidFill>
                  <a:srgbClr val="FFFFFF"/>
                </a:solidFill>
                <a:latin typeface="Raleway"/>
                <a:ea typeface="Raleway"/>
                <a:cs typeface="Raleway"/>
                <a:sym typeface="Raleway"/>
              </a:rPr>
              <a:t>Management tools</a:t>
            </a:r>
            <a:endParaRPr sz="2800" b="1" i="0" u="none" strike="noStrike" cap="none" dirty="0">
              <a:solidFill>
                <a:srgbClr val="FFFFFF"/>
              </a:solidFill>
              <a:latin typeface="Raleway"/>
              <a:ea typeface="Raleway"/>
              <a:cs typeface="Raleway"/>
              <a:sym typeface="Raleway"/>
            </a:endParaRPr>
          </a:p>
          <a:p>
            <a:pPr marL="914400" marR="0" lvl="1" indent="-342900" algn="l" rtl="0">
              <a:lnSpc>
                <a:spcPct val="115000"/>
              </a:lnSpc>
              <a:spcBef>
                <a:spcPts val="0"/>
              </a:spcBef>
              <a:spcAft>
                <a:spcPts val="0"/>
              </a:spcAft>
              <a:buClr>
                <a:srgbClr val="FFFFFF"/>
              </a:buClr>
              <a:buSzPts val="1800"/>
              <a:buFont typeface="Courier New"/>
              <a:buChar char="o"/>
            </a:pPr>
            <a:r>
              <a:rPr lang="en-US" sz="2400" b="1" i="0" u="none" strike="noStrike" cap="none" dirty="0">
                <a:solidFill>
                  <a:srgbClr val="FFFFFF"/>
                </a:solidFill>
                <a:latin typeface="Raleway"/>
                <a:ea typeface="Raleway"/>
                <a:cs typeface="Raleway"/>
                <a:sym typeface="Raleway"/>
              </a:rPr>
              <a:t>Balance Sheet</a:t>
            </a:r>
            <a:endParaRPr sz="2400" b="1" i="0" u="none" strike="noStrike" cap="none" dirty="0">
              <a:solidFill>
                <a:srgbClr val="FFFFFF"/>
              </a:solidFill>
              <a:latin typeface="Raleway"/>
              <a:ea typeface="Raleway"/>
              <a:cs typeface="Raleway"/>
              <a:sym typeface="Raleway"/>
            </a:endParaRPr>
          </a:p>
          <a:p>
            <a:pPr marL="914400" marR="0" lvl="1" indent="-342900" algn="l" rtl="0">
              <a:lnSpc>
                <a:spcPct val="115000"/>
              </a:lnSpc>
              <a:spcBef>
                <a:spcPts val="0"/>
              </a:spcBef>
              <a:spcAft>
                <a:spcPts val="0"/>
              </a:spcAft>
              <a:buClr>
                <a:srgbClr val="FFFFFF"/>
              </a:buClr>
              <a:buSzPts val="1800"/>
              <a:buFont typeface="Courier New"/>
              <a:buChar char="o"/>
            </a:pPr>
            <a:r>
              <a:rPr lang="en-US" sz="2400" b="1" i="0" u="none" strike="noStrike" cap="none" dirty="0">
                <a:solidFill>
                  <a:srgbClr val="FFFFFF"/>
                </a:solidFill>
                <a:latin typeface="Raleway"/>
                <a:ea typeface="Raleway"/>
                <a:cs typeface="Raleway"/>
                <a:sym typeface="Raleway"/>
              </a:rPr>
              <a:t>Income Statement</a:t>
            </a:r>
            <a:endParaRPr sz="2400" b="1" i="0" u="none" strike="noStrike" cap="none" dirty="0">
              <a:solidFill>
                <a:srgbClr val="FFFFFF"/>
              </a:solidFill>
              <a:latin typeface="Raleway"/>
              <a:ea typeface="Raleway"/>
              <a:cs typeface="Raleway"/>
              <a:sym typeface="Raleway"/>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Next steps</a:t>
            </a:r>
            <a:endParaRPr sz="1600" b="0" i="0" u="none" strike="noStrike" cap="none" dirty="0">
              <a:solidFill>
                <a:srgbClr val="FFFFFF"/>
              </a:solidFill>
              <a:latin typeface="Raleway Medium"/>
              <a:ea typeface="Raleway Medium"/>
              <a:cs typeface="Raleway Medium"/>
              <a:sym typeface="Raleway Medium"/>
            </a:endParaRPr>
          </a:p>
        </p:txBody>
      </p:sp>
      <p:sp>
        <p:nvSpPr>
          <p:cNvPr id="110" name="Google Shape;110;p19"/>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438461" y="825309"/>
            <a:ext cx="4358866" cy="2393100"/>
          </a:xfrm>
          <a:prstGeom prst="rect">
            <a:avLst/>
          </a:prstGeom>
          <a:noFill/>
          <a:ln>
            <a:noFill/>
          </a:ln>
        </p:spPr>
        <p:txBody>
          <a:bodyPr spcFirstLastPara="1" wrap="square" lIns="91425" tIns="45700" rIns="91425" bIns="45700" anchor="t" anchorCtr="0">
            <a:noAutofit/>
          </a:bodyPr>
          <a:lstStyle/>
          <a:p>
            <a:pPr marL="365760" marR="0" lvl="0" indent="-254507" algn="l" rtl="0">
              <a:lnSpc>
                <a:spcPct val="115000"/>
              </a:lnSpc>
              <a:spcBef>
                <a:spcPts val="0"/>
              </a:spcBef>
              <a:spcAft>
                <a:spcPts val="0"/>
              </a:spcAft>
              <a:buClr>
                <a:srgbClr val="000000"/>
              </a:buClr>
              <a:buSzPts val="1200"/>
              <a:buFont typeface="Raleway Medium"/>
              <a:buChar char="●"/>
            </a:pPr>
            <a:r>
              <a:rPr lang="en-US" sz="1200" b="0" i="0" u="none" strike="noStrike" cap="none" dirty="0">
                <a:solidFill>
                  <a:srgbClr val="000000"/>
                </a:solidFill>
                <a:latin typeface="Raleway Medium"/>
                <a:ea typeface="Raleway Medium"/>
                <a:cs typeface="Raleway Medium"/>
                <a:sym typeface="Raleway Medium"/>
              </a:rPr>
              <a:t>Continuous growth of plant and equipment</a:t>
            </a:r>
            <a:endParaRPr sz="1200" b="0" i="0" u="none" strike="noStrike" cap="none" dirty="0">
              <a:solidFill>
                <a:schemeClr val="dk1"/>
              </a:solidFill>
              <a:latin typeface="Rambla"/>
              <a:ea typeface="Rambla"/>
              <a:cs typeface="Rambla"/>
              <a:sym typeface="Rambla"/>
            </a:endParaRPr>
          </a:p>
          <a:p>
            <a:pPr marL="822960" marR="0" lvl="1" indent="-267208" algn="l" rtl="0">
              <a:lnSpc>
                <a:spcPct val="115000"/>
              </a:lnSpc>
              <a:spcBef>
                <a:spcPts val="0"/>
              </a:spcBef>
              <a:spcAft>
                <a:spcPts val="0"/>
              </a:spcAft>
              <a:buClr>
                <a:srgbClr val="000000"/>
              </a:buClr>
              <a:buSzPts val="1400"/>
              <a:buFont typeface="Courier New"/>
              <a:buChar char="o"/>
            </a:pPr>
            <a:r>
              <a:rPr lang="en-US" sz="1000" b="0" i="0" u="none" strike="noStrike" cap="none" dirty="0">
                <a:solidFill>
                  <a:srgbClr val="000000"/>
                </a:solidFill>
                <a:latin typeface="Raleway Medium"/>
                <a:ea typeface="Raleway Medium"/>
                <a:cs typeface="Raleway Medium"/>
                <a:sym typeface="Raleway Medium"/>
              </a:rPr>
              <a:t>Property, Plant &amp; Equipment growth in 2017: </a:t>
            </a:r>
            <a:r>
              <a:rPr lang="en-US" sz="1200" b="0" i="0" u="none" strike="noStrike" cap="none" dirty="0">
                <a:solidFill>
                  <a:srgbClr val="2939FA"/>
                </a:solidFill>
                <a:latin typeface="Raleway Medium"/>
                <a:ea typeface="Raleway Medium"/>
                <a:cs typeface="Raleway Medium"/>
                <a:sym typeface="Raleway Medium"/>
              </a:rPr>
              <a:t>200%</a:t>
            </a:r>
            <a:endParaRPr sz="1000" b="0" i="0" u="none" strike="noStrike" cap="none" dirty="0">
              <a:solidFill>
                <a:srgbClr val="2939FA"/>
              </a:solidFill>
              <a:latin typeface="Raleway Medium"/>
              <a:ea typeface="Raleway Medium"/>
              <a:cs typeface="Raleway Medium"/>
              <a:sym typeface="Raleway Medium"/>
            </a:endParaRPr>
          </a:p>
          <a:p>
            <a:pPr marL="822960" marR="0" lvl="1" indent="-267208" algn="l" rtl="0">
              <a:lnSpc>
                <a:spcPct val="115000"/>
              </a:lnSpc>
              <a:spcBef>
                <a:spcPts val="0"/>
              </a:spcBef>
              <a:spcAft>
                <a:spcPts val="0"/>
              </a:spcAft>
              <a:buClr>
                <a:srgbClr val="000000"/>
              </a:buClr>
              <a:buSzPts val="1400"/>
              <a:buFont typeface="Courier New"/>
              <a:buChar char="o"/>
            </a:pPr>
            <a:r>
              <a:rPr lang="en-US" sz="1000" b="0" i="0" u="none" strike="noStrike" cap="none" dirty="0">
                <a:solidFill>
                  <a:srgbClr val="000000"/>
                </a:solidFill>
                <a:latin typeface="Raleway Medium"/>
                <a:ea typeface="Raleway Medium"/>
                <a:cs typeface="Raleway Medium"/>
                <a:sym typeface="Raleway Medium"/>
              </a:rPr>
              <a:t>Property, Plant &amp; Equipment growth in 2018: </a:t>
            </a:r>
            <a:r>
              <a:rPr lang="en-US" sz="1200" dirty="0">
                <a:solidFill>
                  <a:srgbClr val="2939FA"/>
                </a:solidFill>
                <a:latin typeface="Raleway Medium"/>
                <a:ea typeface="Raleway Medium"/>
                <a:cs typeface="Raleway Medium"/>
                <a:sym typeface="Raleway Medium"/>
              </a:rPr>
              <a:t>138</a:t>
            </a:r>
            <a:r>
              <a:rPr lang="en-US" sz="1200" b="0" i="0" u="none" strike="noStrike" cap="none" dirty="0">
                <a:solidFill>
                  <a:srgbClr val="2939FA"/>
                </a:solidFill>
                <a:latin typeface="Raleway Medium"/>
                <a:ea typeface="Raleway Medium"/>
                <a:cs typeface="Raleway Medium"/>
                <a:sym typeface="Raleway Medium"/>
              </a:rPr>
              <a:t>%</a:t>
            </a:r>
            <a:endParaRPr dirty="0"/>
          </a:p>
          <a:p>
            <a:pPr marL="82296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Property, Plant &amp; Equipment growth in 2019: </a:t>
            </a:r>
            <a:r>
              <a:rPr lang="en-US" sz="1200" dirty="0">
                <a:solidFill>
                  <a:srgbClr val="2939FA"/>
                </a:solidFill>
                <a:latin typeface="Raleway Medium"/>
                <a:ea typeface="Raleway Medium"/>
                <a:cs typeface="Raleway Medium"/>
                <a:sym typeface="Raleway Medium"/>
              </a:rPr>
              <a:t>65%</a:t>
            </a:r>
          </a:p>
          <a:p>
            <a:pPr marL="822960" lvl="1" indent="-267208">
              <a:spcBef>
                <a:spcPts val="0"/>
              </a:spcBef>
              <a:buClr>
                <a:srgbClr val="000000"/>
              </a:buClr>
              <a:buSzPts val="1400"/>
              <a:buFont typeface="Courier New"/>
              <a:buChar char="o"/>
            </a:pPr>
            <a:r>
              <a:rPr lang="en-US" sz="1000" dirty="0">
                <a:solidFill>
                  <a:srgbClr val="000000"/>
                </a:solidFill>
                <a:latin typeface="Raleway Medium"/>
                <a:sym typeface="Raleway Medium"/>
              </a:rPr>
              <a:t>Property, Plant &amp; Equipment growth in 2020: -</a:t>
            </a:r>
            <a:r>
              <a:rPr lang="en-US" sz="1200" dirty="0">
                <a:solidFill>
                  <a:srgbClr val="2939FA"/>
                </a:solidFill>
                <a:latin typeface="Raleway Medium"/>
                <a:sym typeface="Raleway Medium"/>
              </a:rPr>
              <a:t>1,7%</a:t>
            </a:r>
            <a:endParaRPr lang="en-US" sz="1000" dirty="0">
              <a:solidFill>
                <a:srgbClr val="2939FA"/>
              </a:solidFill>
              <a:latin typeface="Raleway Medium"/>
              <a:sym typeface="Raleway Medium"/>
            </a:endParaRPr>
          </a:p>
          <a:p>
            <a:pPr marL="822960" lvl="1" indent="-267208" algn="l" rtl="0">
              <a:lnSpc>
                <a:spcPct val="115000"/>
              </a:lnSpc>
              <a:spcBef>
                <a:spcPts val="0"/>
              </a:spcBef>
              <a:spcAft>
                <a:spcPts val="0"/>
              </a:spcAft>
              <a:buClr>
                <a:srgbClr val="000000"/>
              </a:buClr>
              <a:buSzPts val="1400"/>
              <a:buFont typeface="Courier New"/>
              <a:buChar char="o"/>
            </a:pPr>
            <a:endParaRPr sz="1200" dirty="0">
              <a:solidFill>
                <a:srgbClr val="2939FA"/>
              </a:solidFill>
            </a:endParaRPr>
          </a:p>
          <a:p>
            <a:pPr marL="822960" marR="0" lvl="1" indent="-267208" algn="l" rtl="0">
              <a:lnSpc>
                <a:spcPct val="115000"/>
              </a:lnSpc>
              <a:spcBef>
                <a:spcPts val="0"/>
              </a:spcBef>
              <a:spcAft>
                <a:spcPts val="0"/>
              </a:spcAft>
              <a:buClr>
                <a:srgbClr val="414141"/>
              </a:buClr>
              <a:buSzPts val="1400"/>
              <a:buFont typeface="Raleway"/>
              <a:buChar char="o"/>
            </a:pPr>
            <a:r>
              <a:rPr lang="en-US" sz="1000" dirty="0">
                <a:solidFill>
                  <a:srgbClr val="414141"/>
                </a:solidFill>
                <a:latin typeface="Raleway Medium"/>
                <a:ea typeface="Raleway Medium"/>
                <a:cs typeface="Raleway Medium"/>
                <a:sym typeface="Raleway Medium"/>
              </a:rPr>
              <a:t>(Investments include Value Added Taxes: Tax Credit)</a:t>
            </a:r>
            <a:endParaRPr sz="1000" i="0" u="none" strike="noStrike" cap="none" dirty="0">
              <a:solidFill>
                <a:srgbClr val="414141"/>
              </a:solidFill>
              <a:latin typeface="Raleway Medium"/>
              <a:ea typeface="Raleway Medium"/>
              <a:cs typeface="Raleway Medium"/>
              <a:sym typeface="Raleway Medium"/>
            </a:endParaRPr>
          </a:p>
          <a:p>
            <a:pPr marL="365760" lvl="0" indent="-178307" algn="l" rtl="0">
              <a:lnSpc>
                <a:spcPct val="115000"/>
              </a:lnSpc>
              <a:spcBef>
                <a:spcPts val="0"/>
              </a:spcBef>
              <a:spcAft>
                <a:spcPts val="0"/>
              </a:spcAft>
              <a:buClr>
                <a:srgbClr val="000000"/>
              </a:buClr>
              <a:buSzPts val="1200"/>
              <a:buFont typeface="Raleway Medium"/>
              <a:buNone/>
            </a:pPr>
            <a:endParaRPr sz="1200" dirty="0">
              <a:solidFill>
                <a:srgbClr val="000000"/>
              </a:solidFill>
              <a:latin typeface="Raleway Medium"/>
              <a:ea typeface="Raleway Medium"/>
              <a:cs typeface="Raleway Medium"/>
              <a:sym typeface="Raleway Medium"/>
            </a:endParaRPr>
          </a:p>
          <a:p>
            <a:pPr marL="365760" lvl="0" indent="-254507" algn="l" rtl="0">
              <a:lnSpc>
                <a:spcPct val="115000"/>
              </a:lnSpc>
              <a:spcBef>
                <a:spcPts val="600"/>
              </a:spcBef>
              <a:spcAft>
                <a:spcPts val="0"/>
              </a:spcAft>
              <a:buClr>
                <a:srgbClr val="000000"/>
              </a:buClr>
              <a:buSzPts val="1200"/>
              <a:buFont typeface="Raleway Medium"/>
              <a:buChar char="●"/>
            </a:pPr>
            <a:r>
              <a:rPr lang="en-US" sz="1200" dirty="0">
                <a:solidFill>
                  <a:srgbClr val="000000"/>
                </a:solidFill>
                <a:latin typeface="Raleway Medium"/>
                <a:ea typeface="Raleway Medium"/>
                <a:cs typeface="Raleway Medium"/>
                <a:sym typeface="Raleway Medium"/>
              </a:rPr>
              <a:t>Fixed assets totally funded by capital injections and Government Subsidy.</a:t>
            </a:r>
          </a:p>
          <a:p>
            <a:pPr marL="365760" lvl="0" indent="-254507" algn="l" rtl="0">
              <a:lnSpc>
                <a:spcPct val="115000"/>
              </a:lnSpc>
              <a:spcBef>
                <a:spcPts val="600"/>
              </a:spcBef>
              <a:spcAft>
                <a:spcPts val="0"/>
              </a:spcAft>
              <a:buClr>
                <a:srgbClr val="000000"/>
              </a:buClr>
              <a:buSzPts val="1200"/>
              <a:buFont typeface="Raleway Medium"/>
              <a:buChar char="●"/>
            </a:pPr>
            <a:r>
              <a:rPr lang="en-US" sz="1200" dirty="0">
                <a:solidFill>
                  <a:srgbClr val="000000"/>
                </a:solidFill>
                <a:latin typeface="Raleway Medium"/>
                <a:ea typeface="Raleway Medium"/>
                <a:cs typeface="Raleway Medium"/>
                <a:sym typeface="Raleway Medium"/>
              </a:rPr>
              <a:t>2020: Vehicle sale (1 unit)</a:t>
            </a:r>
            <a:endParaRPr sz="1200" dirty="0">
              <a:solidFill>
                <a:srgbClr val="000000"/>
              </a:solidFill>
              <a:latin typeface="Raleway Medium"/>
              <a:ea typeface="Raleway Medium"/>
              <a:cs typeface="Raleway Medium"/>
              <a:sym typeface="Raleway Medium"/>
            </a:endParaRPr>
          </a:p>
          <a:p>
            <a:pPr marL="1280160" marR="0" lvl="2" indent="-178307" algn="l" rtl="0">
              <a:lnSpc>
                <a:spcPct val="115000"/>
              </a:lnSpc>
              <a:spcBef>
                <a:spcPts val="16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914400" marR="0" lvl="1" indent="-228600" algn="l" rtl="0">
              <a:lnSpc>
                <a:spcPct val="90000"/>
              </a:lnSpc>
              <a:spcBef>
                <a:spcPts val="1000"/>
              </a:spcBef>
              <a:spcAft>
                <a:spcPts val="0"/>
              </a:spcAft>
              <a:buClr>
                <a:schemeClr val="dk1"/>
              </a:buClr>
              <a:buSzPts val="1400"/>
              <a:buFont typeface="Courier New"/>
              <a:buNone/>
            </a:pPr>
            <a:endParaRPr sz="12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116" name="Google Shape;116;p20"/>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200" b="1" i="0" u="none" strike="noStrike" cap="none" dirty="0">
                <a:solidFill>
                  <a:srgbClr val="1B36FF"/>
                </a:solidFill>
                <a:latin typeface="Raleway"/>
                <a:ea typeface="Raleway"/>
                <a:cs typeface="Raleway"/>
                <a:sym typeface="Raleway"/>
              </a:rPr>
              <a:t>Balance Sheet: Mar.</a:t>
            </a:r>
            <a:r>
              <a:rPr lang="en-US" sz="2200" dirty="0">
                <a:solidFill>
                  <a:srgbClr val="1B36FF"/>
                </a:solidFill>
                <a:latin typeface="Raleway"/>
                <a:ea typeface="Raleway"/>
                <a:cs typeface="Raleway"/>
                <a:sym typeface="Raleway"/>
              </a:rPr>
              <a:t> 2020</a:t>
            </a:r>
            <a:endParaRPr sz="2200" b="1" i="0" u="none" strike="noStrike" cap="none" dirty="0">
              <a:solidFill>
                <a:srgbClr val="1B36FF"/>
              </a:solidFill>
              <a:latin typeface="Raleway"/>
              <a:ea typeface="Raleway"/>
              <a:cs typeface="Raleway"/>
              <a:sym typeface="Raleway"/>
            </a:endParaRPr>
          </a:p>
        </p:txBody>
      </p:sp>
      <p:sp>
        <p:nvSpPr>
          <p:cNvPr id="117" name="Google Shape;117;p20"/>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8" name="Google Shape;118;p20"/>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7</a:t>
            </a:r>
            <a:endParaRPr sz="1200" b="0" i="0" u="none" strike="noStrike" cap="none" dirty="0">
              <a:solidFill>
                <a:srgbClr val="FFFFFF"/>
              </a:solidFill>
              <a:latin typeface="Raleway"/>
              <a:ea typeface="Raleway"/>
              <a:cs typeface="Raleway"/>
              <a:sym typeface="Raleway"/>
            </a:endParaRPr>
          </a:p>
        </p:txBody>
      </p:sp>
      <p:pic>
        <p:nvPicPr>
          <p:cNvPr id="119" name="Google Shape;119;p20"/>
          <p:cNvPicPr preferRelativeResize="0"/>
          <p:nvPr/>
        </p:nvPicPr>
        <p:blipFill rotWithShape="1">
          <a:blip r:embed="rId3">
            <a:alphaModFix/>
          </a:blip>
          <a:srcRect t="5293" r="9835" b="27695"/>
          <a:stretch/>
        </p:blipFill>
        <p:spPr>
          <a:xfrm>
            <a:off x="0" y="3557125"/>
            <a:ext cx="1180024" cy="1586375"/>
          </a:xfrm>
          <a:prstGeom prst="rect">
            <a:avLst/>
          </a:prstGeom>
          <a:noFill/>
          <a:ln>
            <a:noFill/>
          </a:ln>
        </p:spPr>
      </p:pic>
      <p:pic>
        <p:nvPicPr>
          <p:cNvPr id="2" name="Imagen 1">
            <a:extLst>
              <a:ext uri="{FF2B5EF4-FFF2-40B4-BE49-F238E27FC236}">
                <a16:creationId xmlns:a16="http://schemas.microsoft.com/office/drawing/2014/main" id="{73A51C08-86FE-467F-8AFA-0A7FF17591D6}"/>
              </a:ext>
            </a:extLst>
          </p:cNvPr>
          <p:cNvPicPr>
            <a:picLocks noChangeAspect="1"/>
          </p:cNvPicPr>
          <p:nvPr/>
        </p:nvPicPr>
        <p:blipFill>
          <a:blip r:embed="rId4"/>
          <a:stretch>
            <a:fillRect/>
          </a:stretch>
        </p:blipFill>
        <p:spPr>
          <a:xfrm>
            <a:off x="4728335" y="419787"/>
            <a:ext cx="4363478" cy="468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3" name="Imagen 2">
            <a:extLst>
              <a:ext uri="{FF2B5EF4-FFF2-40B4-BE49-F238E27FC236}">
                <a16:creationId xmlns:a16="http://schemas.microsoft.com/office/drawing/2014/main" id="{33B313AB-097A-42C6-B056-E086C1B3B638}"/>
              </a:ext>
            </a:extLst>
          </p:cNvPr>
          <p:cNvPicPr>
            <a:picLocks noChangeAspect="1"/>
          </p:cNvPicPr>
          <p:nvPr/>
        </p:nvPicPr>
        <p:blipFill>
          <a:blip r:embed="rId3"/>
          <a:stretch>
            <a:fillRect/>
          </a:stretch>
        </p:blipFill>
        <p:spPr>
          <a:xfrm>
            <a:off x="879587" y="980661"/>
            <a:ext cx="2753846" cy="1800000"/>
          </a:xfrm>
          <a:prstGeom prst="rect">
            <a:avLst/>
          </a:prstGeom>
        </p:spPr>
      </p:pic>
      <p:sp>
        <p:nvSpPr>
          <p:cNvPr id="126" name="Google Shape;126;p21"/>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Investments_ Property, Plant &amp; Eq.: Mar 2020</a:t>
            </a:r>
            <a:endParaRPr sz="2400" b="1" i="0" u="none" strike="noStrike" cap="none" dirty="0">
              <a:solidFill>
                <a:srgbClr val="1B36FF"/>
              </a:solidFill>
              <a:latin typeface="Raleway"/>
              <a:ea typeface="Raleway"/>
              <a:cs typeface="Raleway"/>
              <a:sym typeface="Raleway"/>
            </a:endParaRPr>
          </a:p>
        </p:txBody>
      </p:sp>
      <p:sp>
        <p:nvSpPr>
          <p:cNvPr id="127" name="Google Shape;127;p21"/>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8" name="Google Shape;128;p21"/>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8</a:t>
            </a:r>
            <a:endParaRPr sz="1200" b="0" i="0" u="none" strike="noStrike" cap="none" dirty="0">
              <a:solidFill>
                <a:srgbClr val="FFFFFF"/>
              </a:solidFill>
              <a:latin typeface="Raleway"/>
              <a:ea typeface="Raleway"/>
              <a:cs typeface="Raleway"/>
              <a:sym typeface="Raleway"/>
            </a:endParaRPr>
          </a:p>
        </p:txBody>
      </p:sp>
      <p:cxnSp>
        <p:nvCxnSpPr>
          <p:cNvPr id="129" name="Google Shape;129;p21"/>
          <p:cNvCxnSpPr/>
          <p:nvPr/>
        </p:nvCxnSpPr>
        <p:spPr>
          <a:xfrm>
            <a:off x="3580765" y="1332389"/>
            <a:ext cx="792000" cy="0"/>
          </a:xfrm>
          <a:prstGeom prst="straightConnector1">
            <a:avLst/>
          </a:prstGeom>
          <a:noFill/>
          <a:ln w="19050" cap="flat" cmpd="sng">
            <a:solidFill>
              <a:srgbClr val="FFCC8B"/>
            </a:solidFill>
            <a:prstDash val="dash"/>
            <a:round/>
            <a:headEnd type="none" w="sm" len="sm"/>
            <a:tailEnd type="triangle" w="med" len="med"/>
          </a:ln>
        </p:spPr>
      </p:cxnSp>
      <p:sp>
        <p:nvSpPr>
          <p:cNvPr id="130" name="Google Shape;130;p21"/>
          <p:cNvSpPr/>
          <p:nvPr/>
        </p:nvSpPr>
        <p:spPr>
          <a:xfrm>
            <a:off x="4404117" y="1006878"/>
            <a:ext cx="3894600" cy="2622000"/>
          </a:xfrm>
          <a:prstGeom prst="rect">
            <a:avLst/>
          </a:prstGeom>
          <a:noFill/>
          <a:ln w="25400" cap="flat" cmpd="sng">
            <a:solidFill>
              <a:srgbClr val="FFCC8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1" name="Google Shape;131;p21"/>
          <p:cNvSpPr/>
          <p:nvPr/>
        </p:nvSpPr>
        <p:spPr>
          <a:xfrm>
            <a:off x="2831208" y="1311817"/>
            <a:ext cx="90487" cy="976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Elipse 9">
            <a:extLst>
              <a:ext uri="{FF2B5EF4-FFF2-40B4-BE49-F238E27FC236}">
                <a16:creationId xmlns:a16="http://schemas.microsoft.com/office/drawing/2014/main" id="{F32C673A-03CF-449B-B1BD-45FC9CDEA126}"/>
              </a:ext>
            </a:extLst>
          </p:cNvPr>
          <p:cNvSpPr/>
          <p:nvPr/>
        </p:nvSpPr>
        <p:spPr>
          <a:xfrm>
            <a:off x="3430722" y="1204077"/>
            <a:ext cx="203800" cy="446047"/>
          </a:xfrm>
          <a:prstGeom prst="ellipse">
            <a:avLst/>
          </a:prstGeom>
          <a:no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BC6B3E92-0608-43BD-BC46-6B5025FA5336}"/>
              </a:ext>
            </a:extLst>
          </p:cNvPr>
          <p:cNvPicPr>
            <a:picLocks noChangeAspect="1"/>
          </p:cNvPicPr>
          <p:nvPr/>
        </p:nvPicPr>
        <p:blipFill>
          <a:blip r:embed="rId4"/>
          <a:stretch>
            <a:fillRect/>
          </a:stretch>
        </p:blipFill>
        <p:spPr>
          <a:xfrm>
            <a:off x="877409" y="3006927"/>
            <a:ext cx="2756024" cy="1800000"/>
          </a:xfrm>
          <a:prstGeom prst="rect">
            <a:avLst/>
          </a:prstGeom>
        </p:spPr>
      </p:pic>
      <p:pic>
        <p:nvPicPr>
          <p:cNvPr id="8" name="Imagen 7">
            <a:extLst>
              <a:ext uri="{FF2B5EF4-FFF2-40B4-BE49-F238E27FC236}">
                <a16:creationId xmlns:a16="http://schemas.microsoft.com/office/drawing/2014/main" id="{92B53277-989F-4FCA-BF0D-C7B0E720F440}"/>
              </a:ext>
            </a:extLst>
          </p:cNvPr>
          <p:cNvPicPr>
            <a:picLocks noChangeAspect="1"/>
          </p:cNvPicPr>
          <p:nvPr/>
        </p:nvPicPr>
        <p:blipFill>
          <a:blip r:embed="rId5"/>
          <a:stretch>
            <a:fillRect/>
          </a:stretch>
        </p:blipFill>
        <p:spPr>
          <a:xfrm>
            <a:off x="4452613" y="1058803"/>
            <a:ext cx="3855600" cy="2518149"/>
          </a:xfrm>
          <a:prstGeom prst="rect">
            <a:avLst/>
          </a:prstGeom>
        </p:spPr>
      </p:pic>
      <p:sp>
        <p:nvSpPr>
          <p:cNvPr id="17" name="Google Shape;115;p20">
            <a:extLst>
              <a:ext uri="{FF2B5EF4-FFF2-40B4-BE49-F238E27FC236}">
                <a16:creationId xmlns:a16="http://schemas.microsoft.com/office/drawing/2014/main" id="{5DA7EBD3-628E-438F-8E4F-39FF83815CE1}"/>
              </a:ext>
            </a:extLst>
          </p:cNvPr>
          <p:cNvSpPr txBox="1">
            <a:spLocks noGrp="1"/>
          </p:cNvSpPr>
          <p:nvPr>
            <p:ph type="body" idx="1"/>
          </p:nvPr>
        </p:nvSpPr>
        <p:spPr>
          <a:xfrm>
            <a:off x="4404117" y="3680803"/>
            <a:ext cx="4358866" cy="2393100"/>
          </a:xfrm>
          <a:prstGeom prst="rect">
            <a:avLst/>
          </a:prstGeom>
          <a:noFill/>
          <a:ln>
            <a:noFill/>
          </a:ln>
        </p:spPr>
        <p:txBody>
          <a:bodyPr spcFirstLastPara="1" wrap="square" lIns="91425" tIns="45700" rIns="91425" bIns="45700" anchor="t" anchorCtr="0">
            <a:noAutofit/>
          </a:bodyPr>
          <a:lstStyle/>
          <a:p>
            <a:pPr marL="365760" marR="0" lvl="0" indent="-254507" algn="l" rtl="0">
              <a:lnSpc>
                <a:spcPct val="115000"/>
              </a:lnSpc>
              <a:spcBef>
                <a:spcPts val="0"/>
              </a:spcBef>
              <a:spcAft>
                <a:spcPts val="0"/>
              </a:spcAft>
              <a:buClr>
                <a:srgbClr val="000000"/>
              </a:buClr>
              <a:buSzPts val="1200"/>
              <a:buFont typeface="Raleway Medium"/>
              <a:buChar char="●"/>
            </a:pPr>
            <a:r>
              <a:rPr lang="es-419" sz="1200" dirty="0">
                <a:solidFill>
                  <a:srgbClr val="000000"/>
                </a:solidFill>
                <a:latin typeface="Raleway Medium"/>
                <a:ea typeface="Raleway Medium"/>
                <a:cs typeface="Raleway Medium"/>
                <a:sym typeface="Raleway Medium"/>
              </a:rPr>
              <a:t>March 2020: </a:t>
            </a:r>
            <a:r>
              <a:rPr lang="es-419" sz="1200" dirty="0" err="1">
                <a:solidFill>
                  <a:srgbClr val="000000"/>
                </a:solidFill>
                <a:latin typeface="Raleway Medium"/>
                <a:ea typeface="Raleway Medium"/>
                <a:cs typeface="Raleway Medium"/>
                <a:sym typeface="Raleway Medium"/>
              </a:rPr>
              <a:t>Vehicle</a:t>
            </a:r>
            <a:r>
              <a:rPr lang="es-419" sz="1200" dirty="0">
                <a:solidFill>
                  <a:srgbClr val="000000"/>
                </a:solidFill>
                <a:latin typeface="Raleway Medium"/>
                <a:ea typeface="Raleway Medium"/>
                <a:cs typeface="Raleway Medium"/>
                <a:sym typeface="Raleway Medium"/>
              </a:rPr>
              <a:t> Sale (1)</a:t>
            </a:r>
            <a:endParaRPr sz="1200" dirty="0">
              <a:solidFill>
                <a:srgbClr val="000000"/>
              </a:solidFill>
              <a:latin typeface="Raleway Medium"/>
              <a:ea typeface="Raleway Medium"/>
              <a:cs typeface="Raleway Medium"/>
              <a:sym typeface="Raleway Medium"/>
            </a:endParaRPr>
          </a:p>
          <a:p>
            <a:pPr marL="1280160" marR="0" lvl="2" indent="-178307" algn="l" rtl="0">
              <a:lnSpc>
                <a:spcPct val="115000"/>
              </a:lnSpc>
              <a:spcBef>
                <a:spcPts val="16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914400" marR="0" lvl="1" indent="-228600" algn="l" rtl="0">
              <a:lnSpc>
                <a:spcPct val="90000"/>
              </a:lnSpc>
              <a:spcBef>
                <a:spcPts val="1000"/>
              </a:spcBef>
              <a:spcAft>
                <a:spcPts val="0"/>
              </a:spcAft>
              <a:buClr>
                <a:schemeClr val="dk1"/>
              </a:buClr>
              <a:buSzPts val="1400"/>
              <a:buFont typeface="Courier New"/>
              <a:buNone/>
            </a:pPr>
            <a:endParaRPr sz="12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146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Change in Expenses</a:t>
            </a:r>
            <a:endParaRPr sz="2400" b="1" i="0" u="none" strike="noStrike" cap="none" dirty="0">
              <a:solidFill>
                <a:srgbClr val="1B36FF"/>
              </a:solidFill>
              <a:latin typeface="Raleway"/>
              <a:ea typeface="Raleway"/>
              <a:cs typeface="Raleway"/>
              <a:sym typeface="Raleway"/>
            </a:endParaRPr>
          </a:p>
        </p:txBody>
      </p:sp>
      <p:sp>
        <p:nvSpPr>
          <p:cNvPr id="142" name="Google Shape;142;p22"/>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3" name="Google Shape;143;p22"/>
          <p:cNvSpPr txBox="1"/>
          <p:nvPr/>
        </p:nvSpPr>
        <p:spPr>
          <a:xfrm>
            <a:off x="8464550" y="30783"/>
            <a:ext cx="62726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9</a:t>
            </a:r>
            <a:endParaRPr sz="1200" b="0" i="0" u="none" strike="noStrike" cap="none" dirty="0">
              <a:solidFill>
                <a:srgbClr val="FFFFFF"/>
              </a:solidFill>
              <a:latin typeface="Raleway"/>
              <a:ea typeface="Raleway"/>
              <a:cs typeface="Raleway"/>
              <a:sym typeface="Raleway"/>
            </a:endParaRPr>
          </a:p>
        </p:txBody>
      </p:sp>
      <p:sp>
        <p:nvSpPr>
          <p:cNvPr id="144" name="Google Shape;144;p22"/>
          <p:cNvSpPr txBox="1">
            <a:spLocks noGrp="1"/>
          </p:cNvSpPr>
          <p:nvPr>
            <p:ph type="body" idx="1"/>
          </p:nvPr>
        </p:nvSpPr>
        <p:spPr>
          <a:xfrm>
            <a:off x="42100" y="661097"/>
            <a:ext cx="5194918" cy="3537300"/>
          </a:xfrm>
          <a:prstGeom prst="rect">
            <a:avLst/>
          </a:prstGeom>
          <a:noFill/>
          <a:ln>
            <a:noFill/>
          </a:ln>
        </p:spPr>
        <p:txBody>
          <a:bodyPr spcFirstLastPara="1" wrap="square" lIns="91425" tIns="45700" rIns="91425" bIns="45700" anchor="t" anchorCtr="0">
            <a:noAutofit/>
          </a:bodyPr>
          <a:lstStyle/>
          <a:p>
            <a:pPr marL="822960" lvl="1" indent="-178308" algn="just" rtl="0">
              <a:lnSpc>
                <a:spcPct val="115000"/>
              </a:lnSpc>
              <a:spcBef>
                <a:spcPts val="0"/>
              </a:spcBef>
              <a:spcAft>
                <a:spcPts val="0"/>
              </a:spcAft>
              <a:buClr>
                <a:srgbClr val="000000"/>
              </a:buClr>
              <a:buSzPts val="1000"/>
              <a:buFont typeface="Arial"/>
              <a:buNone/>
            </a:pPr>
            <a:endParaRPr sz="800" b="0" i="0" u="none" strike="noStrike" cap="none" dirty="0">
              <a:solidFill>
                <a:schemeClr val="dk1"/>
              </a:solidFill>
              <a:latin typeface="Rambla"/>
              <a:ea typeface="Rambla"/>
              <a:cs typeface="Rambla"/>
              <a:sym typeface="Rambla"/>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000000"/>
              </a:solidFill>
              <a:latin typeface="Raleway Medium"/>
              <a:ea typeface="Raleway Medium"/>
              <a:cs typeface="Raleway Medium"/>
              <a:sym typeface="Raleway Medium"/>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2939FA"/>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2939FA"/>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146" name="Google Shape;146;p22"/>
          <p:cNvSpPr txBox="1"/>
          <p:nvPr/>
        </p:nvSpPr>
        <p:spPr>
          <a:xfrm>
            <a:off x="143850" y="754325"/>
            <a:ext cx="6036900" cy="4593600"/>
          </a:xfrm>
          <a:prstGeom prst="rect">
            <a:avLst/>
          </a:prstGeom>
          <a:noFill/>
          <a:ln>
            <a:noFill/>
          </a:ln>
        </p:spPr>
        <p:txBody>
          <a:bodyPr spcFirstLastPara="1" wrap="square" lIns="91425" tIns="45700" rIns="91425" bIns="45700" anchor="t" anchorCtr="0">
            <a:noAutofit/>
          </a:bodyPr>
          <a:lstStyle/>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C0C0C"/>
                </a:solidFill>
                <a:latin typeface="Raleway Medium"/>
                <a:ea typeface="Raleway Medium"/>
                <a:cs typeface="Raleway Medium"/>
                <a:sym typeface="Raleway Medium"/>
              </a:rPr>
              <a:t>New Accounting Classification System for Operating Costs, since June 2019</a:t>
            </a:r>
            <a:endParaRPr sz="1400" b="0" i="0" u="none" strike="noStrike" cap="none" dirty="0">
              <a:solidFill>
                <a:srgbClr val="0C0C0C"/>
              </a:solidFill>
              <a:latin typeface="Arial"/>
              <a:ea typeface="Arial"/>
              <a:cs typeface="Arial"/>
              <a:sym typeface="Arial"/>
            </a:endParaRPr>
          </a:p>
          <a:p>
            <a:pPr marL="98552" marR="0" lvl="0" indent="0" algn="just" rtl="0">
              <a:lnSpc>
                <a:spcPct val="115000"/>
              </a:lnSpc>
              <a:spcBef>
                <a:spcPts val="0"/>
              </a:spcBef>
              <a:spcAft>
                <a:spcPts val="0"/>
              </a:spcAft>
              <a:buClr>
                <a:srgbClr val="000000"/>
              </a:buClr>
              <a:buSzPts val="1400"/>
              <a:buFont typeface="Noto Sans Symbols"/>
              <a:buNone/>
            </a:pPr>
            <a:endParaRPr sz="1000" b="0" i="0" u="none" strike="noStrike" cap="none" dirty="0">
              <a:solidFill>
                <a:srgbClr val="0C0C0C"/>
              </a:solidFill>
              <a:latin typeface="Raleway Medium"/>
              <a:ea typeface="Raleway Medium"/>
              <a:cs typeface="Raleway Medium"/>
              <a:sym typeface="Raleway Medium"/>
            </a:endParaRPr>
          </a:p>
          <a:p>
            <a:pPr marL="98552" marR="0" lvl="0" indent="0" algn="just" rtl="0">
              <a:lnSpc>
                <a:spcPct val="115000"/>
              </a:lnSpc>
              <a:spcBef>
                <a:spcPts val="0"/>
              </a:spcBef>
              <a:spcAft>
                <a:spcPts val="0"/>
              </a:spcAft>
              <a:buClr>
                <a:srgbClr val="000000"/>
              </a:buClr>
              <a:buSzPts val="1400"/>
              <a:buFont typeface="Noto Sans Symbols"/>
              <a:buNone/>
            </a:pPr>
            <a:r>
              <a:rPr lang="en-US" sz="1000" b="0" i="0" u="none" strike="noStrike" cap="none" dirty="0">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sz="1400" b="0" i="0" u="none" strike="noStrike" cap="none" dirty="0">
              <a:solidFill>
                <a:srgbClr val="0C0C0C"/>
              </a:solidFill>
              <a:latin typeface="Arial"/>
              <a:ea typeface="Arial"/>
              <a:cs typeface="Arial"/>
              <a:sym typeface="Arial"/>
            </a:endParaRPr>
          </a:p>
          <a:p>
            <a:pPr marL="540000" marR="0" lvl="1" indent="-267208" algn="l" rtl="0">
              <a:lnSpc>
                <a:spcPct val="115000"/>
              </a:lnSpc>
              <a:spcBef>
                <a:spcPts val="60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Cost of Goods Sold</a:t>
            </a:r>
            <a:endParaRPr sz="1000" b="1" i="0" u="none" strike="noStrike" cap="none" dirty="0">
              <a:solidFill>
                <a:srgbClr val="0C0C0C"/>
              </a:solidFill>
              <a:latin typeface="Raleway Medium"/>
              <a:ea typeface="Raleway Medium"/>
              <a:cs typeface="Raleway Medium"/>
              <a:sym typeface="Raleway Medium"/>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Shows direct costs of the production process: raw materials, tools, other materials and salaries of plant and laboratory employees.</a:t>
            </a:r>
            <a:endParaRPr sz="1000" b="0" i="1" u="none" strike="noStrike" cap="none" dirty="0">
              <a:solidFill>
                <a:srgbClr val="0C0C0C"/>
              </a:solidFill>
              <a:latin typeface="Raleway"/>
              <a:ea typeface="Raleway"/>
              <a:cs typeface="Raleway"/>
              <a:sym typeface="Raleway"/>
            </a:endParaRPr>
          </a:p>
          <a:p>
            <a:pPr marL="540000" marR="0" lvl="1" indent="-267208" algn="l" rtl="0">
              <a:lnSpc>
                <a:spcPct val="115000"/>
              </a:lnSpc>
              <a:spcBef>
                <a:spcPts val="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Adm Salaries &amp; Fees</a:t>
            </a:r>
            <a:endParaRPr sz="1400" b="0" i="0" u="none" strike="noStrike" cap="none" dirty="0">
              <a:solidFill>
                <a:srgbClr val="0C0C0C"/>
              </a:solidFill>
              <a:latin typeface="Arial"/>
              <a:ea typeface="Arial"/>
              <a:cs typeface="Arial"/>
              <a:sym typeface="Arial"/>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Shows indirect costs of the production process: administrative salaries and professional fees.</a:t>
            </a:r>
            <a:endParaRPr sz="1000" b="0" i="1" u="none" strike="noStrike" cap="none" dirty="0">
              <a:solidFill>
                <a:srgbClr val="0C0C0C"/>
              </a:solidFill>
              <a:latin typeface="Raleway"/>
              <a:ea typeface="Raleway"/>
              <a:cs typeface="Raleway"/>
              <a:sym typeface="Raleway"/>
            </a:endParaRPr>
          </a:p>
          <a:p>
            <a:pPr marL="540000" marR="0" lvl="1" indent="-267208" algn="l" rtl="0">
              <a:lnSpc>
                <a:spcPct val="115000"/>
              </a:lnSpc>
              <a:spcBef>
                <a:spcPts val="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Administration Expenses</a:t>
            </a:r>
            <a:endParaRPr sz="1400" b="0" i="0" u="none" strike="noStrike" cap="none" dirty="0">
              <a:solidFill>
                <a:srgbClr val="0C0C0C"/>
              </a:solidFill>
              <a:latin typeface="Arial"/>
              <a:ea typeface="Arial"/>
              <a:cs typeface="Arial"/>
              <a:sym typeface="Arial"/>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Overhead and other expenses relating to the company’s structure.</a:t>
            </a:r>
            <a:endParaRPr sz="1000" b="0" i="1" u="none" strike="noStrike" cap="none" dirty="0">
              <a:solidFill>
                <a:srgbClr val="0C0C0C"/>
              </a:solidFill>
              <a:latin typeface="Raleway"/>
              <a:ea typeface="Raleway"/>
              <a:cs typeface="Raleway"/>
              <a:sym typeface="Raleway"/>
            </a:endParaRPr>
          </a:p>
          <a:p>
            <a:pPr marL="648000" marR="0" lvl="2" indent="-178307" algn="l" rtl="0">
              <a:lnSpc>
                <a:spcPct val="115000"/>
              </a:lnSpc>
              <a:spcBef>
                <a:spcPts val="0"/>
              </a:spcBef>
              <a:spcAft>
                <a:spcPts val="0"/>
              </a:spcAft>
              <a:buClr>
                <a:schemeClr val="dk1"/>
              </a:buClr>
              <a:buSzPts val="1400"/>
              <a:buFont typeface="Arial"/>
              <a:buNone/>
            </a:pPr>
            <a:endParaRPr sz="1000" b="0" i="1" u="none" strike="noStrike" cap="none" dirty="0">
              <a:solidFill>
                <a:srgbClr val="0C0C0C"/>
              </a:solidFill>
              <a:latin typeface="Raleway"/>
              <a:ea typeface="Raleway"/>
              <a:cs typeface="Raleway"/>
              <a:sym typeface="Raleway"/>
            </a:endParaRPr>
          </a:p>
          <a:p>
            <a:pPr marL="98552" marR="0" lvl="0" indent="0" algn="just" rtl="0">
              <a:lnSpc>
                <a:spcPct val="115000"/>
              </a:lnSpc>
              <a:spcBef>
                <a:spcPts val="0"/>
              </a:spcBef>
              <a:spcAft>
                <a:spcPts val="0"/>
              </a:spcAft>
              <a:buClr>
                <a:schemeClr val="dk1"/>
              </a:buClr>
              <a:buSzPts val="1100"/>
              <a:buFont typeface="Arial"/>
              <a:buNone/>
            </a:pPr>
            <a:r>
              <a:rPr lang="en-US" sz="1000" b="0" i="0" u="none" strike="noStrike" cap="none" dirty="0">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(apr-19),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sz="1000" b="0" i="1" u="none" strike="noStrike" cap="none" dirty="0">
              <a:solidFill>
                <a:srgbClr val="0C0C0C"/>
              </a:solidFill>
              <a:latin typeface="Raleway"/>
              <a:ea typeface="Raleway"/>
              <a:cs typeface="Raleway"/>
              <a:sym typeface="Raleway"/>
            </a:endParaRPr>
          </a:p>
        </p:txBody>
      </p:sp>
      <p:pic>
        <p:nvPicPr>
          <p:cNvPr id="2" name="Imagen 1">
            <a:extLst>
              <a:ext uri="{FF2B5EF4-FFF2-40B4-BE49-F238E27FC236}">
                <a16:creationId xmlns:a16="http://schemas.microsoft.com/office/drawing/2014/main" id="{C8358848-A120-498B-91AA-214303AAFD08}"/>
              </a:ext>
            </a:extLst>
          </p:cNvPr>
          <p:cNvPicPr>
            <a:picLocks noChangeAspect="1"/>
          </p:cNvPicPr>
          <p:nvPr/>
        </p:nvPicPr>
        <p:blipFill>
          <a:blip r:embed="rId3"/>
          <a:stretch>
            <a:fillRect/>
          </a:stretch>
        </p:blipFill>
        <p:spPr>
          <a:xfrm>
            <a:off x="6583503" y="613040"/>
            <a:ext cx="2106493" cy="43200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1365</Words>
  <Application>Microsoft Office PowerPoint</Application>
  <PresentationFormat>Presentación en pantalla (16:9)</PresentationFormat>
  <Paragraphs>158</Paragraphs>
  <Slides>12</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Courier New</vt:lpstr>
      <vt:lpstr>Noto Sans Symbols</vt:lpstr>
      <vt:lpstr>Raleway</vt:lpstr>
      <vt:lpstr>Raleway Medium</vt:lpstr>
      <vt:lpstr>Rambla</vt:lpstr>
      <vt:lpstr>Verdana</vt:lpstr>
      <vt:lpstr>Simple Light</vt:lpstr>
      <vt:lpstr>BUREY SA –  Grunelabs.com Apr 2020 presentation</vt:lpstr>
      <vt:lpstr>INDEX</vt:lpstr>
      <vt:lpstr>INDEX</vt:lpstr>
      <vt:lpstr>Cash Flow available data: Mar. 2020</vt:lpstr>
      <vt:lpstr>Accumulated Cash Flow – Mar 2020</vt:lpstr>
      <vt:lpstr>INDEX</vt:lpstr>
      <vt:lpstr>Balance Sheet: Mar. 2020</vt:lpstr>
      <vt:lpstr>Investments_ Property, Plant &amp; Eq.: Mar 2020</vt:lpstr>
      <vt:lpstr>Income Statement: Change in Expenses</vt:lpstr>
      <vt:lpstr>Income Statement: Mar. 2020</vt:lpstr>
      <vt:lpstr>Income Statement: Change in Expenses</vt:lpstr>
      <vt:lpstr>Operative Costs: 3 months of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BUREY SA –  Grunelabs.com Sep 2019 presentation</dc:title>
  <cp:lastModifiedBy>Diego Yacovoni</cp:lastModifiedBy>
  <cp:revision>120</cp:revision>
  <dcterms:modified xsi:type="dcterms:W3CDTF">2020-05-27T19:13:55Z</dcterms:modified>
</cp:coreProperties>
</file>