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Raleway Medium"/>
      <p:regular r:id="rId24"/>
      <p:bold r:id="rId25"/>
      <p:italic r:id="rId26"/>
      <p:boldItalic r:id="rId27"/>
    </p:embeddedFont>
    <p:embeddedFont>
      <p:font typeface="Rambl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alewayMedium-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italic.fntdata"/><Relationship Id="rId25" Type="http://schemas.openxmlformats.org/officeDocument/2006/relationships/font" Target="fonts/RalewayMedium-bold.fntdata"/><Relationship Id="rId28" Type="http://schemas.openxmlformats.org/officeDocument/2006/relationships/font" Target="fonts/Rambla-regular.fntdata"/><Relationship Id="rId27" Type="http://schemas.openxmlformats.org/officeDocument/2006/relationships/font" Target="fonts/Raleway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mbl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mbla-boldItalic.fntdata"/><Relationship Id="rId30" Type="http://schemas.openxmlformats.org/officeDocument/2006/relationships/font" Target="fonts/Rambla-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4" name="Google Shape;1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 name="Google Shape;1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7200" y="1110996"/>
            <a:ext cx="8229600" cy="3394472"/>
          </a:xfrm>
          <a:prstGeom prst="rect">
            <a:avLst/>
          </a:prstGeom>
          <a:noFill/>
          <a:ln>
            <a:noFill/>
          </a:ln>
        </p:spPr>
        <p:txBody>
          <a:bodyPr anchorCtr="0" anchor="t" bIns="91425" lIns="91425" spcFirstLastPara="1" rIns="91425" wrap="square" tIns="91425">
            <a:noAutofit/>
          </a:bodyPr>
          <a:lstStyle>
            <a:lvl1pPr indent="-345186" lvl="0" marL="457200" marR="0" algn="l">
              <a:lnSpc>
                <a:spcPct val="115000"/>
              </a:lnSpc>
              <a:spcBef>
                <a:spcPts val="400"/>
              </a:spcBef>
              <a:spcAft>
                <a:spcPts val="0"/>
              </a:spcAft>
              <a:buClr>
                <a:schemeClr val="accent1"/>
              </a:buClr>
              <a:buSzPts val="1836"/>
              <a:buFont typeface="Noto Sans Symbols"/>
              <a:buChar char="▶"/>
              <a:defRPr b="0" i="0" sz="2700" u="none" cap="none" strike="noStrike">
                <a:solidFill>
                  <a:schemeClr val="dk1"/>
                </a:solidFill>
                <a:latin typeface="Rambla"/>
                <a:ea typeface="Rambla"/>
                <a:cs typeface="Rambla"/>
                <a:sym typeface="Rambla"/>
              </a:defRPr>
            </a:lvl1pPr>
            <a:lvl2pPr indent="-374650" lvl="1" marL="914400" marR="0" algn="l">
              <a:lnSpc>
                <a:spcPct val="115000"/>
              </a:lnSpc>
              <a:spcBef>
                <a:spcPts val="324"/>
              </a:spcBef>
              <a:spcAft>
                <a:spcPts val="0"/>
              </a:spcAft>
              <a:buClr>
                <a:schemeClr val="accent1"/>
              </a:buClr>
              <a:buSzPts val="2300"/>
              <a:buFont typeface="Verdana"/>
              <a:buChar char="◦"/>
              <a:defRPr b="0" i="0" sz="2300" u="none" cap="none" strike="noStrike">
                <a:solidFill>
                  <a:schemeClr val="dk1"/>
                </a:solidFill>
                <a:latin typeface="Rambla"/>
                <a:ea typeface="Rambla"/>
                <a:cs typeface="Rambla"/>
                <a:sym typeface="Rambla"/>
              </a:defRPr>
            </a:lvl2pPr>
            <a:lvl3pPr indent="-361950" lvl="2" marL="1371600" marR="0" algn="l">
              <a:lnSpc>
                <a:spcPct val="115000"/>
              </a:lnSpc>
              <a:spcBef>
                <a:spcPts val="1600"/>
              </a:spcBef>
              <a:spcAft>
                <a:spcPts val="0"/>
              </a:spcAft>
              <a:buClr>
                <a:schemeClr val="accent2"/>
              </a:buClr>
              <a:buSzPts val="2100"/>
              <a:buFont typeface="Noto Sans Symbols"/>
              <a:buChar char="⚫"/>
              <a:defRPr b="0" i="0" sz="2100" u="none" cap="none" strike="noStrike">
                <a:solidFill>
                  <a:schemeClr val="dk1"/>
                </a:solidFill>
                <a:latin typeface="Rambla"/>
                <a:ea typeface="Rambla"/>
                <a:cs typeface="Rambla"/>
                <a:sym typeface="Rambla"/>
              </a:defRPr>
            </a:lvl3pPr>
            <a:lvl4pPr indent="-349250" lvl="3" marL="1828800" marR="0" algn="l">
              <a:lnSpc>
                <a:spcPct val="115000"/>
              </a:lnSpc>
              <a:spcBef>
                <a:spcPts val="1600"/>
              </a:spcBef>
              <a:spcAft>
                <a:spcPts val="0"/>
              </a:spcAft>
              <a:buClr>
                <a:schemeClr val="accent2"/>
              </a:buClr>
              <a:buSzPts val="1900"/>
              <a:buFont typeface="Noto Sans Symbols"/>
              <a:buChar char="⚫"/>
              <a:defRPr b="0" i="0" sz="1900" u="none" cap="none" strike="noStrike">
                <a:solidFill>
                  <a:schemeClr val="dk1"/>
                </a:solidFill>
                <a:latin typeface="Rambla"/>
                <a:ea typeface="Rambla"/>
                <a:cs typeface="Rambla"/>
                <a:sym typeface="Rambla"/>
              </a:defRPr>
            </a:lvl4pPr>
            <a:lvl5pPr indent="-342900" lvl="4" marL="2286000" marR="0" algn="l">
              <a:lnSpc>
                <a:spcPct val="115000"/>
              </a:lnSpc>
              <a:spcBef>
                <a:spcPts val="1600"/>
              </a:spcBef>
              <a:spcAft>
                <a:spcPts val="0"/>
              </a:spcAft>
              <a:buClr>
                <a:schemeClr val="accent2"/>
              </a:buClr>
              <a:buSzPts val="1800"/>
              <a:buFont typeface="Noto Sans Symbols"/>
              <a:buChar char="⚫"/>
              <a:defRPr b="0" i="0" sz="1800" u="none" cap="none" strike="noStrike">
                <a:solidFill>
                  <a:schemeClr val="dk1"/>
                </a:solidFill>
                <a:latin typeface="Rambla"/>
                <a:ea typeface="Rambla"/>
                <a:cs typeface="Rambla"/>
                <a:sym typeface="Rambla"/>
              </a:defRPr>
            </a:lvl5pPr>
            <a:lvl6pPr indent="-342900" lvl="5" marL="2743200" marR="0" algn="l">
              <a:lnSpc>
                <a:spcPct val="115000"/>
              </a:lnSpc>
              <a:spcBef>
                <a:spcPts val="1600"/>
              </a:spcBef>
              <a:spcAft>
                <a:spcPts val="0"/>
              </a:spcAft>
              <a:buClr>
                <a:schemeClr val="accent3"/>
              </a:buClr>
              <a:buSzPts val="1800"/>
              <a:buFont typeface="Noto Sans Symbols"/>
              <a:buChar char="◾"/>
              <a:defRPr b="0" i="0" sz="1800" u="none" cap="none" strike="noStrike">
                <a:solidFill>
                  <a:schemeClr val="dk1"/>
                </a:solidFill>
                <a:latin typeface="Rambla"/>
                <a:ea typeface="Rambla"/>
                <a:cs typeface="Rambla"/>
                <a:sym typeface="Rambla"/>
              </a:defRPr>
            </a:lvl6pPr>
            <a:lvl7pPr indent="-330200" lvl="6" marL="32004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7pPr>
            <a:lvl8pPr indent="-330200" lvl="7" marL="36576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8pPr>
            <a:lvl9pPr indent="-330200" lvl="8" marL="4114800" marR="0" algn="l">
              <a:lnSpc>
                <a:spcPct val="115000"/>
              </a:lnSpc>
              <a:spcBef>
                <a:spcPts val="1600"/>
              </a:spcBef>
              <a:spcAft>
                <a:spcPts val="160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5" name="Google Shape;15;p3"/>
          <p:cNvSpPr txBox="1"/>
          <p:nvPr>
            <p:ph idx="10" type="dt"/>
          </p:nvPr>
        </p:nvSpPr>
        <p:spPr>
          <a:xfrm>
            <a:off x="6727032" y="4805958"/>
            <a:ext cx="1920240" cy="2743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6" name="Google Shape;16;p3"/>
          <p:cNvSpPr txBox="1"/>
          <p:nvPr>
            <p:ph idx="11" type="ftr"/>
          </p:nvPr>
        </p:nvSpPr>
        <p:spPr>
          <a:xfrm>
            <a:off x="4380072" y="4805958"/>
            <a:ext cx="2350681" cy="273844"/>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7" name="Google Shape;17;p3"/>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4100"/>
              <a:buFont typeface="Rambla"/>
              <a:buNone/>
              <a:defRPr b="1" i="0" sz="4100" u="none" cap="none" strike="noStrike">
                <a:solidFill>
                  <a:schemeClr val="dk2"/>
                </a:solidFill>
                <a:latin typeface="Rambla"/>
                <a:ea typeface="Rambla"/>
                <a:cs typeface="Rambla"/>
                <a:sym typeface="Rambla"/>
              </a:defRPr>
            </a:lvl1pPr>
            <a:lvl2pPr lvl="1"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21074" y="1885247"/>
            <a:ext cx="9206944" cy="195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Arial"/>
              <a:buNone/>
            </a:pPr>
            <a:r>
              <a:rPr b="1" i="0" lang="en-US" sz="5400" u="none" cap="none" strike="noStrike">
                <a:solidFill>
                  <a:srgbClr val="1B36FF"/>
                </a:solidFill>
                <a:latin typeface="Raleway"/>
                <a:ea typeface="Raleway"/>
                <a:cs typeface="Raleway"/>
                <a:sym typeface="Raleway"/>
              </a:rPr>
              <a:t>BUREY SA –</a:t>
            </a:r>
            <a:r>
              <a:rPr b="1" i="0" lang="en-US" sz="4800" u="none" cap="none" strike="noStrike">
                <a:solidFill>
                  <a:srgbClr val="1B36FF"/>
                </a:solidFill>
                <a:latin typeface="Raleway"/>
                <a:ea typeface="Raleway"/>
                <a:cs typeface="Raleway"/>
                <a:sym typeface="Raleway"/>
              </a:rPr>
              <a:t> </a:t>
            </a:r>
            <a:br>
              <a:rPr b="1" i="0" lang="en-US" sz="4800" u="none" cap="none" strike="noStrike">
                <a:solidFill>
                  <a:srgbClr val="1B36FF"/>
                </a:solidFill>
                <a:latin typeface="Raleway"/>
                <a:ea typeface="Raleway"/>
                <a:cs typeface="Raleway"/>
                <a:sym typeface="Raleway"/>
              </a:rPr>
            </a:br>
            <a:r>
              <a:rPr b="1" i="0" lang="en-US" sz="4800" u="none" cap="none" strike="noStrike">
                <a:solidFill>
                  <a:srgbClr val="1B36FF"/>
                </a:solidFill>
                <a:latin typeface="Raleway"/>
                <a:ea typeface="Raleway"/>
                <a:cs typeface="Raleway"/>
                <a:sym typeface="Raleway"/>
              </a:rPr>
              <a:t>Grunelabs.com</a:t>
            </a:r>
            <a:br>
              <a:rPr b="1" i="0" lang="en-US" sz="4800" u="none" cap="none" strike="noStrike">
                <a:solidFill>
                  <a:srgbClr val="1B36FF"/>
                </a:solidFill>
                <a:latin typeface="Raleway"/>
                <a:ea typeface="Raleway"/>
                <a:cs typeface="Raleway"/>
                <a:sym typeface="Raleway"/>
              </a:rPr>
            </a:br>
            <a:r>
              <a:rPr b="1" lang="en-US" sz="4800">
                <a:solidFill>
                  <a:srgbClr val="1B36FF"/>
                </a:solidFill>
                <a:latin typeface="Raleway"/>
                <a:ea typeface="Raleway"/>
                <a:cs typeface="Raleway"/>
                <a:sym typeface="Raleway"/>
              </a:rPr>
              <a:t>May</a:t>
            </a:r>
            <a:r>
              <a:rPr b="1" i="0" lang="en-US" sz="4800" u="none" cap="none" strike="noStrike">
                <a:solidFill>
                  <a:srgbClr val="1B36FF"/>
                </a:solidFill>
                <a:latin typeface="Raleway"/>
                <a:ea typeface="Raleway"/>
                <a:cs typeface="Raleway"/>
                <a:sym typeface="Raleway"/>
              </a:rPr>
              <a:t> 2019 presentation</a:t>
            </a:r>
            <a:endParaRPr b="1" i="0" sz="4800" u="none" cap="none" strike="noStrike">
              <a:solidFill>
                <a:srgbClr val="1B36FF"/>
              </a:solidFill>
              <a:latin typeface="Raleway"/>
              <a:ea typeface="Raleway"/>
              <a:cs typeface="Raleway"/>
              <a:sym typeface="Raleway"/>
            </a:endParaRPr>
          </a:p>
        </p:txBody>
      </p:sp>
      <p:sp>
        <p:nvSpPr>
          <p:cNvPr id="61" name="Google Shape;61;p14"/>
          <p:cNvSpPr txBox="1"/>
          <p:nvPr>
            <p:ph idx="1" type="subTitle"/>
          </p:nvPr>
        </p:nvSpPr>
        <p:spPr>
          <a:xfrm>
            <a:off x="281375" y="3921566"/>
            <a:ext cx="7772400" cy="702000"/>
          </a:xfrm>
          <a:prstGeom prst="rect">
            <a:avLst/>
          </a:prstGeom>
          <a:noFill/>
          <a:ln>
            <a:noFill/>
          </a:ln>
        </p:spPr>
        <p:txBody>
          <a:bodyPr anchorCtr="0" anchor="t" bIns="45700" lIns="45700" spcFirstLastPara="1" rIns="45700" wrap="square" tIns="45700">
            <a:noAutofit/>
          </a:bodyPr>
          <a:lstStyle/>
          <a:p>
            <a:pPr indent="0" lvl="0" marL="0" marR="64008" rtl="0" algn="l">
              <a:lnSpc>
                <a:spcPct val="90000"/>
              </a:lnSpc>
              <a:spcBef>
                <a:spcPts val="400"/>
              </a:spcBef>
              <a:spcAft>
                <a:spcPts val="0"/>
              </a:spcAft>
              <a:buClr>
                <a:schemeClr val="accent1"/>
              </a:buClr>
              <a:buSzPts val="1836"/>
              <a:buFont typeface="Noto Sans Symbols"/>
              <a:buNone/>
            </a:pPr>
            <a:r>
              <a:rPr b="0" i="0" lang="en-US" sz="1400" u="none" cap="none" strike="noStrike">
                <a:solidFill>
                  <a:srgbClr val="000000"/>
                </a:solidFill>
                <a:latin typeface="Raleway"/>
                <a:ea typeface="Raleway"/>
                <a:cs typeface="Raleway"/>
                <a:sym typeface="Raleway"/>
              </a:rPr>
              <a:t>Montevideo, Jun 10, 2019</a:t>
            </a:r>
            <a:endParaRPr b="0" i="0" sz="1400" u="none" cap="none" strike="noStrike">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b="0" l="0" r="0" t="0"/>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47" name="Google Shape;147;p23"/>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3"/>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49" name="Google Shape;149;p23"/>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50" name="Google Shape;150;p23"/>
          <p:cNvPicPr preferRelativeResize="0"/>
          <p:nvPr/>
        </p:nvPicPr>
        <p:blipFill rotWithShape="1">
          <a:blip r:embed="rId3">
            <a:alphaModFix/>
          </a:blip>
          <a:srcRect b="0" l="0" r="0" t="0"/>
          <a:stretch/>
        </p:blipFill>
        <p:spPr>
          <a:xfrm>
            <a:off x="6233103" y="780421"/>
            <a:ext cx="2043456" cy="4250826"/>
          </a:xfrm>
          <a:prstGeom prst="rect">
            <a:avLst/>
          </a:prstGeom>
          <a:noFill/>
          <a:ln>
            <a:noFill/>
          </a:ln>
        </p:spPr>
      </p:pic>
      <p:sp>
        <p:nvSpPr>
          <p:cNvPr id="151" name="Google Shape;151;p23"/>
          <p:cNvSpPr txBox="1"/>
          <p:nvPr/>
        </p:nvSpPr>
        <p:spPr>
          <a:xfrm>
            <a:off x="143849" y="754325"/>
            <a:ext cx="5425678"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C0C0C"/>
                </a:solidFill>
                <a:latin typeface="Raleway Medium"/>
                <a:ea typeface="Raleway Medium"/>
                <a:cs typeface="Raleway Medium"/>
                <a:sym typeface="Raleway Medium"/>
              </a:rPr>
              <a:t>New Accounting Classification System for Operating Costs. </a:t>
            </a:r>
            <a:endParaRPr b="0" i="0" sz="1400" u="none" cap="none" strike="noStrike">
              <a:solidFill>
                <a:srgbClr val="0C0C0C"/>
              </a:solidFill>
              <a:latin typeface="Arial"/>
              <a:ea typeface="Arial"/>
              <a:cs typeface="Arial"/>
              <a:sym typeface="Arial"/>
            </a:endParaRPr>
          </a:p>
          <a:p>
            <a:pPr indent="0" lvl="0" marL="98552" marR="0" rtl="0" algn="just">
              <a:lnSpc>
                <a:spcPct val="115000"/>
              </a:lnSpc>
              <a:spcBef>
                <a:spcPts val="0"/>
              </a:spcBef>
              <a:spcAft>
                <a:spcPts val="0"/>
              </a:spcAft>
              <a:buClr>
                <a:srgbClr val="000000"/>
              </a:buClr>
              <a:buSzPts val="1400"/>
              <a:buFont typeface="Noto Sans Symbols"/>
              <a:buNone/>
            </a:pPr>
            <a:r>
              <a:t/>
            </a:r>
            <a:endParaRPr b="0" i="0" sz="1000" u="none" cap="none" strike="noStrike">
              <a:solidFill>
                <a:srgbClr val="0C0C0C"/>
              </a:solidFill>
              <a:latin typeface="Raleway Medium"/>
              <a:ea typeface="Raleway Medium"/>
              <a:cs typeface="Raleway Medium"/>
              <a:sym typeface="Raleway Medium"/>
            </a:endParaRPr>
          </a:p>
          <a:p>
            <a:pPr indent="0" lvl="0" marL="98552" marR="0" rtl="0" algn="just">
              <a:lnSpc>
                <a:spcPct val="115000"/>
              </a:lnSpc>
              <a:spcBef>
                <a:spcPts val="0"/>
              </a:spcBef>
              <a:spcAft>
                <a:spcPts val="0"/>
              </a:spcAft>
              <a:buClr>
                <a:srgbClr val="000000"/>
              </a:buClr>
              <a:buSzPts val="1400"/>
              <a:buFont typeface="Noto Sans Symbols"/>
              <a:buNone/>
            </a:pPr>
            <a:r>
              <a:rPr b="0" i="0" lang="en-US" sz="1000" u="none" cap="none" strike="noStrike">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b="0" i="0" sz="1400" u="none" cap="none" strike="noStrike">
              <a:solidFill>
                <a:srgbClr val="0C0C0C"/>
              </a:solidFill>
              <a:latin typeface="Arial"/>
              <a:ea typeface="Arial"/>
              <a:cs typeface="Arial"/>
              <a:sym typeface="Arial"/>
            </a:endParaRPr>
          </a:p>
          <a:p>
            <a:pPr indent="-267208" lvl="1" marL="540000" marR="0" rtl="0" algn="l">
              <a:lnSpc>
                <a:spcPct val="115000"/>
              </a:lnSpc>
              <a:spcBef>
                <a:spcPts val="60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Cost of Good Solds</a:t>
            </a:r>
            <a:endParaRPr b="1" i="0" sz="1000" u="none" cap="none" strike="noStrike">
              <a:solidFill>
                <a:srgbClr val="0C0C0C"/>
              </a:solidFill>
              <a:latin typeface="Raleway Medium"/>
              <a:ea typeface="Raleway Medium"/>
              <a:cs typeface="Raleway Medium"/>
              <a:sym typeface="Raleway Medium"/>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direct costs of the production process: raw materials, tools, other materials and salaries of plant and laboratory employees.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 Salaries &amp; Fees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indirect costs of the production process: administrative salaries and professional fees.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Administration Expenses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Overhead and other expenses relating to the company’s structure.</a:t>
            </a:r>
            <a:endParaRPr b="0" i="1" sz="1000" u="none" cap="none" strike="noStrike">
              <a:solidFill>
                <a:srgbClr val="0C0C0C"/>
              </a:solidFill>
              <a:latin typeface="Raleway"/>
              <a:ea typeface="Raleway"/>
              <a:cs typeface="Raleway"/>
              <a:sym typeface="Raleway"/>
            </a:endParaRPr>
          </a:p>
          <a:p>
            <a:pPr indent="-178307" lvl="2" marL="648000" marR="0" rtl="0" algn="l">
              <a:lnSpc>
                <a:spcPct val="115000"/>
              </a:lnSpc>
              <a:spcBef>
                <a:spcPts val="0"/>
              </a:spcBef>
              <a:spcAft>
                <a:spcPts val="0"/>
              </a:spcAft>
              <a:buClr>
                <a:schemeClr val="dk1"/>
              </a:buClr>
              <a:buSzPts val="1400"/>
              <a:buFont typeface="Arial"/>
              <a:buNone/>
            </a:pPr>
            <a:r>
              <a:t/>
            </a:r>
            <a:endParaRPr b="0" i="1" sz="1000" u="none" cap="none" strike="noStrike">
              <a:solidFill>
                <a:srgbClr val="0C0C0C"/>
              </a:solidFill>
              <a:latin typeface="Raleway"/>
              <a:ea typeface="Raleway"/>
              <a:cs typeface="Raleway"/>
              <a:sym typeface="Raleway"/>
            </a:endParaRPr>
          </a:p>
          <a:p>
            <a:pPr indent="0" lvl="0" marL="98552" marR="0" rtl="0" algn="just">
              <a:lnSpc>
                <a:spcPct val="115000"/>
              </a:lnSpc>
              <a:spcBef>
                <a:spcPts val="0"/>
              </a:spcBef>
              <a:spcAft>
                <a:spcPts val="0"/>
              </a:spcAft>
              <a:buClr>
                <a:schemeClr val="dk1"/>
              </a:buClr>
              <a:buSzPts val="1100"/>
              <a:buFont typeface="Arial"/>
              <a:buNone/>
            </a:pPr>
            <a:r>
              <a:rPr b="0" i="0" lang="en-US" sz="1000" u="none" cap="none" strike="noStrike">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b="0" i="1" sz="1000" u="none" cap="none" strike="noStrike">
              <a:solidFill>
                <a:srgbClr val="0C0C0C"/>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May 2019</a:t>
            </a:r>
            <a:endParaRPr b="1" i="0" sz="2400" u="none" cap="none" strike="noStrike">
              <a:solidFill>
                <a:srgbClr val="1B36FF"/>
              </a:solidFill>
              <a:latin typeface="Raleway"/>
              <a:ea typeface="Raleway"/>
              <a:cs typeface="Raleway"/>
              <a:sym typeface="Raleway"/>
            </a:endParaRPr>
          </a:p>
        </p:txBody>
      </p:sp>
      <p:sp>
        <p:nvSpPr>
          <p:cNvPr id="157" name="Google Shape;157;p24"/>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4"/>
          <p:cNvSpPr txBox="1"/>
          <p:nvPr/>
        </p:nvSpPr>
        <p:spPr>
          <a:xfrm>
            <a:off x="8463516" y="30783"/>
            <a:ext cx="628297"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9</a:t>
            </a:r>
            <a:endParaRPr b="0" i="0" sz="1200" u="none" cap="none" strike="noStrike">
              <a:solidFill>
                <a:srgbClr val="FFFFFF"/>
              </a:solidFill>
              <a:latin typeface="Raleway"/>
              <a:ea typeface="Raleway"/>
              <a:cs typeface="Raleway"/>
              <a:sym typeface="Raleway"/>
            </a:endParaRPr>
          </a:p>
        </p:txBody>
      </p:sp>
      <p:sp>
        <p:nvSpPr>
          <p:cNvPr id="159" name="Google Shape;159;p24"/>
          <p:cNvSpPr txBox="1"/>
          <p:nvPr>
            <p:ph idx="1" type="body"/>
          </p:nvPr>
        </p:nvSpPr>
        <p:spPr>
          <a:xfrm>
            <a:off x="143850" y="754325"/>
            <a:ext cx="274410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Highlights of May 2019 Expenses: USD </a:t>
            </a:r>
            <a:r>
              <a:rPr b="1" lang="en-US" sz="1200">
                <a:solidFill>
                  <a:srgbClr val="000000"/>
                </a:solidFill>
                <a:latin typeface="Raleway Medium"/>
                <a:ea typeface="Raleway Medium"/>
                <a:cs typeface="Raleway Medium"/>
                <a:sym typeface="Raleway Medium"/>
              </a:rPr>
              <a:t>74,</a:t>
            </a:r>
            <a:r>
              <a:rPr b="1" i="0" lang="en-US" sz="1200" u="none" cap="none" strike="noStrike">
                <a:solidFill>
                  <a:srgbClr val="000000"/>
                </a:solidFill>
                <a:latin typeface="Raleway Medium"/>
                <a:ea typeface="Raleway Medium"/>
                <a:cs typeface="Raleway Medium"/>
                <a:sym typeface="Raleway Medium"/>
              </a:rPr>
              <a:t>956</a:t>
            </a:r>
            <a:endParaRPr b="1" i="0" sz="1200" u="none" cap="none" strike="noStrike">
              <a:solidFill>
                <a:schemeClr val="dk1"/>
              </a:solidFill>
              <a:latin typeface="Rambla"/>
              <a:ea typeface="Rambla"/>
              <a:cs typeface="Rambla"/>
              <a:sym typeface="Rambla"/>
            </a:endParaRPr>
          </a:p>
          <a:p>
            <a:pPr indent="0" lvl="0" marL="98552" marR="0" rtl="0" algn="just">
              <a:lnSpc>
                <a:spcPct val="115000"/>
              </a:lnSpc>
              <a:spcBef>
                <a:spcPts val="0"/>
              </a:spcBef>
              <a:spcAft>
                <a:spcPts val="0"/>
              </a:spcAft>
              <a:buClr>
                <a:srgbClr val="000000"/>
              </a:buClr>
              <a:buSzPts val="1400"/>
              <a:buFont typeface="Noto Sans Symbols"/>
              <a:buNone/>
            </a:pPr>
            <a:r>
              <a:rPr lang="en-US" sz="1000">
                <a:latin typeface="Raleway Medium"/>
                <a:ea typeface="Raleway Medium"/>
                <a:cs typeface="Raleway Medium"/>
                <a:sym typeface="Raleway Medium"/>
              </a:rPr>
              <a:t>Total operating costs for May were more </a:t>
            </a:r>
            <a:r>
              <a:rPr lang="en-US" sz="1000">
                <a:solidFill>
                  <a:srgbClr val="0C0C0C"/>
                </a:solidFill>
                <a:latin typeface="Raleway Medium"/>
                <a:ea typeface="Raleway Medium"/>
                <a:cs typeface="Raleway Medium"/>
                <a:sym typeface="Raleway Medium"/>
              </a:rPr>
              <a:t>than the last 12 months average</a:t>
            </a:r>
            <a:endParaRPr i="0" sz="1000" u="none" cap="none" strike="noStrike">
              <a:solidFill>
                <a:srgbClr val="0C0C0C"/>
              </a:solidFill>
              <a:latin typeface="Raleway Medium"/>
              <a:ea typeface="Raleway Medium"/>
              <a:cs typeface="Raleway Medium"/>
              <a:sym typeface="Raleway Medium"/>
            </a:endParaRPr>
          </a:p>
          <a:p>
            <a:pPr indent="-267208" lvl="1" marL="540000" rtl="0" algn="l">
              <a:lnSpc>
                <a:spcPct val="115000"/>
              </a:lnSpc>
              <a:spcBef>
                <a:spcPts val="0"/>
              </a:spcBef>
              <a:spcAft>
                <a:spcPts val="0"/>
              </a:spcAft>
              <a:buClr>
                <a:schemeClr val="dk1"/>
              </a:buClr>
              <a:buSzPts val="1400"/>
              <a:buFont typeface="Courier New"/>
              <a:buChar char="o"/>
            </a:pPr>
            <a:r>
              <a:rPr lang="en-US" sz="1000">
                <a:solidFill>
                  <a:srgbClr val="0C0C0C"/>
                </a:solidFill>
                <a:latin typeface="Raleway Medium"/>
                <a:ea typeface="Raleway Medium"/>
                <a:cs typeface="Raleway Medium"/>
                <a:sym typeface="Raleway Medium"/>
              </a:rPr>
              <a:t>Corporate Expenses : USD 24,966</a:t>
            </a:r>
            <a:endParaRPr sz="1000">
              <a:solidFill>
                <a:srgbClr val="0C0C0C"/>
              </a:solidFill>
              <a:latin typeface="Raleway Medium"/>
              <a:ea typeface="Raleway Medium"/>
              <a:cs typeface="Raleway Medium"/>
              <a:sym typeface="Raleway Medium"/>
            </a:endParaRPr>
          </a:p>
          <a:p>
            <a:pPr indent="-267208" lvl="2" marL="648000" rtl="0" algn="l">
              <a:lnSpc>
                <a:spcPct val="115000"/>
              </a:lnSpc>
              <a:spcBef>
                <a:spcPts val="0"/>
              </a:spcBef>
              <a:spcAft>
                <a:spcPts val="0"/>
              </a:spcAft>
              <a:buClr>
                <a:schemeClr val="dk1"/>
              </a:buClr>
              <a:buSzPts val="1400"/>
              <a:buFont typeface="Arial"/>
              <a:buChar char="•"/>
            </a:pPr>
            <a:r>
              <a:rPr i="1" lang="en-US" sz="1000">
                <a:solidFill>
                  <a:srgbClr val="0C0C0C"/>
                </a:solidFill>
                <a:latin typeface="Raleway"/>
                <a:ea typeface="Raleway"/>
                <a:cs typeface="Raleway"/>
                <a:sym typeface="Raleway"/>
              </a:rPr>
              <a:t>Credit Card Deposit Guarantee: USD 6,000.</a:t>
            </a:r>
            <a:endParaRPr>
              <a:solidFill>
                <a:srgbClr val="0C0C0C"/>
              </a:solidFill>
            </a:endParaRPr>
          </a:p>
          <a:p>
            <a:pPr indent="-267208" lvl="2" marL="648000" rtl="0" algn="l">
              <a:lnSpc>
                <a:spcPct val="115000"/>
              </a:lnSpc>
              <a:spcBef>
                <a:spcPts val="0"/>
              </a:spcBef>
              <a:spcAft>
                <a:spcPts val="0"/>
              </a:spcAft>
              <a:buClr>
                <a:schemeClr val="dk1"/>
              </a:buClr>
              <a:buSzPts val="1400"/>
              <a:buFont typeface="Arial"/>
              <a:buChar char="•"/>
            </a:pPr>
            <a:r>
              <a:rPr i="1" lang="en-US" sz="1000">
                <a:solidFill>
                  <a:srgbClr val="0C0C0C"/>
                </a:solidFill>
                <a:latin typeface="Raleway"/>
                <a:ea typeface="Raleway"/>
                <a:cs typeface="Raleway"/>
                <a:sym typeface="Raleway"/>
              </a:rPr>
              <a:t>Scientific Tech Park Land Rent: USD 3,979.</a:t>
            </a:r>
            <a:endParaRPr>
              <a:solidFill>
                <a:srgbClr val="0C0C0C"/>
              </a:solidFill>
            </a:endParaRPr>
          </a:p>
          <a:p>
            <a:pPr indent="-267208" lvl="2" marL="648000" rtl="0" algn="l">
              <a:lnSpc>
                <a:spcPct val="115000"/>
              </a:lnSpc>
              <a:spcBef>
                <a:spcPts val="0"/>
              </a:spcBef>
              <a:spcAft>
                <a:spcPts val="0"/>
              </a:spcAft>
              <a:buClr>
                <a:schemeClr val="dk1"/>
              </a:buClr>
              <a:buSzPts val="1400"/>
              <a:buFont typeface="Arial"/>
              <a:buChar char="•"/>
            </a:pPr>
            <a:r>
              <a:rPr i="1" lang="en-US" sz="1000">
                <a:solidFill>
                  <a:srgbClr val="0C0C0C"/>
                </a:solidFill>
                <a:latin typeface="Raleway"/>
                <a:ea typeface="Raleway"/>
                <a:cs typeface="Raleway"/>
                <a:sym typeface="Raleway"/>
              </a:rPr>
              <a:t>Electricity (UTE): USD 2,904.</a:t>
            </a:r>
            <a:endParaRPr>
              <a:solidFill>
                <a:srgbClr val="0C0C0C"/>
              </a:solidFill>
            </a:endParaRPr>
          </a:p>
          <a:p>
            <a:pPr indent="-267208" lvl="2" marL="648000" rtl="0" algn="l">
              <a:lnSpc>
                <a:spcPct val="115000"/>
              </a:lnSpc>
              <a:spcBef>
                <a:spcPts val="0"/>
              </a:spcBef>
              <a:spcAft>
                <a:spcPts val="0"/>
              </a:spcAft>
              <a:buClr>
                <a:schemeClr val="dk1"/>
              </a:buClr>
              <a:buSzPts val="1400"/>
              <a:buFont typeface="Arial"/>
              <a:buChar char="•"/>
            </a:pPr>
            <a:r>
              <a:rPr i="1" lang="en-US" sz="1000">
                <a:solidFill>
                  <a:srgbClr val="0C0C0C"/>
                </a:solidFill>
                <a:latin typeface="Raleway"/>
                <a:ea typeface="Raleway"/>
                <a:cs typeface="Raleway"/>
                <a:sym typeface="Raleway"/>
              </a:rPr>
              <a:t>Associates Travel: USD 2,207.</a:t>
            </a:r>
            <a:endParaRPr>
              <a:solidFill>
                <a:srgbClr val="0C0C0C"/>
              </a:solidFill>
            </a:endParaRPr>
          </a:p>
          <a:p>
            <a:pPr indent="-267208" lvl="2" marL="648000" rtl="0" algn="l">
              <a:lnSpc>
                <a:spcPct val="115000"/>
              </a:lnSpc>
              <a:spcBef>
                <a:spcPts val="0"/>
              </a:spcBef>
              <a:spcAft>
                <a:spcPts val="0"/>
              </a:spcAft>
              <a:buClr>
                <a:schemeClr val="dk1"/>
              </a:buClr>
              <a:buSzPts val="1400"/>
              <a:buFont typeface="Arial"/>
              <a:buChar char="•"/>
            </a:pPr>
            <a:r>
              <a:rPr i="1" lang="en-US" sz="1000">
                <a:solidFill>
                  <a:srgbClr val="0C0C0C"/>
                </a:solidFill>
                <a:latin typeface="Raleway"/>
                <a:ea typeface="Raleway"/>
                <a:cs typeface="Raleway"/>
                <a:sym typeface="Raleway"/>
              </a:rPr>
              <a:t>Web Page and Translations: USD 1,273.</a:t>
            </a:r>
            <a:endParaRPr>
              <a:solidFill>
                <a:srgbClr val="0C0C0C"/>
              </a:solidFill>
            </a:endParaRPr>
          </a:p>
          <a:p>
            <a:pPr indent="-267208" lvl="1" marL="540000" rtl="0" algn="l">
              <a:lnSpc>
                <a:spcPct val="115000"/>
              </a:lnSpc>
              <a:spcBef>
                <a:spcPts val="600"/>
              </a:spcBef>
              <a:spcAft>
                <a:spcPts val="0"/>
              </a:spcAft>
              <a:buClr>
                <a:schemeClr val="dk1"/>
              </a:buClr>
              <a:buSzPts val="1400"/>
              <a:buFont typeface="Courier New"/>
              <a:buChar char="o"/>
            </a:pPr>
            <a:r>
              <a:rPr i="0" lang="en-US" sz="1000" u="none" cap="none" strike="noStrike">
                <a:latin typeface="Raleway Medium"/>
                <a:ea typeface="Raleway Medium"/>
                <a:cs typeface="Raleway Medium"/>
                <a:sym typeface="Raleway Medium"/>
              </a:rPr>
              <a:t>Admin Salaries: USD 24</a:t>
            </a:r>
            <a:r>
              <a:rPr lang="en-US" sz="1000">
                <a:latin typeface="Raleway Medium"/>
                <a:ea typeface="Raleway Medium"/>
                <a:cs typeface="Raleway Medium"/>
                <a:sym typeface="Raleway Medium"/>
              </a:rPr>
              <a:t>,</a:t>
            </a:r>
            <a:r>
              <a:rPr i="0" lang="en-US" sz="1000" u="none" cap="none" strike="noStrike">
                <a:latin typeface="Raleway Medium"/>
                <a:ea typeface="Raleway Medium"/>
                <a:cs typeface="Raleway Medium"/>
                <a:sym typeface="Raleway Medium"/>
              </a:rPr>
              <a:t>457. </a:t>
            </a:r>
            <a:endParaRPr i="0" sz="1000" u="none" cap="none" strike="noStrike">
              <a:latin typeface="Raleway Medium"/>
              <a:ea typeface="Raleway Medium"/>
              <a:cs typeface="Raleway Medium"/>
              <a:sym typeface="Raleway Medium"/>
            </a:endParaRPr>
          </a:p>
          <a:p>
            <a:pPr indent="-267208" lvl="1" marL="540000" rtl="0" algn="l">
              <a:lnSpc>
                <a:spcPct val="115000"/>
              </a:lnSpc>
              <a:spcBef>
                <a:spcPts val="600"/>
              </a:spcBef>
              <a:spcAft>
                <a:spcPts val="0"/>
              </a:spcAft>
              <a:buClr>
                <a:schemeClr val="dk1"/>
              </a:buClr>
              <a:buSzPts val="1400"/>
              <a:buFont typeface="Courier New"/>
              <a:buChar char="o"/>
            </a:pPr>
            <a:r>
              <a:rPr lang="en-US" sz="1000">
                <a:latin typeface="Raleway Medium"/>
                <a:ea typeface="Raleway Medium"/>
                <a:cs typeface="Raleway Medium"/>
                <a:sym typeface="Raleway Medium"/>
              </a:rPr>
              <a:t>Taxes: USD 2, 202. </a:t>
            </a:r>
            <a:endParaRPr sz="1000"/>
          </a:p>
          <a:p>
            <a:pPr indent="0" lvl="1" marL="272792" rtl="0" algn="l">
              <a:lnSpc>
                <a:spcPct val="115000"/>
              </a:lnSpc>
              <a:spcBef>
                <a:spcPts val="600"/>
              </a:spcBef>
              <a:spcAft>
                <a:spcPts val="0"/>
              </a:spcAft>
              <a:buClr>
                <a:srgbClr val="414141"/>
              </a:buClr>
              <a:buSzPts val="1400"/>
              <a:buNone/>
            </a:pPr>
            <a:r>
              <a:t/>
            </a:r>
            <a:endParaRPr sz="1000">
              <a:solidFill>
                <a:srgbClr val="FF0000"/>
              </a:solidFill>
              <a:latin typeface="Raleway Medium"/>
              <a:ea typeface="Raleway Medium"/>
              <a:cs typeface="Raleway Medium"/>
              <a:sym typeface="Raleway Medium"/>
            </a:endParaRPr>
          </a:p>
          <a:p>
            <a:pPr indent="-178307" lvl="1" marL="540000" rtl="0" algn="l">
              <a:lnSpc>
                <a:spcPct val="115000"/>
              </a:lnSpc>
              <a:spcBef>
                <a:spcPts val="600"/>
              </a:spcBef>
              <a:spcAft>
                <a:spcPts val="0"/>
              </a:spcAft>
              <a:buClr>
                <a:srgbClr val="414141"/>
              </a:buClr>
              <a:buSzPts val="1400"/>
              <a:buFont typeface="Raleway"/>
              <a:buNone/>
            </a:pPr>
            <a:r>
              <a:t/>
            </a:r>
            <a:endParaRPr sz="1000">
              <a:solidFill>
                <a:srgbClr val="FF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60" name="Google Shape;160;p24"/>
          <p:cNvPicPr preferRelativeResize="0"/>
          <p:nvPr/>
        </p:nvPicPr>
        <p:blipFill rotWithShape="1">
          <a:blip r:embed="rId3">
            <a:alphaModFix/>
          </a:blip>
          <a:srcRect b="0" l="0" r="0" t="0"/>
          <a:stretch/>
        </p:blipFill>
        <p:spPr>
          <a:xfrm>
            <a:off x="2969010" y="821246"/>
            <a:ext cx="2149699" cy="1404000"/>
          </a:xfrm>
          <a:prstGeom prst="rect">
            <a:avLst/>
          </a:prstGeom>
          <a:noFill/>
          <a:ln>
            <a:noFill/>
          </a:ln>
        </p:spPr>
      </p:pic>
      <p:pic>
        <p:nvPicPr>
          <p:cNvPr id="161" name="Google Shape;161;p24"/>
          <p:cNvPicPr preferRelativeResize="0"/>
          <p:nvPr/>
        </p:nvPicPr>
        <p:blipFill rotWithShape="1">
          <a:blip r:embed="rId4">
            <a:alphaModFix/>
          </a:blip>
          <a:srcRect b="0" l="0" r="0" t="0"/>
          <a:stretch/>
        </p:blipFill>
        <p:spPr>
          <a:xfrm>
            <a:off x="2977859" y="2254584"/>
            <a:ext cx="2132000" cy="1404000"/>
          </a:xfrm>
          <a:prstGeom prst="rect">
            <a:avLst/>
          </a:prstGeom>
          <a:noFill/>
          <a:ln>
            <a:noFill/>
          </a:ln>
        </p:spPr>
      </p:pic>
      <p:pic>
        <p:nvPicPr>
          <p:cNvPr id="162" name="Google Shape;162;p24"/>
          <p:cNvPicPr preferRelativeResize="0"/>
          <p:nvPr/>
        </p:nvPicPr>
        <p:blipFill rotWithShape="1">
          <a:blip r:embed="rId5">
            <a:alphaModFix/>
          </a:blip>
          <a:srcRect b="0" l="0" r="0" t="0"/>
          <a:stretch/>
        </p:blipFill>
        <p:spPr>
          <a:xfrm>
            <a:off x="2968680" y="3680248"/>
            <a:ext cx="2150359" cy="1404000"/>
          </a:xfrm>
          <a:prstGeom prst="rect">
            <a:avLst/>
          </a:prstGeom>
          <a:noFill/>
          <a:ln>
            <a:noFill/>
          </a:ln>
        </p:spPr>
      </p:pic>
      <p:pic>
        <p:nvPicPr>
          <p:cNvPr id="163" name="Google Shape;163;p24"/>
          <p:cNvPicPr preferRelativeResize="0"/>
          <p:nvPr/>
        </p:nvPicPr>
        <p:blipFill rotWithShape="1">
          <a:blip r:embed="rId6">
            <a:alphaModFix/>
          </a:blip>
          <a:srcRect b="0" l="0" r="0" t="0"/>
          <a:stretch/>
        </p:blipFill>
        <p:spPr>
          <a:xfrm>
            <a:off x="5147661" y="504885"/>
            <a:ext cx="3998670" cy="43816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69" name="Google Shape;169;p25"/>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5"/>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71" name="Google Shape;171;p25"/>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241807" lvl="0" marL="365760" marR="0" rtl="0" algn="just">
              <a:lnSpc>
                <a:spcPct val="115000"/>
              </a:lnSpc>
              <a:spcBef>
                <a:spcPts val="0"/>
              </a:spcBef>
              <a:spcAft>
                <a:spcPts val="0"/>
              </a:spcAft>
              <a:buClr>
                <a:srgbClr val="000000"/>
              </a:buClr>
              <a:buSzPts val="1000"/>
              <a:buFont typeface="Raleway Medium"/>
              <a:buChar char="●"/>
            </a:pPr>
            <a:r>
              <a:rPr b="1" i="0" lang="en-US" sz="1000" u="none" cap="none" strike="noStrike">
                <a:solidFill>
                  <a:srgbClr val="000000"/>
                </a:solidFill>
                <a:latin typeface="Raleway"/>
                <a:ea typeface="Raleway"/>
                <a:cs typeface="Raleway"/>
                <a:sym typeface="Raleway"/>
              </a:rPr>
              <a:t>Burey’s operations have increased compared to 2017. This can be observed in the change of </a:t>
            </a:r>
            <a:r>
              <a:rPr b="1" i="0" lang="en-US" sz="1000" u="none" cap="none" strike="noStrike">
                <a:solidFill>
                  <a:srgbClr val="2939FA"/>
                </a:solidFill>
                <a:latin typeface="Raleway Medium"/>
                <a:ea typeface="Raleway Medium"/>
                <a:cs typeface="Raleway Medium"/>
                <a:sym typeface="Raleway Medium"/>
              </a:rPr>
              <a:t>Operating Costs </a:t>
            </a:r>
            <a:r>
              <a:rPr b="1" i="0" lang="en-US" sz="1000" u="none" cap="none" strike="noStrike">
                <a:solidFill>
                  <a:srgbClr val="000000"/>
                </a:solidFill>
                <a:latin typeface="Raleway"/>
                <a:ea typeface="Raleway"/>
                <a:cs typeface="Raleway"/>
                <a:sym typeface="Raleway"/>
              </a:rPr>
              <a:t>since Jan/17.</a:t>
            </a:r>
            <a:endParaRPr b="1" i="0" sz="1000" u="none" cap="none" strike="noStrike">
              <a:solidFill>
                <a:schemeClr val="dk1"/>
              </a:solidFill>
              <a:latin typeface="Rambla"/>
              <a:ea typeface="Rambla"/>
              <a:cs typeface="Rambla"/>
              <a:sym typeface="Rambla"/>
            </a:endParaRPr>
          </a:p>
          <a:p>
            <a:pPr indent="-387349" lvl="0" marL="498601" marR="0" rtl="0" algn="just">
              <a:lnSpc>
                <a:spcPct val="115000"/>
              </a:lnSpc>
              <a:spcBef>
                <a:spcPts val="6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Cost of Goods Sold</a:t>
            </a:r>
            <a:endParaRPr b="0" i="1" sz="1200" u="none" cap="none" strike="noStrike">
              <a:solidFill>
                <a:srgbClr val="2939FA"/>
              </a:solidFill>
              <a:latin typeface="Raleway Medium"/>
              <a:ea typeface="Raleway Medium"/>
              <a:cs typeface="Raleway Medium"/>
              <a:sym typeface="Raleway Medium"/>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the Cost of Goods Sold increased </a:t>
            </a:r>
            <a:r>
              <a:rPr lang="en-US" sz="1000">
                <a:solidFill>
                  <a:srgbClr val="000000"/>
                </a:solidFill>
                <a:latin typeface="Raleway Medium"/>
                <a:ea typeface="Raleway Medium"/>
                <a:cs typeface="Raleway Medium"/>
                <a:sym typeface="Raleway Medium"/>
              </a:rPr>
              <a:t>292</a:t>
            </a:r>
            <a:r>
              <a:rPr b="0" i="0" lang="en-US" sz="1000" u="none" cap="none" strike="noStrike">
                <a:solidFill>
                  <a:srgbClr val="000000"/>
                </a:solidFill>
                <a:latin typeface="Raleway Medium"/>
                <a:ea typeface="Raleway Medium"/>
                <a:cs typeface="Raleway Medium"/>
                <a:sym typeface="Raleway Medium"/>
              </a:rPr>
              <a:t>%: between Jan/18 and Dec/18 </a:t>
            </a:r>
            <a:r>
              <a:rPr b="0" i="0" lang="en-US" sz="1000" u="none" cap="none" strike="noStrike">
                <a:solidFill>
                  <a:srgbClr val="2939FA"/>
                </a:solidFill>
                <a:latin typeface="Arial"/>
                <a:ea typeface="Arial"/>
                <a:cs typeface="Arial"/>
                <a:sym typeface="Arial"/>
              </a:rPr>
              <a:t>USD 68</a:t>
            </a:r>
            <a:r>
              <a:rPr lang="en-US" sz="1000">
                <a:solidFill>
                  <a:srgbClr val="2939FA"/>
                </a:solidFill>
                <a:latin typeface="Arial"/>
                <a:ea typeface="Arial"/>
                <a:cs typeface="Arial"/>
                <a:sym typeface="Arial"/>
              </a:rPr>
              <a:t>,019</a:t>
            </a:r>
            <a:r>
              <a:rPr b="0" i="0" lang="en-US" sz="1000" u="none" cap="none" strike="noStrike">
                <a:solidFill>
                  <a:srgbClr val="2939FA"/>
                </a:solidFill>
                <a:latin typeface="Arial"/>
                <a:ea typeface="Arial"/>
                <a:cs typeface="Arial"/>
                <a:sym typeface="Arial"/>
              </a:rPr>
              <a:t>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000000"/>
                </a:solidFill>
                <a:latin typeface="Raleway Medium"/>
                <a:ea typeface="Raleway Medium"/>
                <a:cs typeface="Raleway Medium"/>
                <a:sym typeface="Raleway Medium"/>
              </a:rPr>
              <a:t>. Mainly this is due to:</a:t>
            </a:r>
            <a:r>
              <a:rPr lang="en-US" sz="1000">
                <a:solidFill>
                  <a:srgbClr val="000000"/>
                </a:solidFill>
                <a:latin typeface="Raleway Medium"/>
                <a:ea typeface="Raleway Medium"/>
                <a:cs typeface="Raleway Medium"/>
                <a:sym typeface="Raleway Medium"/>
              </a:rPr>
              <a:t> increase in plant salaries.</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May/19, Cost of Goods Solds amounted to USD 17,213 (+3 times more was spent than May/18).</a:t>
            </a:r>
            <a:endParaRPr b="1" sz="1000">
              <a:solidFill>
                <a:srgbClr val="0C0C0C"/>
              </a:solidFill>
              <a:latin typeface="Raleway Medium"/>
              <a:ea typeface="Raleway Medium"/>
              <a:cs typeface="Raleway Medium"/>
              <a:sym typeface="Raleway Medium"/>
            </a:endParaRPr>
          </a:p>
          <a:p>
            <a:pPr indent="-387349" lvl="0" marL="498601" rtl="0" algn="just">
              <a:lnSpc>
                <a:spcPct val="115000"/>
              </a:lnSpc>
              <a:spcBef>
                <a:spcPts val="900"/>
              </a:spcBef>
              <a:spcAft>
                <a:spcPts val="0"/>
              </a:spcAft>
              <a:buClr>
                <a:srgbClr val="000000"/>
              </a:buClr>
              <a:buSzPts val="1200"/>
              <a:buFont typeface="Arial"/>
              <a:buAutoNum type="romanLcPeriod"/>
            </a:pPr>
            <a:r>
              <a:rPr i="1" lang="en-US" sz="1200">
                <a:solidFill>
                  <a:srgbClr val="2939FA"/>
                </a:solidFill>
                <a:latin typeface="Raleway Medium"/>
                <a:ea typeface="Raleway Medium"/>
                <a:cs typeface="Raleway Medium"/>
                <a:sym typeface="Raleway Medium"/>
              </a:rPr>
              <a:t>Administrative Salaries &amp; Fees</a:t>
            </a:r>
            <a:endParaRPr sz="1200"/>
          </a:p>
          <a:p>
            <a:pPr indent="-267208" lvl="1" marL="822960" rtl="0" algn="just">
              <a:lnSpc>
                <a:spcPct val="115000"/>
              </a:lnSpc>
              <a:spcBef>
                <a:spcPts val="0"/>
              </a:spcBef>
              <a:spcAft>
                <a:spcPts val="0"/>
              </a:spcAft>
              <a:buClr>
                <a:srgbClr val="000000"/>
              </a:buClr>
              <a:buSzPts val="1400"/>
              <a:buFont typeface="Arial"/>
              <a:buChar char="•"/>
            </a:pPr>
            <a:r>
              <a:rPr lang="en-US" sz="100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a:solidFill>
                  <a:srgbClr val="2939FA"/>
                </a:solidFill>
                <a:latin typeface="Arial"/>
                <a:ea typeface="Arial"/>
                <a:cs typeface="Arial"/>
                <a:sym typeface="Arial"/>
              </a:rPr>
              <a:t>USD</a:t>
            </a:r>
            <a:r>
              <a:rPr lang="en-US" sz="1000">
                <a:latin typeface="Raleway Medium"/>
                <a:ea typeface="Raleway Medium"/>
                <a:cs typeface="Raleway Medium"/>
                <a:sym typeface="Raleway Medium"/>
              </a:rPr>
              <a:t> </a:t>
            </a:r>
            <a:r>
              <a:rPr lang="en-US" sz="1000">
                <a:solidFill>
                  <a:srgbClr val="2939FA"/>
                </a:solidFill>
                <a:latin typeface="Arial"/>
                <a:ea typeface="Arial"/>
                <a:cs typeface="Arial"/>
                <a:sym typeface="Arial"/>
              </a:rPr>
              <a:t>208,992 </a:t>
            </a:r>
            <a:r>
              <a:rPr lang="en-US" sz="1000">
                <a:latin typeface="Raleway Medium"/>
                <a:ea typeface="Raleway Medium"/>
                <a:cs typeface="Raleway Medium"/>
                <a:sym typeface="Raleway Medium"/>
              </a:rPr>
              <a:t>was spent.</a:t>
            </a:r>
            <a:r>
              <a:rPr lang="en-US" sz="1000">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May/19, Administrative Salaries &amp; Fees amounted to USD 30,575 (+2.2 times more was spent than May/18). </a:t>
            </a:r>
            <a:endParaRPr b="1" sz="1000">
              <a:solidFill>
                <a:srgbClr val="0C0C0C"/>
              </a:solidFill>
              <a:latin typeface="Raleway Medium"/>
              <a:ea typeface="Raleway Medium"/>
              <a:cs typeface="Raleway Medium"/>
              <a:sym typeface="Raleway Medium"/>
            </a:endParaRPr>
          </a:p>
          <a:p>
            <a:pPr indent="-387349" lvl="0" marL="498601" marR="0" rtl="0" algn="just">
              <a:lnSpc>
                <a:spcPct val="115000"/>
              </a:lnSpc>
              <a:spcBef>
                <a:spcPts val="9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Administrative Expenses</a:t>
            </a:r>
            <a:endParaRPr b="0" i="0" sz="1200" u="none" cap="none" strike="noStrike">
              <a:solidFill>
                <a:schemeClr val="dk1"/>
              </a:solidFill>
              <a:latin typeface="Rambla"/>
              <a:ea typeface="Rambla"/>
              <a:cs typeface="Rambla"/>
              <a:sym typeface="Rambla"/>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Administrative Expenses increased </a:t>
            </a:r>
            <a:r>
              <a:rPr lang="en-US" sz="1000">
                <a:solidFill>
                  <a:srgbClr val="000000"/>
                </a:solidFill>
                <a:latin typeface="Raleway Medium"/>
                <a:ea typeface="Raleway Medium"/>
                <a:cs typeface="Raleway Medium"/>
                <a:sym typeface="Raleway Medium"/>
              </a:rPr>
              <a:t>416</a:t>
            </a:r>
            <a:r>
              <a:rPr b="0" i="0" lang="en-US" sz="1000" u="none" cap="none" strike="noStrike">
                <a:solidFill>
                  <a:srgbClr val="000000"/>
                </a:solidFill>
                <a:latin typeface="Raleway Medium"/>
                <a:ea typeface="Raleway Medium"/>
                <a:cs typeface="Raleway Medium"/>
                <a:sym typeface="Raleway Medium"/>
              </a:rPr>
              <a:t>%: between Jan/18 and </a:t>
            </a:r>
            <a:r>
              <a:rPr lang="en-US" sz="1000">
                <a:solidFill>
                  <a:srgbClr val="000000"/>
                </a:solidFill>
                <a:latin typeface="Raleway Medium"/>
                <a:ea typeface="Raleway Medium"/>
                <a:cs typeface="Raleway Medium"/>
                <a:sym typeface="Raleway Medium"/>
              </a:rPr>
              <a:t>Dec</a:t>
            </a:r>
            <a:r>
              <a:rPr b="0" i="0" lang="en-US" sz="1000" u="none" cap="none" strike="noStrike">
                <a:solidFill>
                  <a:srgbClr val="000000"/>
                </a:solidFill>
                <a:latin typeface="Raleway Medium"/>
                <a:ea typeface="Raleway Medium"/>
                <a:cs typeface="Raleway Medium"/>
                <a:sym typeface="Raleway Medium"/>
              </a:rPr>
              <a:t>/18 </a:t>
            </a:r>
            <a:r>
              <a:rPr b="0" i="0" lang="en-US" sz="1000" u="none" cap="none" strike="noStrike">
                <a:solidFill>
                  <a:srgbClr val="2939FA"/>
                </a:solidFill>
                <a:latin typeface="Arial"/>
                <a:ea typeface="Arial"/>
                <a:cs typeface="Arial"/>
                <a:sym typeface="Arial"/>
              </a:rPr>
              <a:t>USD</a:t>
            </a:r>
            <a:r>
              <a:rPr b="0" i="0" lang="en-US" sz="1000" u="none" cap="none" strike="noStrike">
                <a:solidFill>
                  <a:schemeClr val="dk1"/>
                </a:solidFill>
                <a:latin typeface="Raleway Medium"/>
                <a:ea typeface="Raleway Medium"/>
                <a:cs typeface="Raleway Medium"/>
                <a:sym typeface="Raleway Medium"/>
              </a:rPr>
              <a:t> </a:t>
            </a:r>
            <a:r>
              <a:rPr b="0" i="0" lang="en-US" sz="1000" u="none" cap="none" strike="noStrike">
                <a:solidFill>
                  <a:srgbClr val="2939FA"/>
                </a:solidFill>
                <a:latin typeface="Arial"/>
                <a:ea typeface="Arial"/>
                <a:cs typeface="Arial"/>
                <a:sym typeface="Arial"/>
              </a:rPr>
              <a:t>283</a:t>
            </a:r>
            <a:r>
              <a:rPr lang="en-US" sz="1000">
                <a:solidFill>
                  <a:srgbClr val="2939FA"/>
                </a:solidFill>
                <a:latin typeface="Arial"/>
                <a:ea typeface="Arial"/>
                <a:cs typeface="Arial"/>
                <a:sym typeface="Arial"/>
              </a:rPr>
              <a:t>,</a:t>
            </a:r>
            <a:r>
              <a:rPr b="0" i="0" lang="en-US" sz="1000" u="none" cap="none" strike="noStrike">
                <a:solidFill>
                  <a:srgbClr val="2939FA"/>
                </a:solidFill>
                <a:latin typeface="Arial"/>
                <a:ea typeface="Arial"/>
                <a:cs typeface="Arial"/>
                <a:sym typeface="Arial"/>
              </a:rPr>
              <a:t>190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May/19, Administrative Expenses amounted to USD 27,167 (+1.8 times compared to May/18) </a:t>
            </a:r>
            <a:endParaRPr b="1">
              <a:solidFill>
                <a:srgbClr val="0C0C0C"/>
              </a:solidFill>
            </a:endParaRPr>
          </a:p>
          <a:p>
            <a:pPr indent="-267208" lvl="1" marL="822960" rtl="0" algn="just">
              <a:lnSpc>
                <a:spcPct val="115000"/>
              </a:lnSpc>
              <a:spcBef>
                <a:spcPts val="0"/>
              </a:spcBef>
              <a:spcAft>
                <a:spcPts val="0"/>
              </a:spcAft>
              <a:buClr>
                <a:srgbClr val="000000"/>
              </a:buClr>
              <a:buSzPts val="1400"/>
              <a:buFont typeface="Arial"/>
              <a:buChar char="•"/>
            </a:pPr>
            <a:r>
              <a:rPr lang="en-US" sz="1000">
                <a:latin typeface="Raleway Medium"/>
                <a:ea typeface="Raleway Medium"/>
                <a:cs typeface="Raleway Medium"/>
                <a:sym typeface="Raleway Medium"/>
              </a:rPr>
              <a:t>May/19: Taxes and social security payments (BPS): USD  2,202.</a:t>
            </a:r>
            <a:endParaRPr/>
          </a:p>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72" name="Google Shape;172;p25"/>
          <p:cNvPicPr preferRelativeResize="0"/>
          <p:nvPr/>
        </p:nvPicPr>
        <p:blipFill rotWithShape="1">
          <a:blip r:embed="rId3">
            <a:alphaModFix/>
          </a:blip>
          <a:srcRect b="0" l="0" r="0" t="0"/>
          <a:stretch/>
        </p:blipFill>
        <p:spPr>
          <a:xfrm>
            <a:off x="5232194" y="881845"/>
            <a:ext cx="3859619" cy="25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a:t>
            </a:r>
            <a:r>
              <a:rPr b="1" i="0" lang="en-US" sz="2400" u="none" cap="none" strike="noStrike">
                <a:solidFill>
                  <a:srgbClr val="2939FA"/>
                </a:solidFill>
                <a:latin typeface="Raleway"/>
                <a:ea typeface="Raleway"/>
                <a:cs typeface="Raleway"/>
                <a:sym typeface="Raleway"/>
              </a:rPr>
              <a:t>ment: 5</a:t>
            </a:r>
            <a:r>
              <a:rPr lang="en-US" sz="2400">
                <a:solidFill>
                  <a:srgbClr val="2939FA"/>
                </a:solidFill>
                <a:latin typeface="Raleway"/>
                <a:ea typeface="Raleway"/>
                <a:cs typeface="Raleway"/>
                <a:sym typeface="Raleway"/>
              </a:rPr>
              <a:t> months of </a:t>
            </a:r>
            <a:r>
              <a:rPr b="1" i="0" lang="en-US" sz="2400" u="none" cap="none" strike="noStrike">
                <a:solidFill>
                  <a:srgbClr val="2939FA"/>
                </a:solidFill>
                <a:latin typeface="Raleway"/>
                <a:ea typeface="Raleway"/>
                <a:cs typeface="Raleway"/>
                <a:sym typeface="Raleway"/>
              </a:rPr>
              <a:t>2019</a:t>
            </a:r>
            <a:endParaRPr b="1" i="0" sz="2400" u="none" cap="none" strike="noStrike">
              <a:solidFill>
                <a:srgbClr val="2939FA"/>
              </a:solidFill>
              <a:latin typeface="Raleway"/>
              <a:ea typeface="Raleway"/>
              <a:cs typeface="Raleway"/>
              <a:sym typeface="Raleway"/>
            </a:endParaRPr>
          </a:p>
        </p:txBody>
      </p:sp>
      <p:sp>
        <p:nvSpPr>
          <p:cNvPr id="178" name="Google Shape;178;p26"/>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6"/>
          <p:cNvSpPr txBox="1"/>
          <p:nvPr/>
        </p:nvSpPr>
        <p:spPr>
          <a:xfrm>
            <a:off x="8449340" y="30783"/>
            <a:ext cx="64247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11</a:t>
            </a:r>
            <a:endParaRPr b="0" i="0" sz="1200" u="none" cap="none" strike="noStrike">
              <a:solidFill>
                <a:srgbClr val="FFFFFF"/>
              </a:solidFill>
              <a:latin typeface="Raleway"/>
              <a:ea typeface="Raleway"/>
              <a:cs typeface="Raleway"/>
              <a:sym typeface="Raleway"/>
            </a:endParaRPr>
          </a:p>
        </p:txBody>
      </p:sp>
      <p:sp>
        <p:nvSpPr>
          <p:cNvPr id="180" name="Google Shape;180;p26"/>
          <p:cNvSpPr txBox="1"/>
          <p:nvPr>
            <p:ph idx="1" type="body"/>
          </p:nvPr>
        </p:nvSpPr>
        <p:spPr>
          <a:xfrm>
            <a:off x="233575" y="709584"/>
            <a:ext cx="4326300" cy="4321200"/>
          </a:xfrm>
          <a:prstGeom prst="rect">
            <a:avLst/>
          </a:prstGeom>
          <a:noFill/>
          <a:ln>
            <a:noFill/>
          </a:ln>
        </p:spPr>
        <p:txBody>
          <a:bodyPr anchorCtr="0" anchor="t" bIns="45700" lIns="91425" spcFirstLastPara="1" rIns="91425" wrap="square" tIns="45700">
            <a:noAutofit/>
          </a:bodyPr>
          <a:lstStyle/>
          <a:p>
            <a:pPr indent="0" lvl="0" marL="98552" marR="0" rtl="0" algn="just">
              <a:lnSpc>
                <a:spcPct val="115000"/>
              </a:lnSpc>
              <a:spcBef>
                <a:spcPts val="0"/>
              </a:spcBef>
              <a:spcAft>
                <a:spcPts val="0"/>
              </a:spcAft>
              <a:buClr>
                <a:srgbClr val="000000"/>
              </a:buClr>
              <a:buSzPts val="1400"/>
              <a:buFont typeface="Noto Sans Symbols"/>
              <a:buNone/>
            </a:pPr>
            <a:r>
              <a:rPr b="1" i="0" lang="en-US" sz="1200" u="none" cap="none" strike="noStrike">
                <a:solidFill>
                  <a:srgbClr val="2939FA"/>
                </a:solidFill>
                <a:latin typeface="Raleway Medium"/>
                <a:ea typeface="Raleway Medium"/>
                <a:cs typeface="Raleway Medium"/>
                <a:sym typeface="Raleway Medium"/>
              </a:rPr>
              <a:t>Operating Costs </a:t>
            </a:r>
            <a:r>
              <a:rPr b="1" i="0" lang="en-US" sz="1200" u="none" cap="none" strike="noStrike">
                <a:solidFill>
                  <a:srgbClr val="000000"/>
                </a:solidFill>
                <a:latin typeface="Raleway Medium"/>
                <a:ea typeface="Raleway Medium"/>
                <a:cs typeface="Raleway Medium"/>
                <a:sym typeface="Raleway Medium"/>
              </a:rPr>
              <a:t>accumulated for calendar year</a:t>
            </a:r>
            <a:endParaRPr b="0" i="0" sz="1200" u="none" cap="none" strike="noStrike">
              <a:solidFill>
                <a:srgbClr val="000000"/>
              </a:solidFill>
              <a:latin typeface="Raleway Medium"/>
              <a:ea typeface="Raleway Medium"/>
              <a:cs typeface="Raleway Medium"/>
              <a:sym typeface="Raleway Medium"/>
            </a:endParaRPr>
          </a:p>
          <a:p>
            <a:pPr indent="-374649" lvl="0" marL="498601" marR="0" rtl="0" algn="just">
              <a:lnSpc>
                <a:spcPct val="115000"/>
              </a:lnSpc>
              <a:spcBef>
                <a:spcPts val="600"/>
              </a:spcBef>
              <a:spcAft>
                <a:spcPts val="0"/>
              </a:spcAft>
              <a:buClr>
                <a:srgbClr val="000000"/>
              </a:buClr>
              <a:buSzPts val="1000"/>
              <a:buFont typeface="Arial"/>
              <a:buAutoNum type="romanLcPeriod"/>
            </a:pPr>
            <a:r>
              <a:rPr b="0" i="0" lang="en-US" sz="1000" u="none" cap="none" strike="noStrike">
                <a:solidFill>
                  <a:srgbClr val="000000"/>
                </a:solidFill>
                <a:latin typeface="Raleway Medium"/>
                <a:ea typeface="Raleway Medium"/>
                <a:cs typeface="Raleway Medium"/>
                <a:sym typeface="Raleway Medium"/>
              </a:rPr>
              <a:t>The accumulated expenses for the 12 months (12M) of 2018 represent </a:t>
            </a:r>
            <a:r>
              <a:rPr lang="en-US" sz="1000">
                <a:solidFill>
                  <a:srgbClr val="2939FA"/>
                </a:solidFill>
                <a:latin typeface="Raleway Medium"/>
                <a:ea typeface="Raleway Medium"/>
                <a:cs typeface="Raleway Medium"/>
                <a:sym typeface="Raleway Medium"/>
              </a:rPr>
              <a:t>243</a:t>
            </a:r>
            <a:r>
              <a:rPr b="0" i="0" lang="en-US" sz="1000" u="none" cap="none" strike="noStrike">
                <a:solidFill>
                  <a:srgbClr val="2939FA"/>
                </a:solidFill>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 of total 2017 expenses</a:t>
            </a:r>
            <a:r>
              <a:rPr b="0" i="0" lang="en-US" sz="1000" u="none" cap="none" strike="noStrike">
                <a:solidFill>
                  <a:srgbClr val="C00000"/>
                </a:solidFill>
                <a:latin typeface="Raleway Medium"/>
                <a:ea typeface="Raleway Medium"/>
                <a:cs typeface="Raleway Medium"/>
                <a:sym typeface="Raleway Medium"/>
              </a:rPr>
              <a:t>. </a:t>
            </a:r>
            <a:r>
              <a:rPr b="0" i="0" lang="en-US" sz="1000" u="none" cap="none" strike="noStrike">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a:t>
            </a:r>
            <a:r>
              <a:rPr b="0" i="0" lang="en-US" sz="1000" u="none" cap="none" strike="noStrike">
                <a:solidFill>
                  <a:srgbClr val="0C0C0C"/>
                </a:solidFill>
                <a:latin typeface="Raleway Medium"/>
                <a:ea typeface="Raleway Medium"/>
                <a:cs typeface="Raleway Medium"/>
                <a:sym typeface="Raleway Medium"/>
              </a:rPr>
              <a:t>production. </a:t>
            </a:r>
            <a:r>
              <a:rPr lang="en-US" sz="1000">
                <a:solidFill>
                  <a:srgbClr val="0C0C0C"/>
                </a:solidFill>
                <a:latin typeface="Raleway Medium"/>
                <a:ea typeface="Raleway Medium"/>
                <a:cs typeface="Raleway Medium"/>
                <a:sym typeface="Raleway Medium"/>
              </a:rPr>
              <a:t>By 2019, this trend is expected to continue, driven by production and sales.</a:t>
            </a:r>
            <a:endParaRPr>
              <a:solidFill>
                <a:srgbClr val="0C0C0C"/>
              </a:solidFill>
            </a:endParaRPr>
          </a:p>
          <a:p>
            <a:pPr indent="-387349" lvl="0" marL="498601" rtl="0" algn="l">
              <a:lnSpc>
                <a:spcPct val="115000"/>
              </a:lnSpc>
              <a:spcBef>
                <a:spcPts val="600"/>
              </a:spcBef>
              <a:spcAft>
                <a:spcPts val="0"/>
              </a:spcAft>
              <a:buClr>
                <a:srgbClr val="000000"/>
              </a:buClr>
              <a:buSzPts val="1200"/>
              <a:buFont typeface="Raleway"/>
              <a:buAutoNum type="romanLcPeriod"/>
            </a:pPr>
            <a:r>
              <a:rPr lang="en-US" sz="1200">
                <a:solidFill>
                  <a:srgbClr val="2939FA"/>
                </a:solidFill>
                <a:latin typeface="Raleway Medium"/>
                <a:ea typeface="Raleway Medium"/>
                <a:cs typeface="Raleway Medium"/>
                <a:sym typeface="Raleway Medium"/>
              </a:rPr>
              <a:t>First 5 Months (5M): Comparison 2019 vs. 2018: </a:t>
            </a:r>
            <a:endParaRPr sz="1200">
              <a:latin typeface="Raleway"/>
              <a:ea typeface="Raleway"/>
              <a:cs typeface="Raleway"/>
              <a:sym typeface="Raleway"/>
            </a:endParaRPr>
          </a:p>
          <a:p>
            <a:pPr indent="0" lvl="0" marL="98552" rtl="0" algn="just">
              <a:lnSpc>
                <a:spcPct val="115000"/>
              </a:lnSpc>
              <a:spcBef>
                <a:spcPts val="60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While in the first 5M 2018 we spent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177,815, </a:t>
            </a:r>
            <a:r>
              <a:rPr lang="en-US" sz="1000">
                <a:solidFill>
                  <a:srgbClr val="000000"/>
                </a:solidFill>
                <a:latin typeface="Raleway Medium"/>
                <a:ea typeface="Raleway Medium"/>
                <a:cs typeface="Raleway Medium"/>
                <a:sym typeface="Raleway Medium"/>
              </a:rPr>
              <a:t>in the first 5M of 2019 we reached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339,123</a:t>
            </a:r>
            <a:r>
              <a:rPr lang="en-US" sz="1000">
                <a:solidFill>
                  <a:srgbClr val="000000"/>
                </a:solidFill>
                <a:latin typeface="Raleway Medium"/>
                <a:ea typeface="Raleway Medium"/>
                <a:cs typeface="Raleway Medium"/>
                <a:sym typeface="Raleway Medium"/>
              </a:rPr>
              <a:t>. This growth in expenses is principally attributed to:</a:t>
            </a:r>
            <a:endParaRPr/>
          </a:p>
          <a:p>
            <a:pPr indent="-311149" lvl="0" marL="498601" marR="0" rtl="0" algn="just">
              <a:lnSpc>
                <a:spcPct val="115000"/>
              </a:lnSpc>
              <a:spcBef>
                <a:spcPts val="600"/>
              </a:spcBef>
              <a:spcAft>
                <a:spcPts val="0"/>
              </a:spcAft>
              <a:buClr>
                <a:srgbClr val="000000"/>
              </a:buClr>
              <a:buSzPts val="1000"/>
              <a:buFont typeface="Arial"/>
              <a:buNone/>
            </a:pPr>
            <a:r>
              <a:t/>
            </a:r>
            <a:endParaRPr b="0" i="0" sz="1000" u="none" cap="none" strike="noStrike">
              <a:solidFill>
                <a:srgbClr val="000000"/>
              </a:solidFill>
              <a:latin typeface="Raleway Medium"/>
              <a:ea typeface="Raleway Medium"/>
              <a:cs typeface="Raleway Medium"/>
              <a:sym typeface="Raleway Medium"/>
            </a:endParaRPr>
          </a:p>
        </p:txBody>
      </p:sp>
      <p:sp>
        <p:nvSpPr>
          <p:cNvPr id="181" name="Google Shape;181;p26"/>
          <p:cNvSpPr txBox="1"/>
          <p:nvPr/>
        </p:nvSpPr>
        <p:spPr>
          <a:xfrm>
            <a:off x="0" y="3096519"/>
            <a:ext cx="8987271" cy="4321200"/>
          </a:xfrm>
          <a:prstGeom prst="rect">
            <a:avLst/>
          </a:prstGeom>
          <a:noFill/>
          <a:ln>
            <a:noFill/>
          </a:ln>
        </p:spPr>
        <p:txBody>
          <a:bodyPr anchorCtr="0" anchor="t" bIns="45700" lIns="91425" spcFirstLastPara="1" rIns="91425" wrap="square" tIns="45700">
            <a:noAutofit/>
          </a:bodyPr>
          <a:lstStyle/>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5M of 2018, corporate expenses were USD 60,970. While, in the first 5M of 2019, USD 107,453 has been invested. (See Corporate Expenses in the previous slide).</a:t>
            </a:r>
            <a:endParaRPr b="0" i="0" sz="1000" u="none" cap="none" strike="noStrike">
              <a:solidFill>
                <a:srgbClr val="000000"/>
              </a:solidFill>
              <a:latin typeface="Raleway Medium"/>
              <a:ea typeface="Raleway Medium"/>
              <a:cs typeface="Raleway Medium"/>
              <a:sym typeface="Raleway Medium"/>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5M 2019: The monthly average of </a:t>
            </a:r>
            <a:r>
              <a:rPr b="0" i="0" lang="en-US" sz="1000" u="none" cap="none" strike="noStrike">
                <a:solidFill>
                  <a:srgbClr val="0C0C0C"/>
                </a:solidFill>
                <a:latin typeface="Raleway Medium"/>
                <a:ea typeface="Raleway Medium"/>
                <a:cs typeface="Raleway Medium"/>
                <a:sym typeface="Raleway Medium"/>
              </a:rPr>
              <a:t>admin salaries increased: + </a:t>
            </a:r>
            <a:r>
              <a:rPr b="0" i="0" lang="en-US" sz="1000" u="none" cap="none" strike="noStrike">
                <a:solidFill>
                  <a:srgbClr val="2939FA"/>
                </a:solidFill>
                <a:latin typeface="Raleway Medium"/>
                <a:ea typeface="Raleway Medium"/>
                <a:cs typeface="Raleway Medium"/>
                <a:sym typeface="Raleway Medium"/>
              </a:rPr>
              <a:t>USD 8,748 </a:t>
            </a:r>
            <a:r>
              <a:rPr b="0" i="0" lang="en-US" sz="1000" u="none" cap="none" strike="noStrike">
                <a:solidFill>
                  <a:srgbClr val="000000"/>
                </a:solidFill>
                <a:latin typeface="Raleway Medium"/>
                <a:ea typeface="Raleway Medium"/>
                <a:cs typeface="Raleway Medium"/>
                <a:sym typeface="Raleway Medium"/>
              </a:rPr>
              <a:t>(compared to first 5M 2018). This is due to: </a:t>
            </a:r>
            <a:endParaRPr b="0" i="0" sz="1000" u="none" cap="none" strike="noStrike">
              <a:solidFill>
                <a:srgbClr val="000000"/>
              </a:solidFill>
              <a:latin typeface="Raleway Medium"/>
              <a:ea typeface="Raleway Medium"/>
              <a:cs typeface="Raleway Medium"/>
              <a:sym typeface="Raleway Medium"/>
            </a:endParaRPr>
          </a:p>
          <a:p>
            <a:pPr indent="-229108" lvl="2" marL="1280160" marR="0" rtl="0" algn="just">
              <a:lnSpc>
                <a:spcPct val="115000"/>
              </a:lnSpc>
              <a:spcBef>
                <a:spcPts val="400"/>
              </a:spcBef>
              <a:spcAft>
                <a:spcPts val="0"/>
              </a:spcAft>
              <a:buClr>
                <a:srgbClr val="000000"/>
              </a:buClr>
              <a:buSzPts val="800"/>
              <a:buFont typeface="Courier New"/>
              <a:buChar char="o"/>
            </a:pPr>
            <a:r>
              <a:rPr b="0" i="0" lang="en-US" sz="800" u="none" cap="none" strike="noStrike">
                <a:solidFill>
                  <a:srgbClr val="000000"/>
                </a:solidFill>
                <a:latin typeface="Raleway Medium"/>
                <a:ea typeface="Raleway Medium"/>
                <a:cs typeface="Raleway Medium"/>
                <a:sym typeface="Raleway Medium"/>
              </a:rPr>
              <a:t>Increase in compensation for Sergio, Joao, Sonia (Secretary) and Frank.</a:t>
            </a:r>
            <a:endParaRPr b="0" i="0" sz="800" u="none" cap="none" strike="noStrike">
              <a:solidFill>
                <a:schemeClr val="dk1"/>
              </a:solidFill>
              <a:latin typeface="Rambla"/>
              <a:ea typeface="Rambla"/>
              <a:cs typeface="Rambla"/>
              <a:sym typeface="Rambla"/>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5M 2019: Professional Fees reached USD 29,963, while in 2018 (5M) they were USD 28,132.</a:t>
            </a:r>
            <a:endParaRPr b="0" i="0" sz="1400" u="none" cap="none" strike="noStrike">
              <a:solidFill>
                <a:srgbClr val="000000"/>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5M 2019: Plant Salaries rose (First 5M 2019: USD 47,933 vs. First 5M 2018: </a:t>
            </a:r>
            <a:r>
              <a:rPr b="0" i="0" lang="en-US" sz="1000" u="none" cap="none" strike="noStrike">
                <a:solidFill>
                  <a:srgbClr val="0C0C0C"/>
                </a:solidFill>
                <a:latin typeface="Raleway Medium"/>
                <a:ea typeface="Raleway Medium"/>
                <a:cs typeface="Raleway Medium"/>
                <a:sym typeface="Raleway Medium"/>
              </a:rPr>
              <a:t>USD 20,620). As of Feb/18 a Janitor and Auxiliary Corp were hired. As of Jan/19 a Maintenance Manager and Second Auxiliary Corp were hired. </a:t>
            </a:r>
            <a:endParaRPr b="0" i="0" sz="1400" u="none" cap="none" strike="noStrike">
              <a:solidFill>
                <a:srgbClr val="0C0C0C"/>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b="0" i="0" sz="1400" u="none" cap="none" strike="noStrike">
              <a:solidFill>
                <a:srgbClr val="000000"/>
              </a:solidFill>
              <a:latin typeface="Arial"/>
              <a:ea typeface="Arial"/>
              <a:cs typeface="Arial"/>
              <a:sym typeface="Arial"/>
            </a:endParaRPr>
          </a:p>
          <a:p>
            <a:pPr indent="-178308" lvl="1" marL="822960" marR="0" rtl="0" algn="just">
              <a:lnSpc>
                <a:spcPct val="115000"/>
              </a:lnSpc>
              <a:spcBef>
                <a:spcPts val="400"/>
              </a:spcBef>
              <a:spcAft>
                <a:spcPts val="600"/>
              </a:spcAft>
              <a:buClr>
                <a:srgbClr val="000000"/>
              </a:buClr>
              <a:buSzPts val="1000"/>
              <a:buFont typeface="Courier New"/>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82" name="Google Shape;182;p26"/>
          <p:cNvPicPr preferRelativeResize="0"/>
          <p:nvPr/>
        </p:nvPicPr>
        <p:blipFill rotWithShape="1">
          <a:blip r:embed="rId3">
            <a:alphaModFix/>
          </a:blip>
          <a:srcRect b="0" l="0" r="0" t="0"/>
          <a:stretch/>
        </p:blipFill>
        <p:spPr>
          <a:xfrm>
            <a:off x="5217353" y="644271"/>
            <a:ext cx="3693072" cy="241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257175" y="336584"/>
            <a:ext cx="8310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May 2019 – </a:t>
            </a:r>
            <a:r>
              <a:rPr b="1" i="0" lang="en-US" sz="2000" u="none" cap="none" strike="noStrike">
                <a:solidFill>
                  <a:srgbClr val="1B36FF"/>
                </a:solidFill>
                <a:latin typeface="Raleway"/>
                <a:ea typeface="Raleway"/>
                <a:cs typeface="Raleway"/>
                <a:sym typeface="Raleway"/>
              </a:rPr>
              <a:t>Projected Cash Flow for </a:t>
            </a:r>
            <a:r>
              <a:rPr lang="en-US" sz="2000">
                <a:solidFill>
                  <a:srgbClr val="1B36FF"/>
                </a:solidFill>
                <a:latin typeface="Raleway"/>
                <a:ea typeface="Raleway"/>
                <a:cs typeface="Raleway"/>
                <a:sym typeface="Raleway"/>
              </a:rPr>
              <a:t>next 12 months</a:t>
            </a:r>
            <a:br>
              <a:rPr b="1" i="0" lang="en-US" sz="2000" u="none" cap="none" strike="noStrike">
                <a:solidFill>
                  <a:srgbClr val="1B36FF"/>
                </a:solidFill>
                <a:latin typeface="Raleway"/>
                <a:ea typeface="Raleway"/>
                <a:cs typeface="Raleway"/>
                <a:sym typeface="Raleway"/>
              </a:rPr>
            </a:br>
            <a:endParaRPr b="0" i="1" sz="2000" u="none" cap="none" strike="noStrike">
              <a:solidFill>
                <a:srgbClr val="1B36FF"/>
              </a:solidFill>
              <a:latin typeface="Raleway"/>
              <a:ea typeface="Raleway"/>
              <a:cs typeface="Raleway"/>
              <a:sym typeface="Raleway"/>
            </a:endParaRPr>
          </a:p>
        </p:txBody>
      </p:sp>
      <p:sp>
        <p:nvSpPr>
          <p:cNvPr id="188" name="Google Shape;188;p27"/>
          <p:cNvSpPr txBox="1"/>
          <p:nvPr/>
        </p:nvSpPr>
        <p:spPr>
          <a:xfrm>
            <a:off x="601980" y="4427052"/>
            <a:ext cx="8100060" cy="86177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aleway"/>
                <a:ea typeface="Raleway"/>
                <a:cs typeface="Raleway"/>
                <a:sym typeface="Raleway"/>
              </a:rPr>
              <a:t>(*) </a:t>
            </a:r>
            <a:r>
              <a:rPr b="0" i="1" lang="en-US" sz="1200" u="none" cap="none" strike="noStrike">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b="0" i="1" lang="en-US" sz="1200" u="none" cap="none" strike="noStrike">
                <a:solidFill>
                  <a:srgbClr val="000000"/>
                </a:solidFill>
                <a:latin typeface="Raleway"/>
                <a:ea typeface="Raleway"/>
                <a:cs typeface="Raleway"/>
                <a:sym typeface="Raleway"/>
              </a:rPr>
              <a:t>See the following item.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1" sz="1200" u="none" cap="none" strike="noStrike">
              <a:solidFill>
                <a:srgbClr val="000000"/>
              </a:solidFill>
              <a:latin typeface="Arial"/>
              <a:ea typeface="Arial"/>
              <a:cs typeface="Arial"/>
              <a:sym typeface="Arial"/>
            </a:endParaRPr>
          </a:p>
        </p:txBody>
      </p:sp>
      <p:sp>
        <p:nvSpPr>
          <p:cNvPr id="189" name="Google Shape;189;p27"/>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7"/>
          <p:cNvSpPr txBox="1"/>
          <p:nvPr/>
        </p:nvSpPr>
        <p:spPr>
          <a:xfrm>
            <a:off x="8385544" y="30783"/>
            <a:ext cx="706269"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14</a:t>
            </a:r>
            <a:endParaRPr b="0" i="0" sz="1200" u="none" cap="none" strike="noStrike">
              <a:solidFill>
                <a:srgbClr val="FFFFFF"/>
              </a:solidFill>
              <a:latin typeface="Raleway"/>
              <a:ea typeface="Raleway"/>
              <a:cs typeface="Raleway"/>
              <a:sym typeface="Raleway"/>
            </a:endParaRPr>
          </a:p>
        </p:txBody>
      </p:sp>
      <p:pic>
        <p:nvPicPr>
          <p:cNvPr id="191" name="Google Shape;191;p27"/>
          <p:cNvPicPr preferRelativeResize="0"/>
          <p:nvPr/>
        </p:nvPicPr>
        <p:blipFill rotWithShape="1">
          <a:blip r:embed="rId3">
            <a:alphaModFix/>
          </a:blip>
          <a:srcRect b="0" l="0" r="0" t="0"/>
          <a:stretch/>
        </p:blipFill>
        <p:spPr>
          <a:xfrm>
            <a:off x="415637" y="732567"/>
            <a:ext cx="8312727" cy="37476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68" name="Google Shape;68;p15"/>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Cash flow available data</a:t>
            </a:r>
            <a:endParaRPr b="0"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Management tools</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Balance Sheet</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Income Statement</a:t>
            </a:r>
            <a:endParaRPr b="0" i="0" sz="18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Next steps</a:t>
            </a:r>
            <a:endParaRPr b="0" i="0" sz="1800" u="none" cap="none" strike="noStrike">
              <a:solidFill>
                <a:srgbClr val="FFFFFF"/>
              </a:solidFill>
              <a:latin typeface="Raleway Medium"/>
              <a:ea typeface="Raleway Medium"/>
              <a:cs typeface="Raleway Medium"/>
              <a:sym typeface="Raleway Medium"/>
            </a:endParaRPr>
          </a:p>
        </p:txBody>
      </p:sp>
      <p:sp>
        <p:nvSpPr>
          <p:cNvPr id="69" name="Google Shape;69;p15"/>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37813" y="336584"/>
            <a:ext cx="8229600" cy="42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90"/>
              <a:buNone/>
            </a:pPr>
            <a:r>
              <a:rPr lang="en-US" sz="2400">
                <a:solidFill>
                  <a:srgbClr val="1B36FF"/>
                </a:solidFill>
                <a:latin typeface="Raleway"/>
                <a:ea typeface="Raleway"/>
                <a:cs typeface="Raleway"/>
                <a:sym typeface="Raleway"/>
              </a:rPr>
              <a:t>Clarifications:</a:t>
            </a:r>
            <a:br>
              <a:rPr b="1" i="0" lang="en-US" sz="2400" u="none" cap="none" strike="noStrike">
                <a:solidFill>
                  <a:srgbClr val="1B36FF"/>
                </a:solidFill>
                <a:latin typeface="Raleway"/>
                <a:ea typeface="Raleway"/>
                <a:cs typeface="Raleway"/>
                <a:sym typeface="Raleway"/>
              </a:rPr>
            </a:br>
            <a:endParaRPr b="0" i="1" sz="2400" u="none" cap="none" strike="noStrike">
              <a:solidFill>
                <a:srgbClr val="1B36FF"/>
              </a:solidFill>
              <a:latin typeface="Raleway"/>
              <a:ea typeface="Raleway"/>
              <a:cs typeface="Raleway"/>
              <a:sym typeface="Raleway"/>
            </a:endParaRPr>
          </a:p>
        </p:txBody>
      </p:sp>
      <p:sp>
        <p:nvSpPr>
          <p:cNvPr id="75" name="Google Shape;75;p16"/>
          <p:cNvSpPr txBox="1"/>
          <p:nvPr/>
        </p:nvSpPr>
        <p:spPr>
          <a:xfrm>
            <a:off x="337813" y="862871"/>
            <a:ext cx="8051114" cy="2864002"/>
          </a:xfrm>
          <a:prstGeom prst="rect">
            <a:avLst/>
          </a:prstGeom>
          <a:noFill/>
          <a:ln>
            <a:noFill/>
          </a:ln>
        </p:spPr>
        <p:txBody>
          <a:bodyPr anchorCtr="0" anchor="t" bIns="45700" lIns="91425" spcFirstLastPara="1" rIns="91425" wrap="square" tIns="45700">
            <a:noAutofit/>
          </a:bodyPr>
          <a:lstStyle/>
          <a:p>
            <a:pPr indent="-254507" lvl="0" marL="365760" marR="0" rtl="0" algn="just">
              <a:lnSpc>
                <a:spcPct val="115000"/>
              </a:lnSpc>
              <a:spcBef>
                <a:spcPts val="0"/>
              </a:spcBef>
              <a:spcAft>
                <a:spcPts val="0"/>
              </a:spcAft>
              <a:buClr>
                <a:schemeClr val="dk1"/>
              </a:buClr>
              <a:buSzPts val="1200"/>
              <a:buFont typeface="Raleway Medium"/>
              <a:buChar char="●"/>
            </a:pPr>
            <a:r>
              <a:rPr b="0" i="0" lang="en-US" sz="1200" u="none" cap="none" strike="noStrike">
                <a:solidFill>
                  <a:srgbClr val="0C0C0C"/>
                </a:solidFill>
                <a:latin typeface="Raleway Medium"/>
                <a:ea typeface="Raleway Medium"/>
                <a:cs typeface="Raleway Medium"/>
                <a:sym typeface="Raleway Medium"/>
              </a:rPr>
              <a:t>In June 2019, the company implemented a new chart of accounts format for internal management accounting. </a:t>
            </a:r>
            <a:endParaRPr b="0" i="0" sz="1400" u="none" cap="none" strike="noStrike">
              <a:solidFill>
                <a:srgbClr val="0C0C0C"/>
              </a:solidFill>
              <a:latin typeface="Arial"/>
              <a:ea typeface="Arial"/>
              <a:cs typeface="Arial"/>
              <a:sym typeface="Arial"/>
            </a:endParaRPr>
          </a:p>
          <a:p>
            <a:pPr indent="-254507" lvl="0" marL="365760" marR="0" rtl="0" algn="just">
              <a:lnSpc>
                <a:spcPct val="115000"/>
              </a:lnSpc>
              <a:spcBef>
                <a:spcPts val="600"/>
              </a:spcBef>
              <a:spcAft>
                <a:spcPts val="0"/>
              </a:spcAft>
              <a:buClr>
                <a:schemeClr val="dk1"/>
              </a:buClr>
              <a:buSzPts val="1200"/>
              <a:buFont typeface="Raleway Medium"/>
              <a:buChar char="●"/>
            </a:pPr>
            <a:r>
              <a:rPr b="0" i="0" lang="en-US" sz="1200" u="none" cap="none" strike="noStrike">
                <a:solidFill>
                  <a:srgbClr val="0C0C0C"/>
                </a:solidFill>
                <a:latin typeface="Raleway Medium"/>
                <a:ea typeface="Raleway Medium"/>
                <a:cs typeface="Raleway Medium"/>
                <a:sym typeface="Raleway Medium"/>
              </a:rPr>
              <a:t>This was done in order to adjust the financial statements (Cash Flow) to the current state of the company.</a:t>
            </a:r>
            <a:endParaRPr b="0" i="0" sz="1400" u="none" cap="none" strike="noStrike">
              <a:solidFill>
                <a:srgbClr val="0C0C0C"/>
              </a:solidFill>
              <a:latin typeface="Arial"/>
              <a:ea typeface="Arial"/>
              <a:cs typeface="Arial"/>
              <a:sym typeface="Arial"/>
            </a:endParaRPr>
          </a:p>
          <a:p>
            <a:pPr indent="-254507" lvl="0" marL="365760" marR="0" rtl="0" algn="just">
              <a:lnSpc>
                <a:spcPct val="115000"/>
              </a:lnSpc>
              <a:spcBef>
                <a:spcPts val="600"/>
              </a:spcBef>
              <a:spcAft>
                <a:spcPts val="0"/>
              </a:spcAft>
              <a:buClr>
                <a:schemeClr val="dk1"/>
              </a:buClr>
              <a:buSzPts val="1200"/>
              <a:buFont typeface="Raleway Medium"/>
              <a:buChar char="●"/>
            </a:pPr>
            <a:r>
              <a:rPr b="0" i="0" lang="en-US" sz="1200" u="none" cap="none" strike="noStrike">
                <a:solidFill>
                  <a:srgbClr val="0C0C0C"/>
                </a:solidFill>
                <a:latin typeface="Raleway Medium"/>
                <a:ea typeface="Raleway Medium"/>
                <a:cs typeface="Raleway Medium"/>
                <a:sym typeface="Raleway Medium"/>
              </a:rPr>
              <a:t>This means that Cash Flow items, as of May 2019, will have a new classification and arrangement. In any case, the historical data was saved and adapted to the new Chart of Accounts in order to standardize the statistics.</a:t>
            </a:r>
            <a:endParaRPr b="0" i="0" sz="1400" u="none" cap="none" strike="noStrike">
              <a:solidFill>
                <a:srgbClr val="0C0C0C"/>
              </a:solidFill>
              <a:latin typeface="Arial"/>
              <a:ea typeface="Arial"/>
              <a:cs typeface="Arial"/>
              <a:sym typeface="Arial"/>
            </a:endParaRPr>
          </a:p>
          <a:p>
            <a:pPr indent="-254507" lvl="0" marL="365760" marR="0" rtl="0" algn="just">
              <a:lnSpc>
                <a:spcPct val="115000"/>
              </a:lnSpc>
              <a:spcBef>
                <a:spcPts val="600"/>
              </a:spcBef>
              <a:spcAft>
                <a:spcPts val="0"/>
              </a:spcAft>
              <a:buClr>
                <a:schemeClr val="dk1"/>
              </a:buClr>
              <a:buSzPts val="1200"/>
              <a:buFont typeface="Raleway Medium"/>
              <a:buChar char="●"/>
            </a:pPr>
            <a:r>
              <a:rPr b="0" i="0" lang="en-US" sz="1200" u="none" cap="none" strike="noStrike">
                <a:solidFill>
                  <a:srgbClr val="0C0C0C"/>
                </a:solidFill>
                <a:latin typeface="Raleway Medium"/>
                <a:ea typeface="Raleway Medium"/>
                <a:cs typeface="Raleway Medium"/>
                <a:sym typeface="Raleway Medium"/>
              </a:rPr>
              <a:t>In conclusion, some items belonging to Property, Plant &amp; Equipment and Operating Costs have small differences (compared to previous months) due to the re-classification of accounting items. These are not considerable differences and only affect the presentation of financial statements, not the total balances. </a:t>
            </a:r>
            <a:endParaRPr b="0" i="0" sz="1400" u="none" cap="none" strike="noStrike">
              <a:solidFill>
                <a:srgbClr val="0C0C0C"/>
              </a:solidFill>
              <a:latin typeface="Arial"/>
              <a:ea typeface="Arial"/>
              <a:cs typeface="Arial"/>
              <a:sym typeface="Arial"/>
            </a:endParaRPr>
          </a:p>
          <a:p>
            <a:pPr indent="0" lvl="0" marL="111252" marR="0" rtl="0" algn="l">
              <a:lnSpc>
                <a:spcPct val="115000"/>
              </a:lnSpc>
              <a:spcBef>
                <a:spcPts val="600"/>
              </a:spcBef>
              <a:spcAft>
                <a:spcPts val="0"/>
              </a:spcAft>
              <a:buClr>
                <a:schemeClr val="dk1"/>
              </a:buClr>
              <a:buSzPts val="1200"/>
              <a:buFont typeface="Noto Sans Symbols"/>
              <a:buNone/>
            </a:pPr>
            <a:r>
              <a:t/>
            </a:r>
            <a:endParaRPr b="0" i="0" sz="1200" u="none" cap="none" strike="noStrike">
              <a:solidFill>
                <a:srgbClr val="FF0000"/>
              </a:solidFill>
              <a:latin typeface="Raleway Medium"/>
              <a:ea typeface="Raleway Medium"/>
              <a:cs typeface="Raleway Medium"/>
              <a:sym typeface="Raleway Medium"/>
            </a:endParaRPr>
          </a:p>
          <a:p>
            <a:pPr indent="-178307" lvl="0" marL="365760" marR="0" rtl="0" algn="l">
              <a:lnSpc>
                <a:spcPct val="115000"/>
              </a:lnSpc>
              <a:spcBef>
                <a:spcPts val="0"/>
              </a:spcBef>
              <a:spcAft>
                <a:spcPts val="0"/>
              </a:spcAft>
              <a:buClr>
                <a:schemeClr val="dk1"/>
              </a:buClr>
              <a:buSzPts val="1200"/>
              <a:buFont typeface="Raleway Medium"/>
              <a:buNone/>
            </a:pPr>
            <a:r>
              <a:t/>
            </a:r>
            <a:endParaRPr b="0" i="0" sz="1200" u="none" cap="none" strike="noStrike">
              <a:solidFill>
                <a:srgbClr val="FF0000"/>
              </a:solidFill>
              <a:latin typeface="Raleway Medium"/>
              <a:ea typeface="Raleway Medium"/>
              <a:cs typeface="Raleway Medium"/>
              <a:sym typeface="Raleway Medium"/>
            </a:endParaRPr>
          </a:p>
          <a:p>
            <a:pPr indent="-178307" lvl="1" marL="822960" marR="0" rtl="0" algn="l">
              <a:lnSpc>
                <a:spcPct val="115000"/>
              </a:lnSpc>
              <a:spcBef>
                <a:spcPts val="0"/>
              </a:spcBef>
              <a:spcAft>
                <a:spcPts val="0"/>
              </a:spcAft>
              <a:buClr>
                <a:schemeClr val="dk1"/>
              </a:buClr>
              <a:buSzPts val="1200"/>
              <a:buFont typeface="Raleway Medium"/>
              <a:buNone/>
            </a:pPr>
            <a:r>
              <a:t/>
            </a:r>
            <a:endParaRPr b="0" i="0" sz="8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81" name="Google Shape;81;p17"/>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Cash flow available data</a:t>
            </a:r>
            <a:endParaRPr b="1"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Management tools</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Balance Sheet</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Income Statement</a:t>
            </a:r>
            <a:endParaRPr b="0" i="0" sz="16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82" name="Google Shape;82;p17"/>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42580" y="1011163"/>
            <a:ext cx="46038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2018</a:t>
            </a:r>
            <a:r>
              <a:rPr b="0" i="0" lang="en-US" sz="1200" u="none" cap="none" strike="noStrike">
                <a:solidFill>
                  <a:schemeClr val="dk1"/>
                </a:solidFill>
                <a:latin typeface="Raleway Medium"/>
                <a:ea typeface="Raleway Medium"/>
                <a:cs typeface="Raleway Medium"/>
                <a:sym typeface="Raleway Medium"/>
              </a:rPr>
              <a:t>: </a:t>
            </a:r>
            <a:br>
              <a:rPr b="0" i="0" lang="en-US" sz="1200" u="none" cap="none" strike="noStrike">
                <a:solidFill>
                  <a:schemeClr val="dk1"/>
                </a:solidFill>
                <a:latin typeface="Raleway Medium"/>
                <a:ea typeface="Raleway Medium"/>
                <a:cs typeface="Raleway Medium"/>
                <a:sym typeface="Raleway Medium"/>
              </a:rPr>
            </a:br>
            <a:r>
              <a:rPr b="1" i="0" lang="en-US" sz="1200" u="none" cap="none" strike="noStrike">
                <a:solidFill>
                  <a:srgbClr val="2939FA"/>
                </a:solidFill>
                <a:latin typeface="Arial"/>
                <a:ea typeface="Arial"/>
                <a:cs typeface="Arial"/>
                <a:sym typeface="Arial"/>
              </a:rPr>
              <a:t>USD 165</a:t>
            </a:r>
            <a:r>
              <a:rPr b="1" lang="en-US" sz="1200">
                <a:solidFill>
                  <a:srgbClr val="2939FA"/>
                </a:solidFill>
                <a:latin typeface="Arial"/>
                <a:ea typeface="Arial"/>
                <a:cs typeface="Arial"/>
                <a:sym typeface="Arial"/>
              </a:rPr>
              <a:t>,</a:t>
            </a:r>
            <a:r>
              <a:rPr b="1" i="0" lang="en-US" sz="1200" u="none" cap="none" strike="noStrike">
                <a:solidFill>
                  <a:srgbClr val="2939FA"/>
                </a:solidFill>
                <a:latin typeface="Arial"/>
                <a:ea typeface="Arial"/>
                <a:cs typeface="Arial"/>
                <a:sym typeface="Arial"/>
              </a:rPr>
              <a:t>258</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chemeClr val="dk1"/>
              </a:solidFill>
              <a:latin typeface="Rambla"/>
              <a:ea typeface="Rambla"/>
              <a:cs typeface="Rambla"/>
              <a:sym typeface="Rambla"/>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2018 (end of 2017): USD 46,425</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Income 2018: USD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253</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800 (partner contributions and loans)</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Expenses 2018: USD (-)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134</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967.</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Final accumulated cash balance 2018: USD 165,258</a:t>
            </a:r>
            <a:endParaRPr>
              <a:latin typeface="Raleway"/>
              <a:ea typeface="Raleway"/>
              <a:cs typeface="Raleway"/>
              <a:sym typeface="Raleway"/>
            </a:endParaRPr>
          </a:p>
          <a:p>
            <a:pPr indent="-228600" lvl="1" marL="914400" marR="0" rtl="0" algn="l">
              <a:lnSpc>
                <a:spcPct val="115000"/>
              </a:lnSpc>
              <a:spcBef>
                <a:spcPts val="0"/>
              </a:spcBef>
              <a:spcAft>
                <a:spcPts val="0"/>
              </a:spcAft>
              <a:buClr>
                <a:schemeClr val="dk1"/>
              </a:buClr>
              <a:buSzPts val="1000"/>
              <a:buFont typeface="Courier New"/>
              <a:buNone/>
            </a:pPr>
            <a:r>
              <a:t/>
            </a:r>
            <a:endParaRPr b="0" i="0" sz="1000" u="none" cap="none" strike="noStrike">
              <a:solidFill>
                <a:schemeClr val="dk1"/>
              </a:solidFill>
              <a:latin typeface="Rambla"/>
              <a:ea typeface="Rambla"/>
              <a:cs typeface="Rambla"/>
              <a:sym typeface="Rambla"/>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8" name="Google Shape;88;p18"/>
          <p:cNvSpPr txBox="1"/>
          <p:nvPr>
            <p:ph type="title"/>
          </p:nvPr>
        </p:nvSpPr>
        <p:spPr>
          <a:xfrm>
            <a:off x="337819" y="232670"/>
            <a:ext cx="3903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Cash Flow available data: </a:t>
            </a:r>
            <a:r>
              <a:rPr lang="en-US" sz="2400">
                <a:solidFill>
                  <a:srgbClr val="1B36FF"/>
                </a:solidFill>
                <a:latin typeface="Raleway"/>
                <a:ea typeface="Raleway"/>
                <a:cs typeface="Raleway"/>
                <a:sym typeface="Raleway"/>
              </a:rPr>
              <a:t>May 2019</a:t>
            </a:r>
            <a:endParaRPr b="1" i="0" sz="2400" u="none" cap="none" strike="noStrike">
              <a:solidFill>
                <a:srgbClr val="1B36FF"/>
              </a:solidFill>
              <a:latin typeface="Raleway"/>
              <a:ea typeface="Raleway"/>
              <a:cs typeface="Raleway"/>
              <a:sym typeface="Raleway"/>
            </a:endParaRPr>
          </a:p>
        </p:txBody>
      </p:sp>
      <p:sp>
        <p:nvSpPr>
          <p:cNvPr id="89" name="Google Shape;89;p18"/>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8"/>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4</a:t>
            </a:r>
            <a:endParaRPr b="0" i="0" sz="1200" u="none" cap="none" strike="noStrike">
              <a:solidFill>
                <a:srgbClr val="FFFFFF"/>
              </a:solidFill>
              <a:latin typeface="Raleway"/>
              <a:ea typeface="Raleway"/>
              <a:cs typeface="Raleway"/>
              <a:sym typeface="Raleway"/>
            </a:endParaRPr>
          </a:p>
        </p:txBody>
      </p:sp>
      <p:sp>
        <p:nvSpPr>
          <p:cNvPr id="91" name="Google Shape;91;p18"/>
          <p:cNvSpPr txBox="1"/>
          <p:nvPr/>
        </p:nvSpPr>
        <p:spPr>
          <a:xfrm>
            <a:off x="42580" y="2115247"/>
            <a:ext cx="44955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May 2019</a:t>
            </a:r>
            <a:r>
              <a:rPr b="0" i="0" lang="en-US" sz="1200" u="none" cap="none" strike="noStrike">
                <a:solidFill>
                  <a:schemeClr val="dk1"/>
                </a:solidFill>
                <a:latin typeface="Raleway Medium"/>
                <a:ea typeface="Raleway Medium"/>
                <a:cs typeface="Raleway Medium"/>
                <a:sym typeface="Raleway Medium"/>
              </a:rPr>
              <a:t>: </a:t>
            </a:r>
            <a:r>
              <a:rPr b="1" i="0" lang="en-US" sz="1200" u="none" cap="none" strike="noStrike">
                <a:solidFill>
                  <a:srgbClr val="2939FA"/>
                </a:solidFill>
                <a:latin typeface="Arial"/>
                <a:ea typeface="Arial"/>
                <a:cs typeface="Arial"/>
                <a:sym typeface="Arial"/>
              </a:rPr>
              <a:t>USD 86,157.</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(end of </a:t>
            </a:r>
            <a:r>
              <a:rPr b="0" i="1" lang="en-US" sz="900" u="none" cap="none" strike="noStrike">
                <a:solidFill>
                  <a:srgbClr val="3F3F3F"/>
                </a:solidFill>
                <a:latin typeface="Raleway"/>
                <a:ea typeface="Raleway"/>
                <a:cs typeface="Raleway"/>
                <a:sym typeface="Raleway"/>
              </a:rPr>
              <a:t>Apr/19):</a:t>
            </a:r>
            <a:r>
              <a:rPr b="0" i="0" lang="en-US" sz="900" u="none" cap="none" strike="noStrike">
                <a:solidFill>
                  <a:srgbClr val="3F3F3F"/>
                </a:solidFill>
                <a:latin typeface="Raleway"/>
                <a:ea typeface="Raleway"/>
                <a:cs typeface="Raleway"/>
                <a:sym typeface="Raleway"/>
              </a:rPr>
              <a:t> (+) USD 112,295.</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Bank Account Adjustment </a:t>
            </a:r>
            <a:r>
              <a:rPr b="0" i="1" lang="en-US" sz="900" u="none" cap="none" strike="noStrike">
                <a:solidFill>
                  <a:srgbClr val="3F3F3F"/>
                </a:solidFill>
                <a:latin typeface="Raleway"/>
                <a:ea typeface="Raleway"/>
                <a:cs typeface="Raleway"/>
                <a:sym typeface="Raleway"/>
              </a:rPr>
              <a:t>Apr/19: </a:t>
            </a:r>
            <a:r>
              <a:rPr b="0" i="0" lang="en-US" sz="900" u="none" cap="none" strike="noStrike">
                <a:solidFill>
                  <a:srgbClr val="3F3F3F"/>
                </a:solidFill>
                <a:latin typeface="Raleway"/>
                <a:ea typeface="Raleway"/>
                <a:cs typeface="Raleway"/>
                <a:sym typeface="Raleway"/>
              </a:rPr>
              <a:t>(-) USD 7,124.</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Fixed-Term Deposit </a:t>
            </a:r>
            <a:r>
              <a:rPr b="0" i="1" lang="en-US" sz="900" u="none" cap="none" strike="noStrike">
                <a:solidFill>
                  <a:srgbClr val="3F3F3F"/>
                </a:solidFill>
                <a:latin typeface="Raleway"/>
                <a:ea typeface="Raleway"/>
                <a:cs typeface="Raleway"/>
                <a:sym typeface="Raleway"/>
              </a:rPr>
              <a:t>May/19: </a:t>
            </a:r>
            <a:r>
              <a:rPr b="0" i="0" lang="en-US" sz="900" u="none" cap="none" strike="noStrike">
                <a:solidFill>
                  <a:srgbClr val="3F3F3F"/>
                </a:solidFill>
                <a:latin typeface="Raleway"/>
                <a:ea typeface="Raleway"/>
                <a:cs typeface="Raleway"/>
                <a:sym typeface="Raleway"/>
              </a:rPr>
              <a:t>(+) 112,062</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414141"/>
                </a:solidFill>
                <a:latin typeface="Raleway"/>
                <a:ea typeface="Raleway"/>
                <a:cs typeface="Raleway"/>
                <a:sym typeface="Raleway"/>
              </a:rPr>
              <a:t>Building Construction </a:t>
            </a:r>
            <a:r>
              <a:rPr b="0" i="1" lang="en-US" sz="900" u="none" cap="none" strike="noStrike">
                <a:solidFill>
                  <a:srgbClr val="414141"/>
                </a:solidFill>
                <a:latin typeface="Raleway"/>
                <a:ea typeface="Raleway"/>
                <a:cs typeface="Raleway"/>
                <a:sym typeface="Raleway"/>
              </a:rPr>
              <a:t>May/19:</a:t>
            </a:r>
            <a:r>
              <a:rPr b="0" i="0" lang="en-US" sz="900" u="none" cap="none" strike="noStrike">
                <a:solidFill>
                  <a:srgbClr val="414141"/>
                </a:solidFill>
                <a:latin typeface="Raleway"/>
                <a:ea typeface="Raleway"/>
                <a:cs typeface="Raleway"/>
                <a:sym typeface="Raleway"/>
              </a:rPr>
              <a:t> (-) USD 56,120</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Operating Expenses </a:t>
            </a:r>
            <a:r>
              <a:rPr b="0" i="1" lang="en-US" sz="900" u="none" cap="none" strike="noStrike">
                <a:solidFill>
                  <a:srgbClr val="3F3F3F"/>
                </a:solidFill>
                <a:latin typeface="Raleway"/>
                <a:ea typeface="Raleway"/>
                <a:cs typeface="Raleway"/>
                <a:sym typeface="Raleway"/>
              </a:rPr>
              <a:t>May/19:</a:t>
            </a:r>
            <a:r>
              <a:rPr b="0" i="0" lang="en-US" sz="900" u="none" cap="none" strike="noStrike">
                <a:solidFill>
                  <a:srgbClr val="3F3F3F"/>
                </a:solidFill>
                <a:latin typeface="Raleway"/>
                <a:ea typeface="Raleway"/>
                <a:cs typeface="Raleway"/>
                <a:sym typeface="Raleway"/>
              </a:rPr>
              <a:t> (-) USD 74,956</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1" i="0" lang="en-US" sz="900" u="none" cap="none" strike="noStrike">
                <a:solidFill>
                  <a:srgbClr val="414141"/>
                </a:solidFill>
                <a:latin typeface="Raleway"/>
                <a:ea typeface="Raleway"/>
                <a:cs typeface="Raleway"/>
                <a:sym typeface="Raleway"/>
              </a:rPr>
              <a:t>Final accumulated cash balance </a:t>
            </a:r>
            <a:r>
              <a:rPr b="1" i="1" lang="en-US" sz="900" u="none" cap="none" strike="noStrike">
                <a:solidFill>
                  <a:srgbClr val="414141"/>
                </a:solidFill>
                <a:latin typeface="Raleway"/>
                <a:ea typeface="Raleway"/>
                <a:cs typeface="Raleway"/>
                <a:sym typeface="Raleway"/>
              </a:rPr>
              <a:t>May 2019 </a:t>
            </a:r>
            <a:r>
              <a:rPr b="1" i="0" lang="en-US" sz="900" u="none" cap="none" strike="noStrike">
                <a:solidFill>
                  <a:srgbClr val="414141"/>
                </a:solidFill>
                <a:latin typeface="Raleway"/>
                <a:ea typeface="Raleway"/>
                <a:cs typeface="Raleway"/>
                <a:sym typeface="Raleway"/>
              </a:rPr>
              <a:t>: USD 86,157.</a:t>
            </a:r>
            <a:endParaRPr b="1" i="0" sz="900" u="none" cap="none" strike="noStrike">
              <a:solidFill>
                <a:srgbClr val="414141"/>
              </a:solidFill>
              <a:latin typeface="Raleway"/>
              <a:ea typeface="Raleway"/>
              <a:cs typeface="Raleway"/>
              <a:sym typeface="Raleway"/>
            </a:endParaRPr>
          </a:p>
          <a:p>
            <a:pPr indent="-228600" lvl="1" marL="914400" marR="0" rtl="0" algn="l">
              <a:lnSpc>
                <a:spcPct val="115000"/>
              </a:lnSpc>
              <a:spcBef>
                <a:spcPts val="0"/>
              </a:spcBef>
              <a:spcAft>
                <a:spcPts val="0"/>
              </a:spcAft>
              <a:buClr>
                <a:srgbClr val="414141"/>
              </a:buClr>
              <a:buSzPts val="1000"/>
              <a:buFont typeface="Raleway"/>
              <a:buNone/>
            </a:pPr>
            <a:r>
              <a:t/>
            </a:r>
            <a:endParaRPr b="0" i="1" sz="10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rgbClr val="414141"/>
              </a:buClr>
              <a:buSzPts val="1000"/>
              <a:buFont typeface="Raleway"/>
              <a:buChar char="o"/>
            </a:pPr>
            <a:r>
              <a:rPr b="0" i="1" lang="en-US" sz="900" u="none" cap="none" strike="noStrike">
                <a:solidFill>
                  <a:srgbClr val="414141"/>
                </a:solidFill>
                <a:latin typeface="Raleway"/>
                <a:ea typeface="Raleway"/>
                <a:cs typeface="Raleway"/>
                <a:sym typeface="Raleway"/>
              </a:rPr>
              <a:t>Cash outflows for  May/19 (USD 131,076) are composed of: 43% Investment in Equipment and Structure and 57% Operating </a:t>
            </a:r>
            <a:r>
              <a:rPr b="0" i="1" lang="en-US" sz="900" u="none" cap="none" strike="noStrike">
                <a:solidFill>
                  <a:srgbClr val="0C0C0C"/>
                </a:solidFill>
                <a:latin typeface="Raleway"/>
                <a:ea typeface="Raleway"/>
                <a:cs typeface="Raleway"/>
                <a:sym typeface="Raleway"/>
              </a:rPr>
              <a:t>Expenses.</a:t>
            </a:r>
            <a:endParaRPr b="0" i="0" sz="900" u="none" cap="none" strike="noStrike">
              <a:solidFill>
                <a:srgbClr val="0C0C0C"/>
              </a:solidFill>
              <a:latin typeface="Raleway"/>
              <a:ea typeface="Raleway"/>
              <a:cs typeface="Raleway"/>
              <a:sym typeface="Raleway"/>
            </a:endParaRPr>
          </a:p>
          <a:p>
            <a:pPr indent="-292100" lvl="1" marL="914400" marR="25400" rtl="0" algn="l">
              <a:lnSpc>
                <a:spcPct val="115000"/>
              </a:lnSpc>
              <a:spcBef>
                <a:spcPts val="0"/>
              </a:spcBef>
              <a:spcAft>
                <a:spcPts val="0"/>
              </a:spcAft>
              <a:buClr>
                <a:srgbClr val="414141"/>
              </a:buClr>
              <a:buSzPts val="1000"/>
              <a:buFont typeface="Raleway"/>
              <a:buChar char="o"/>
            </a:pPr>
            <a:r>
              <a:rPr b="0" i="1" lang="en-US" sz="900" u="none" cap="none" strike="noStrike">
                <a:solidFill>
                  <a:srgbClr val="0C0C0C"/>
                </a:solidFill>
                <a:latin typeface="Raleway"/>
                <a:ea typeface="Raleway"/>
                <a:cs typeface="Raleway"/>
                <a:sym typeface="Raleway"/>
              </a:rPr>
              <a:t>May operating costs were 25% more than the monthly average (last 12 months).</a:t>
            </a:r>
            <a:endParaRPr b="0" i="1" sz="900" u="none" cap="none" strike="noStrike">
              <a:solidFill>
                <a:srgbClr val="0C0C0C"/>
              </a:solidFill>
              <a:latin typeface="Raleway"/>
              <a:ea typeface="Raleway"/>
              <a:cs typeface="Raleway"/>
              <a:sym typeface="Raleway"/>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92" name="Google Shape;92;p18"/>
          <p:cNvSpPr txBox="1"/>
          <p:nvPr/>
        </p:nvSpPr>
        <p:spPr>
          <a:xfrm>
            <a:off x="42580" y="4512750"/>
            <a:ext cx="4628100" cy="12615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New partner contributions and Loans: May 2019</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0" i="0" lang="en-US" sz="900" u="none" cap="none" strike="noStrike">
                <a:solidFill>
                  <a:srgbClr val="414141"/>
                </a:solidFill>
                <a:latin typeface="Raleway Medium"/>
                <a:ea typeface="Raleway Medium"/>
                <a:cs typeface="Raleway Medium"/>
                <a:sym typeface="Raleway Medium"/>
              </a:rPr>
              <a:t>Contribution of partners: USD 0</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rgbClr val="414141"/>
              </a:buClr>
              <a:buSzPts val="1000"/>
              <a:buFont typeface="Raleway"/>
              <a:buChar char="o"/>
            </a:pPr>
            <a:r>
              <a:rPr b="0" i="0" lang="en-US" sz="900" u="none" cap="none" strike="noStrike">
                <a:solidFill>
                  <a:srgbClr val="414141"/>
                </a:solidFill>
                <a:latin typeface="Raleway Medium"/>
                <a:ea typeface="Raleway Medium"/>
                <a:cs typeface="Raleway Medium"/>
                <a:sym typeface="Raleway Medium"/>
              </a:rPr>
              <a:t>Short term loan: USD 0</a:t>
            </a:r>
            <a:endParaRPr b="0" i="0" sz="900" u="none" cap="none" strike="noStrike">
              <a:solidFill>
                <a:srgbClr val="414141"/>
              </a:solidFill>
              <a:latin typeface="Raleway"/>
              <a:ea typeface="Raleway"/>
              <a:cs typeface="Raleway"/>
              <a:sym typeface="Raleway"/>
            </a:endParaRPr>
          </a:p>
        </p:txBody>
      </p:sp>
      <p:pic>
        <p:nvPicPr>
          <p:cNvPr id="93" name="Google Shape;93;p18"/>
          <p:cNvPicPr preferRelativeResize="0"/>
          <p:nvPr/>
        </p:nvPicPr>
        <p:blipFill rotWithShape="1">
          <a:blip r:embed="rId3">
            <a:alphaModFix/>
          </a:blip>
          <a:srcRect b="0" l="0" r="0" t="0"/>
          <a:stretch/>
        </p:blipFill>
        <p:spPr>
          <a:xfrm>
            <a:off x="4634651" y="355500"/>
            <a:ext cx="4399784" cy="478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0" l="0" r="0" t="0"/>
          <a:stretch/>
        </p:blipFill>
        <p:spPr>
          <a:xfrm>
            <a:off x="4008403" y="1004506"/>
            <a:ext cx="4920480" cy="3132000"/>
          </a:xfrm>
          <a:prstGeom prst="rect">
            <a:avLst/>
          </a:prstGeom>
          <a:noFill/>
          <a:ln>
            <a:noFill/>
          </a:ln>
        </p:spPr>
      </p:pic>
      <p:sp>
        <p:nvSpPr>
          <p:cNvPr id="99" name="Google Shape;99;p19"/>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Arial"/>
              <a:buNone/>
            </a:pPr>
            <a:r>
              <a:rPr b="1" i="0" lang="en-US" sz="2400" u="none" cap="none" strike="noStrike">
                <a:solidFill>
                  <a:srgbClr val="1B36FF"/>
                </a:solidFill>
                <a:latin typeface="Raleway"/>
                <a:ea typeface="Raleway"/>
                <a:cs typeface="Raleway"/>
                <a:sym typeface="Raleway"/>
              </a:rPr>
              <a:t>Accumulated Cash Flow – May 2019</a:t>
            </a:r>
            <a:endParaRPr b="1" i="0" sz="2400" u="none" cap="none" strike="noStrike">
              <a:solidFill>
                <a:srgbClr val="1B36FF"/>
              </a:solidFill>
              <a:latin typeface="Raleway"/>
              <a:ea typeface="Raleway"/>
              <a:cs typeface="Raleway"/>
              <a:sym typeface="Raleway"/>
            </a:endParaRPr>
          </a:p>
        </p:txBody>
      </p:sp>
      <p:sp>
        <p:nvSpPr>
          <p:cNvPr id="100" name="Google Shape;100;p19"/>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5</a:t>
            </a:r>
            <a:endParaRPr b="0" i="0" sz="1200" u="none" cap="none" strike="noStrike">
              <a:solidFill>
                <a:srgbClr val="FFFFFF"/>
              </a:solidFill>
              <a:latin typeface="Raleway"/>
              <a:ea typeface="Raleway"/>
              <a:cs typeface="Raleway"/>
              <a:sym typeface="Raleway"/>
            </a:endParaRPr>
          </a:p>
        </p:txBody>
      </p:sp>
      <p:pic>
        <p:nvPicPr>
          <p:cNvPr id="102" name="Google Shape;102;p19"/>
          <p:cNvPicPr preferRelativeResize="0"/>
          <p:nvPr/>
        </p:nvPicPr>
        <p:blipFill rotWithShape="1">
          <a:blip r:embed="rId4">
            <a:alphaModFix/>
          </a:blip>
          <a:srcRect b="27695" l="0" r="9835" t="52803"/>
          <a:stretch/>
        </p:blipFill>
        <p:spPr>
          <a:xfrm>
            <a:off x="0" y="4681850"/>
            <a:ext cx="1180024" cy="461651"/>
          </a:xfrm>
          <a:prstGeom prst="rect">
            <a:avLst/>
          </a:prstGeom>
          <a:noFill/>
          <a:ln>
            <a:noFill/>
          </a:ln>
        </p:spPr>
      </p:pic>
      <p:sp>
        <p:nvSpPr>
          <p:cNvPr id="103" name="Google Shape;103;p19"/>
          <p:cNvSpPr txBox="1"/>
          <p:nvPr>
            <p:ph idx="1" type="body"/>
          </p:nvPr>
        </p:nvSpPr>
        <p:spPr>
          <a:xfrm>
            <a:off x="-132217" y="1085587"/>
            <a:ext cx="4537962" cy="2720457"/>
          </a:xfrm>
          <a:prstGeom prst="rect">
            <a:avLst/>
          </a:prstGeom>
          <a:noFill/>
          <a:ln>
            <a:noFill/>
          </a:ln>
        </p:spPr>
        <p:txBody>
          <a:bodyPr anchorCtr="0" anchor="t" bIns="45700" lIns="91425" spcFirstLastPara="1" rIns="91425" wrap="square" tIns="45700">
            <a:noAutofit/>
          </a:bodyPr>
          <a:lstStyle/>
          <a:p>
            <a:pPr indent="-317500" lvl="0" marL="457200" marR="0" rtl="0" algn="l">
              <a:lnSpc>
                <a:spcPct val="90000"/>
              </a:lnSpc>
              <a:spcBef>
                <a:spcPts val="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2016: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39 thousand</a:t>
            </a:r>
            <a:r>
              <a:rPr b="1" i="0" lang="en-US" sz="1300" u="none" cap="none" strike="noStrike">
                <a:solidFill>
                  <a:srgbClr val="2939FA"/>
                </a:solidFill>
                <a:latin typeface="Raleway Medium"/>
                <a:ea typeface="Raleway Medium"/>
                <a:cs typeface="Raleway Medium"/>
                <a:sym typeface="Raleway Medium"/>
              </a:rPr>
              <a:t> </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2017: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46 thousand</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2018: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165 thou</a:t>
            </a:r>
            <a:r>
              <a:rPr b="1" lang="en-US" sz="1300">
                <a:solidFill>
                  <a:srgbClr val="2939FA"/>
                </a:solidFill>
                <a:latin typeface="Arial"/>
                <a:ea typeface="Arial"/>
                <a:cs typeface="Arial"/>
                <a:sym typeface="Arial"/>
              </a:rPr>
              <a:t>sand</a:t>
            </a:r>
            <a:endParaRPr/>
          </a:p>
          <a:p>
            <a:pPr indent="-317500" lvl="0" marL="457200" rtl="0" algn="l">
              <a:lnSpc>
                <a:spcPct val="90000"/>
              </a:lnSpc>
              <a:spcBef>
                <a:spcPts val="600"/>
              </a:spcBef>
              <a:spcAft>
                <a:spcPts val="0"/>
              </a:spcAft>
              <a:buClr>
                <a:schemeClr val="dk1"/>
              </a:buClr>
              <a:buSzPts val="1400"/>
              <a:buFont typeface="Raleway Medium"/>
              <a:buChar char="●"/>
            </a:pPr>
            <a:r>
              <a:rPr lang="en-US" sz="1300">
                <a:latin typeface="Raleway Medium"/>
                <a:ea typeface="Raleway Medium"/>
                <a:cs typeface="Raleway Medium"/>
                <a:sym typeface="Raleway Medium"/>
              </a:rPr>
              <a:t>Final Cash Balance 2019: </a:t>
            </a:r>
            <a:r>
              <a:rPr b="1" lang="en-US" sz="1300">
                <a:solidFill>
                  <a:srgbClr val="2939FA"/>
                </a:solidFill>
                <a:latin typeface="Raleway Medium"/>
                <a:ea typeface="Raleway Medium"/>
                <a:cs typeface="Raleway Medium"/>
                <a:sym typeface="Raleway Medium"/>
              </a:rPr>
              <a:t>USD 86</a:t>
            </a:r>
            <a:r>
              <a:rPr b="1" lang="en-US" sz="1300">
                <a:solidFill>
                  <a:srgbClr val="2939FA"/>
                </a:solidFill>
                <a:latin typeface="Arial"/>
                <a:ea typeface="Arial"/>
                <a:cs typeface="Arial"/>
                <a:sym typeface="Arial"/>
              </a:rPr>
              <a:t> thousand</a:t>
            </a:r>
            <a:endParaRPr/>
          </a:p>
          <a:p>
            <a:pPr indent="-317500" lvl="1" marL="914400" marR="0" rtl="0" algn="l">
              <a:lnSpc>
                <a:spcPct val="90000"/>
              </a:lnSpc>
              <a:spcBef>
                <a:spcPts val="600"/>
              </a:spcBef>
              <a:spcAft>
                <a:spcPts val="0"/>
              </a:spcAft>
              <a:buClr>
                <a:schemeClr val="dk1"/>
              </a:buClr>
              <a:buSzPts val="1400"/>
              <a:buFont typeface="Courier New"/>
              <a:buChar char="o"/>
            </a:pPr>
            <a:r>
              <a:rPr b="0" i="0" lang="en-US" sz="1000" u="none" cap="none" strike="noStrike">
                <a:solidFill>
                  <a:srgbClr val="3F3F3F"/>
                </a:solidFill>
                <a:latin typeface="Raleway Medium"/>
                <a:ea typeface="Raleway Medium"/>
                <a:cs typeface="Raleway Medium"/>
                <a:sym typeface="Raleway Medium"/>
              </a:rPr>
              <a:t>January 2019:</a:t>
            </a:r>
            <a:r>
              <a:rPr b="0" i="0" lang="en-US" sz="1000" u="none" cap="none" strike="noStrike">
                <a:solidFill>
                  <a:srgbClr val="3F3F3F"/>
                </a:solidFill>
                <a:latin typeface="Arial"/>
                <a:ea typeface="Arial"/>
                <a:cs typeface="Arial"/>
                <a:sym typeface="Arial"/>
              </a:rPr>
              <a:t> USD (-) 67</a:t>
            </a:r>
            <a:r>
              <a:rPr lang="en-US" sz="1000">
                <a:solidFill>
                  <a:srgbClr val="3F3F3F"/>
                </a:solidFill>
                <a:latin typeface="Arial"/>
                <a:ea typeface="Arial"/>
                <a:cs typeface="Arial"/>
                <a:sym typeface="Arial"/>
              </a:rPr>
              <a:t>.</a:t>
            </a:r>
            <a:r>
              <a:rPr b="0" i="0" lang="en-US" sz="1000" u="none" cap="none" strike="noStrike">
                <a:solidFill>
                  <a:srgbClr val="3F3F3F"/>
                </a:solidFill>
                <a:latin typeface="Arial"/>
                <a:ea typeface="Arial"/>
                <a:cs typeface="Arial"/>
                <a:sym typeface="Arial"/>
              </a:rPr>
              <a:t>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February 2019: USD (-) 61.5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March 2019: USD (-) 28.8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April 2019: USD (+) 105.2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May 2019: USD (-) 26.1 thousand.</a:t>
            </a:r>
            <a:endParaRPr sz="1000">
              <a:solidFill>
                <a:srgbClr val="3F3F3F"/>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04" name="Google Shape;104;p19"/>
          <p:cNvSpPr/>
          <p:nvPr/>
        </p:nvSpPr>
        <p:spPr>
          <a:xfrm>
            <a:off x="7532925" y="1025059"/>
            <a:ext cx="1292049" cy="2403942"/>
          </a:xfrm>
          <a:prstGeom prst="rect">
            <a:avLst/>
          </a:prstGeom>
          <a:solidFill>
            <a:srgbClr val="D6D6D6">
              <a:alpha val="20000"/>
            </a:srgbClr>
          </a:solidFill>
          <a:ln cap="flat" cmpd="sng" w="12700">
            <a:solidFill>
              <a:srgbClr val="41414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p19"/>
          <p:cNvSpPr txBox="1"/>
          <p:nvPr/>
        </p:nvSpPr>
        <p:spPr>
          <a:xfrm>
            <a:off x="7335252" y="1059256"/>
            <a:ext cx="1644503"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3F3F3F"/>
                </a:solidFill>
                <a:latin typeface="Raleway"/>
                <a:ea typeface="Raleway"/>
                <a:cs typeface="Raleway"/>
                <a:sym typeface="Raleway"/>
              </a:rPr>
              <a:t>Accumulated 2019</a:t>
            </a:r>
            <a:endParaRPr b="0" i="0" sz="1400" u="none" cap="none" strike="noStrike">
              <a:solidFill>
                <a:srgbClr val="000000"/>
              </a:solidFill>
              <a:latin typeface="Arial"/>
              <a:ea typeface="Arial"/>
              <a:cs typeface="Arial"/>
              <a:sym typeface="Arial"/>
            </a:endParaRPr>
          </a:p>
        </p:txBody>
      </p:sp>
      <p:sp>
        <p:nvSpPr>
          <p:cNvPr id="106" name="Google Shape;106;p19"/>
          <p:cNvSpPr txBox="1"/>
          <p:nvPr/>
        </p:nvSpPr>
        <p:spPr>
          <a:xfrm>
            <a:off x="5350952" y="2502477"/>
            <a:ext cx="47105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-506</a:t>
            </a:r>
            <a:endParaRPr b="0" i="0" sz="1400" u="none" cap="none" strike="noStrike">
              <a:solidFill>
                <a:srgbClr val="C00000"/>
              </a:solidFill>
              <a:latin typeface="Arial"/>
              <a:ea typeface="Arial"/>
              <a:cs typeface="Arial"/>
              <a:sym typeface="Arial"/>
            </a:endParaRPr>
          </a:p>
        </p:txBody>
      </p:sp>
      <p:sp>
        <p:nvSpPr>
          <p:cNvPr id="107" name="Google Shape;107;p19"/>
          <p:cNvSpPr txBox="1"/>
          <p:nvPr/>
        </p:nvSpPr>
        <p:spPr>
          <a:xfrm>
            <a:off x="5287835" y="4213615"/>
            <a:ext cx="35676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(1) – Accumulated Cash Flow (2016 - 2017)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(2) – Accumulated Cash Flow (2016 -  December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(3) – Accumulated Cash Flow (2016 –  May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7F7F7F"/>
              </a:solidFill>
              <a:latin typeface="Raleway"/>
              <a:ea typeface="Raleway"/>
              <a:cs typeface="Raleway"/>
              <a:sym typeface="Raleway"/>
            </a:endParaRPr>
          </a:p>
        </p:txBody>
      </p:sp>
      <p:sp>
        <p:nvSpPr>
          <p:cNvPr id="108" name="Google Shape;108;p19"/>
          <p:cNvSpPr txBox="1"/>
          <p:nvPr/>
        </p:nvSpPr>
        <p:spPr>
          <a:xfrm>
            <a:off x="6544672" y="3137274"/>
            <a:ext cx="63839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-1.135</a:t>
            </a:r>
            <a:endParaRPr b="0" i="0" sz="1200" u="none" cap="none" strike="noStrike">
              <a:solidFill>
                <a:srgbClr val="C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114" name="Google Shape;114;p20"/>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Cash flow available data </a:t>
            </a:r>
            <a:endParaRPr b="0" i="0" sz="2700" u="none" cap="none" strike="noStrike">
              <a:solidFill>
                <a:srgbClr val="FFFFFF"/>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Management tools</a:t>
            </a:r>
            <a:endParaRPr b="1" i="0" sz="28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Balance Sheet</a:t>
            </a:r>
            <a:endParaRPr b="1" i="0" sz="24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Income Statement</a:t>
            </a:r>
            <a:endParaRPr b="1" i="0" sz="2400" u="none" cap="none" strike="noStrike">
              <a:solidFill>
                <a:srgbClr val="FFFFFF"/>
              </a:solidFill>
              <a:latin typeface="Raleway"/>
              <a:ea typeface="Raleway"/>
              <a:cs typeface="Raleway"/>
              <a:sym typeface="Raleway"/>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115" name="Google Shape;115;p20"/>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438461" y="825309"/>
            <a:ext cx="4358866" cy="2393100"/>
          </a:xfrm>
          <a:prstGeom prst="rect">
            <a:avLst/>
          </a:prstGeom>
          <a:noFill/>
          <a:ln>
            <a:noFill/>
          </a:ln>
        </p:spPr>
        <p:txBody>
          <a:bodyPr anchorCtr="0" anchor="t" bIns="45700" lIns="91425" spcFirstLastPara="1" rIns="91425" wrap="square" tIns="45700">
            <a:noAutofit/>
          </a:bodyPr>
          <a:lstStyle/>
          <a:p>
            <a:pPr indent="-254507" lvl="0" marL="365760" marR="0" rtl="0" algn="l">
              <a:lnSpc>
                <a:spcPct val="115000"/>
              </a:lnSpc>
              <a:spcBef>
                <a:spcPts val="0"/>
              </a:spcBef>
              <a:spcAft>
                <a:spcPts val="0"/>
              </a:spcAft>
              <a:buClr>
                <a:srgbClr val="000000"/>
              </a:buClr>
              <a:buSzPts val="1200"/>
              <a:buFont typeface="Raleway Medium"/>
              <a:buChar char="●"/>
            </a:pPr>
            <a:r>
              <a:rPr b="0" i="0" lang="en-US" sz="1200" u="none" cap="none" strike="noStrike">
                <a:solidFill>
                  <a:srgbClr val="000000"/>
                </a:solidFill>
                <a:latin typeface="Raleway Medium"/>
                <a:ea typeface="Raleway Medium"/>
                <a:cs typeface="Raleway Medium"/>
                <a:sym typeface="Raleway Medium"/>
              </a:rPr>
              <a:t>Continuous growth of plant and equipment</a:t>
            </a:r>
            <a:endParaRPr b="0" i="0" sz="1200" u="none" cap="none" strike="noStrike">
              <a:solidFill>
                <a:schemeClr val="dk1"/>
              </a:solidFill>
              <a:latin typeface="Rambla"/>
              <a:ea typeface="Rambla"/>
              <a:cs typeface="Rambla"/>
              <a:sym typeface="Rambla"/>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2017: </a:t>
            </a:r>
            <a:r>
              <a:rPr b="0" i="0" lang="en-US" sz="1200" u="none" cap="none" strike="noStrike">
                <a:solidFill>
                  <a:srgbClr val="2939FA"/>
                </a:solidFill>
                <a:latin typeface="Raleway Medium"/>
                <a:ea typeface="Raleway Medium"/>
                <a:cs typeface="Raleway Medium"/>
                <a:sym typeface="Raleway Medium"/>
              </a:rPr>
              <a:t>200%</a:t>
            </a:r>
            <a:endParaRPr b="0" i="0" sz="1000" u="none" cap="none" strike="noStrike">
              <a:solidFill>
                <a:srgbClr val="2939FA"/>
              </a:solidFill>
              <a:latin typeface="Raleway Medium"/>
              <a:ea typeface="Raleway Medium"/>
              <a:cs typeface="Raleway Medium"/>
              <a:sym typeface="Raleway Medium"/>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2018: </a:t>
            </a:r>
            <a:r>
              <a:rPr lang="en-US" sz="1200">
                <a:solidFill>
                  <a:srgbClr val="2939FA"/>
                </a:solidFill>
                <a:latin typeface="Raleway Medium"/>
                <a:ea typeface="Raleway Medium"/>
                <a:cs typeface="Raleway Medium"/>
                <a:sym typeface="Raleway Medium"/>
              </a:rPr>
              <a:t>138</a:t>
            </a:r>
            <a:r>
              <a:rPr b="0" i="0" lang="en-US" sz="1200" u="none" cap="none" strike="noStrike">
                <a:solidFill>
                  <a:srgbClr val="2939FA"/>
                </a:solidFill>
                <a:latin typeface="Raleway Medium"/>
                <a:ea typeface="Raleway Medium"/>
                <a:cs typeface="Raleway Medium"/>
                <a:sym typeface="Raleway Medium"/>
              </a:rPr>
              <a:t>%</a:t>
            </a:r>
            <a:endParaRPr/>
          </a:p>
          <a:p>
            <a:pPr indent="-267208" lvl="1" marL="82296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Property, Plant &amp; Equipment growth in 2019: </a:t>
            </a:r>
            <a:r>
              <a:rPr lang="en-US" sz="1200">
                <a:solidFill>
                  <a:srgbClr val="2939FA"/>
                </a:solidFill>
                <a:latin typeface="Raleway Medium"/>
                <a:ea typeface="Raleway Medium"/>
                <a:cs typeface="Raleway Medium"/>
                <a:sym typeface="Raleway Medium"/>
              </a:rPr>
              <a:t>26%</a:t>
            </a:r>
            <a:endParaRPr/>
          </a:p>
          <a:p>
            <a:pPr indent="-267208" lvl="1" marL="822960" marR="0" rtl="0" algn="l">
              <a:lnSpc>
                <a:spcPct val="115000"/>
              </a:lnSpc>
              <a:spcBef>
                <a:spcPts val="0"/>
              </a:spcBef>
              <a:spcAft>
                <a:spcPts val="0"/>
              </a:spcAft>
              <a:buClr>
                <a:srgbClr val="414141"/>
              </a:buClr>
              <a:buSzPts val="1400"/>
              <a:buFont typeface="Raleway"/>
              <a:buChar char="o"/>
            </a:pPr>
            <a:r>
              <a:rPr lang="en-US" sz="1000">
                <a:solidFill>
                  <a:srgbClr val="414141"/>
                </a:solidFill>
                <a:latin typeface="Raleway Medium"/>
                <a:ea typeface="Raleway Medium"/>
                <a:cs typeface="Raleway Medium"/>
                <a:sym typeface="Raleway Medium"/>
              </a:rPr>
              <a:t>(Investments include Value Added Taxes: Tax Credit)</a:t>
            </a:r>
            <a:endParaRPr i="0" sz="1000" u="none" cap="none" strike="noStrike">
              <a:solidFill>
                <a:srgbClr val="414141"/>
              </a:solidFill>
              <a:latin typeface="Raleway Medium"/>
              <a:ea typeface="Raleway Medium"/>
              <a:cs typeface="Raleway Medium"/>
              <a:sym typeface="Raleway Medium"/>
            </a:endParaRPr>
          </a:p>
          <a:p>
            <a:pPr indent="-254507" lvl="0" marL="365760" marR="0" rtl="0" algn="l">
              <a:lnSpc>
                <a:spcPct val="115000"/>
              </a:lnSpc>
              <a:spcBef>
                <a:spcPts val="10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No loan payments were made in May 2019.</a:t>
            </a:r>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May 2019: The Fixed Term Deposit (made in April 2019) was collected for USD 112,000 + USD 62 of interest earned.</a:t>
            </a:r>
            <a:endParaRPr sz="1200">
              <a:solidFill>
                <a:srgbClr val="000000"/>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Fixed assets totally funded by capital injections and Government Subsidy.</a:t>
            </a:r>
            <a:endParaRPr sz="1200">
              <a:solidFill>
                <a:srgbClr val="000000"/>
              </a:solidFill>
              <a:latin typeface="Raleway Medium"/>
              <a:ea typeface="Raleway Medium"/>
              <a:cs typeface="Raleway Medium"/>
              <a:sym typeface="Raleway Medium"/>
            </a:endParaRPr>
          </a:p>
          <a:p>
            <a:pPr indent="-178307" lvl="2" marL="1280160" marR="0" rtl="0" algn="l">
              <a:lnSpc>
                <a:spcPct val="115000"/>
              </a:lnSpc>
              <a:spcBef>
                <a:spcPts val="16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228600" lvl="1" marL="914400" marR="0" rtl="0" algn="l">
              <a:lnSpc>
                <a:spcPct val="90000"/>
              </a:lnSpc>
              <a:spcBef>
                <a:spcPts val="1000"/>
              </a:spcBef>
              <a:spcAft>
                <a:spcPts val="0"/>
              </a:spcAft>
              <a:buClr>
                <a:schemeClr val="dk1"/>
              </a:buClr>
              <a:buSzPts val="1400"/>
              <a:buFont typeface="Courier New"/>
              <a:buNone/>
            </a:pPr>
            <a:r>
              <a:t/>
            </a:r>
            <a:endParaRPr b="0" i="0" sz="12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21" name="Google Shape;121;p21"/>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200" u="none" cap="none" strike="noStrike">
                <a:solidFill>
                  <a:srgbClr val="1B36FF"/>
                </a:solidFill>
                <a:latin typeface="Raleway"/>
                <a:ea typeface="Raleway"/>
                <a:cs typeface="Raleway"/>
                <a:sym typeface="Raleway"/>
              </a:rPr>
              <a:t>Balance Sheet: </a:t>
            </a:r>
            <a:r>
              <a:rPr lang="en-US" sz="2200">
                <a:solidFill>
                  <a:srgbClr val="1B36FF"/>
                </a:solidFill>
                <a:latin typeface="Raleway"/>
                <a:ea typeface="Raleway"/>
                <a:cs typeface="Raleway"/>
                <a:sym typeface="Raleway"/>
              </a:rPr>
              <a:t>May 2019</a:t>
            </a:r>
            <a:endParaRPr b="1" i="0" sz="2200" u="none" cap="none" strike="noStrike">
              <a:solidFill>
                <a:srgbClr val="1B36FF"/>
              </a:solidFill>
              <a:latin typeface="Raleway"/>
              <a:ea typeface="Raleway"/>
              <a:cs typeface="Raleway"/>
              <a:sym typeface="Raleway"/>
            </a:endParaRPr>
          </a:p>
        </p:txBody>
      </p:sp>
      <p:sp>
        <p:nvSpPr>
          <p:cNvPr id="122" name="Google Shape;122;p21"/>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1"/>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7</a:t>
            </a:r>
            <a:endParaRPr b="0" i="0" sz="1200" u="none" cap="none" strike="noStrike">
              <a:solidFill>
                <a:srgbClr val="FFFFFF"/>
              </a:solidFill>
              <a:latin typeface="Raleway"/>
              <a:ea typeface="Raleway"/>
              <a:cs typeface="Raleway"/>
              <a:sym typeface="Raleway"/>
            </a:endParaRPr>
          </a:p>
        </p:txBody>
      </p:sp>
      <p:pic>
        <p:nvPicPr>
          <p:cNvPr id="124" name="Google Shape;124;p21"/>
          <p:cNvPicPr preferRelativeResize="0"/>
          <p:nvPr/>
        </p:nvPicPr>
        <p:blipFill rotWithShape="1">
          <a:blip r:embed="rId3">
            <a:alphaModFix/>
          </a:blip>
          <a:srcRect b="27695" l="0" r="9835" t="5293"/>
          <a:stretch/>
        </p:blipFill>
        <p:spPr>
          <a:xfrm>
            <a:off x="0" y="3557125"/>
            <a:ext cx="1180024" cy="1586375"/>
          </a:xfrm>
          <a:prstGeom prst="rect">
            <a:avLst/>
          </a:prstGeom>
          <a:noFill/>
          <a:ln>
            <a:noFill/>
          </a:ln>
        </p:spPr>
      </p:pic>
      <p:pic>
        <p:nvPicPr>
          <p:cNvPr id="125" name="Google Shape;125;p21"/>
          <p:cNvPicPr preferRelativeResize="0"/>
          <p:nvPr/>
        </p:nvPicPr>
        <p:blipFill rotWithShape="1">
          <a:blip r:embed="rId4">
            <a:alphaModFix/>
          </a:blip>
          <a:srcRect b="0" l="0" r="0" t="0"/>
          <a:stretch/>
        </p:blipFill>
        <p:spPr>
          <a:xfrm>
            <a:off x="4724787" y="336573"/>
            <a:ext cx="4367026" cy="478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b="0" l="0" r="0" t="0"/>
          <a:stretch/>
        </p:blipFill>
        <p:spPr>
          <a:xfrm>
            <a:off x="676483" y="865463"/>
            <a:ext cx="2731994" cy="1800000"/>
          </a:xfrm>
          <a:prstGeom prst="rect">
            <a:avLst/>
          </a:prstGeom>
          <a:noFill/>
          <a:ln>
            <a:noFill/>
          </a:ln>
        </p:spPr>
      </p:pic>
      <p:sp>
        <p:nvSpPr>
          <p:cNvPr id="131" name="Google Shape;131;p22"/>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Investments_ Property, Plant &amp; Eq.: May 2019</a:t>
            </a:r>
            <a:endParaRPr b="1" i="0" sz="2400" u="none" cap="none" strike="noStrike">
              <a:solidFill>
                <a:srgbClr val="1B36FF"/>
              </a:solidFill>
              <a:latin typeface="Raleway"/>
              <a:ea typeface="Raleway"/>
              <a:cs typeface="Raleway"/>
              <a:sym typeface="Raleway"/>
            </a:endParaRPr>
          </a:p>
        </p:txBody>
      </p:sp>
      <p:sp>
        <p:nvSpPr>
          <p:cNvPr id="132" name="Google Shape;132;p22"/>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2"/>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8</a:t>
            </a:r>
            <a:endParaRPr b="0" i="0" sz="1200" u="none" cap="none" strike="noStrike">
              <a:solidFill>
                <a:srgbClr val="FFFFFF"/>
              </a:solidFill>
              <a:latin typeface="Raleway"/>
              <a:ea typeface="Raleway"/>
              <a:cs typeface="Raleway"/>
              <a:sym typeface="Raleway"/>
            </a:endParaRPr>
          </a:p>
        </p:txBody>
      </p:sp>
      <p:cxnSp>
        <p:nvCxnSpPr>
          <p:cNvPr id="134" name="Google Shape;134;p22"/>
          <p:cNvCxnSpPr/>
          <p:nvPr/>
        </p:nvCxnSpPr>
        <p:spPr>
          <a:xfrm>
            <a:off x="3490453" y="1270434"/>
            <a:ext cx="871697" cy="0"/>
          </a:xfrm>
          <a:prstGeom prst="straightConnector1">
            <a:avLst/>
          </a:prstGeom>
          <a:noFill/>
          <a:ln cap="flat" cmpd="sng" w="19050">
            <a:solidFill>
              <a:srgbClr val="FFCC8B"/>
            </a:solidFill>
            <a:prstDash val="dash"/>
            <a:round/>
            <a:headEnd len="sm" w="sm" type="none"/>
            <a:tailEnd len="med" w="med" type="triangle"/>
          </a:ln>
        </p:spPr>
      </p:cxnSp>
      <p:sp>
        <p:nvSpPr>
          <p:cNvPr id="135" name="Google Shape;135;p22"/>
          <p:cNvSpPr/>
          <p:nvPr/>
        </p:nvSpPr>
        <p:spPr>
          <a:xfrm>
            <a:off x="4404117" y="1006878"/>
            <a:ext cx="3894600" cy="2622000"/>
          </a:xfrm>
          <a:prstGeom prst="rect">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p22"/>
          <p:cNvSpPr/>
          <p:nvPr/>
        </p:nvSpPr>
        <p:spPr>
          <a:xfrm>
            <a:off x="3240738" y="1057878"/>
            <a:ext cx="167739" cy="309017"/>
          </a:xfrm>
          <a:prstGeom prst="ellipse">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22"/>
          <p:cNvSpPr/>
          <p:nvPr/>
        </p:nvSpPr>
        <p:spPr>
          <a:xfrm>
            <a:off x="2862520" y="1336020"/>
            <a:ext cx="353289" cy="17099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3F3F3F"/>
                </a:solidFill>
                <a:latin typeface="Calibri"/>
                <a:ea typeface="Calibri"/>
                <a:cs typeface="Calibri"/>
                <a:sym typeface="Calibri"/>
              </a:rPr>
              <a:t>2</a:t>
            </a:r>
            <a:endParaRPr b="1" i="0" sz="900" u="none" cap="none" strike="noStrike">
              <a:solidFill>
                <a:srgbClr val="3F3F3F"/>
              </a:solidFill>
              <a:latin typeface="Calibri"/>
              <a:ea typeface="Calibri"/>
              <a:cs typeface="Calibri"/>
              <a:sym typeface="Calibri"/>
            </a:endParaRPr>
          </a:p>
        </p:txBody>
      </p:sp>
      <p:sp>
        <p:nvSpPr>
          <p:cNvPr id="138" name="Google Shape;138;p22"/>
          <p:cNvSpPr/>
          <p:nvPr/>
        </p:nvSpPr>
        <p:spPr>
          <a:xfrm>
            <a:off x="3147962" y="1111333"/>
            <a:ext cx="353289" cy="17099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B36FF"/>
                </a:solidFill>
                <a:latin typeface="Calibri"/>
                <a:ea typeface="Calibri"/>
                <a:cs typeface="Calibri"/>
                <a:sym typeface="Calibri"/>
              </a:rPr>
              <a:t>56</a:t>
            </a:r>
            <a:endParaRPr b="1" i="0" sz="900" u="none" cap="none" strike="noStrike">
              <a:solidFill>
                <a:srgbClr val="1B36FF"/>
              </a:solidFill>
              <a:latin typeface="Calibri"/>
              <a:ea typeface="Calibri"/>
              <a:cs typeface="Calibri"/>
              <a:sym typeface="Calibri"/>
            </a:endParaRPr>
          </a:p>
        </p:txBody>
      </p:sp>
      <p:pic>
        <p:nvPicPr>
          <p:cNvPr id="139" name="Google Shape;139;p22"/>
          <p:cNvPicPr preferRelativeResize="0"/>
          <p:nvPr/>
        </p:nvPicPr>
        <p:blipFill rotWithShape="1">
          <a:blip r:embed="rId4">
            <a:alphaModFix/>
          </a:blip>
          <a:srcRect b="0" l="0" r="0" t="0"/>
          <a:stretch/>
        </p:blipFill>
        <p:spPr>
          <a:xfrm>
            <a:off x="664044" y="2911333"/>
            <a:ext cx="2756871" cy="1800000"/>
          </a:xfrm>
          <a:prstGeom prst="rect">
            <a:avLst/>
          </a:prstGeom>
          <a:noFill/>
          <a:ln>
            <a:noFill/>
          </a:ln>
        </p:spPr>
      </p:pic>
      <p:pic>
        <p:nvPicPr>
          <p:cNvPr id="140" name="Google Shape;140;p22"/>
          <p:cNvPicPr preferRelativeResize="0"/>
          <p:nvPr/>
        </p:nvPicPr>
        <p:blipFill rotWithShape="1">
          <a:blip r:embed="rId5">
            <a:alphaModFix/>
          </a:blip>
          <a:srcRect b="0" l="0" r="0" t="0"/>
          <a:stretch/>
        </p:blipFill>
        <p:spPr>
          <a:xfrm>
            <a:off x="4422200" y="1057878"/>
            <a:ext cx="3858434" cy="2520000"/>
          </a:xfrm>
          <a:prstGeom prst="rect">
            <a:avLst/>
          </a:prstGeom>
          <a:noFill/>
          <a:ln>
            <a:noFill/>
          </a:ln>
        </p:spPr>
      </p:pic>
      <p:sp>
        <p:nvSpPr>
          <p:cNvPr id="141" name="Google Shape;141;p22"/>
          <p:cNvSpPr txBox="1"/>
          <p:nvPr/>
        </p:nvSpPr>
        <p:spPr>
          <a:xfrm>
            <a:off x="4362150" y="3934691"/>
            <a:ext cx="3999068" cy="83099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Land: </a:t>
            </a:r>
            <a:r>
              <a:rPr b="0" i="0" lang="en-US" sz="1100" u="none" cap="none" strike="noStrike">
                <a:solidFill>
                  <a:srgbClr val="000000"/>
                </a:solidFill>
                <a:latin typeface="Raleway"/>
                <a:ea typeface="Raleway"/>
                <a:cs typeface="Raleway"/>
                <a:sym typeface="Raleway"/>
              </a:rPr>
              <a:t>First purchase installment..</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Eq &amp; Furn – Growing Equipment: </a:t>
            </a:r>
            <a:r>
              <a:rPr b="0" i="0" lang="en-US" sz="1100" u="none" cap="none" strike="noStrike">
                <a:solidFill>
                  <a:srgbClr val="000000"/>
                </a:solidFill>
                <a:latin typeface="Raleway"/>
                <a:ea typeface="Raleway"/>
                <a:cs typeface="Raleway"/>
                <a:sym typeface="Raleway"/>
              </a:rPr>
              <a:t>Tracking System installment ½</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Building Construction – Utilities : </a:t>
            </a:r>
            <a:r>
              <a:rPr b="0" i="0" lang="en-US" sz="1100" u="none" cap="none" strike="noStrike">
                <a:solidFill>
                  <a:srgbClr val="000000"/>
                </a:solidFill>
                <a:latin typeface="Raleway"/>
                <a:ea typeface="Raleway"/>
                <a:cs typeface="Raleway"/>
                <a:sym typeface="Raleway"/>
              </a:rPr>
              <a:t>Materials for the Irrigation System</a:t>
            </a:r>
            <a:endParaRPr b="1" i="0" sz="1100" u="none" cap="none" strike="noStrike">
              <a:solidFill>
                <a:srgbClr val="000000"/>
              </a:solidFill>
              <a:latin typeface="Raleway"/>
              <a:ea typeface="Raleway"/>
              <a:cs typeface="Raleway"/>
              <a:sym typeface="Raleway"/>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Office &amp; Other Eq: </a:t>
            </a:r>
            <a:r>
              <a:rPr b="0" i="0" lang="en-US" sz="1100" u="none" cap="none" strike="noStrike">
                <a:solidFill>
                  <a:srgbClr val="000000"/>
                </a:solidFill>
                <a:latin typeface="Raleway"/>
                <a:ea typeface="Raleway"/>
                <a:cs typeface="Raleway"/>
                <a:sym typeface="Raleway"/>
              </a:rPr>
              <a:t>Fire Extinguishers</a:t>
            </a:r>
            <a:endParaRPr b="0" i="0" sz="1100" u="none" cap="none" strike="noStrike">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