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112" d="100"/>
          <a:sy n="112" d="100"/>
        </p:scale>
        <p:origin x="426"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gaspe\Downloads\Cash%20Flow%20Reporting_May%202020.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 dir="row">'Investment Property'!$B$1:$R$1</cx:f>
        <cx:lvl ptCount="17">
          <cx:pt idx="0">ene-19</cx:pt>
          <cx:pt idx="1">feb-19</cx:pt>
          <cx:pt idx="2">mar-19</cx:pt>
          <cx:pt idx="3">abr-19</cx:pt>
          <cx:pt idx="4">may-19</cx:pt>
          <cx:pt idx="5">jun-19</cx:pt>
          <cx:pt idx="6">jul-19</cx:pt>
          <cx:pt idx="7">ago-19</cx:pt>
          <cx:pt idx="8">sep-19</cx:pt>
          <cx:pt idx="9">oct-19</cx:pt>
          <cx:pt idx="10">nov-19</cx:pt>
          <cx:pt idx="11">dic-19</cx:pt>
          <cx:pt idx="12">ene-20</cx:pt>
          <cx:pt idx="13">feb-20</cx:pt>
          <cx:pt idx="14">mar-20</cx:pt>
          <cx:pt idx="15">abr-20</cx:pt>
          <cx:pt idx="16">may-20</cx:pt>
        </cx:lvl>
      </cx:strDim>
      <cx:numDim type="val">
        <cx:f dir="row">'Investment Property'!$B$3:$R$3</cx:f>
        <cx:lvl ptCount="17" formatCode="0">
          <cx:pt idx="0">907</cx:pt>
          <cx:pt idx="1">7</cx:pt>
          <cx:pt idx="2">1</cx:pt>
          <cx:pt idx="3">157</cx:pt>
          <cx:pt idx="4">59</cx:pt>
          <cx:pt idx="5">165</cx:pt>
          <cx:pt idx="6">84</cx:pt>
          <cx:pt idx="7">32</cx:pt>
          <cx:pt idx="8">20</cx:pt>
          <cx:pt idx="9">46</cx:pt>
          <cx:pt idx="10">13</cx:pt>
          <cx:pt idx="11">4</cx:pt>
          <cx:pt idx="12">2</cx:pt>
          <cx:pt idx="13">4</cx:pt>
          <cx:pt idx="14">-32</cx:pt>
          <cx:pt idx="15">1</cx:pt>
          <cx:pt idx="16">1</cx:pt>
        </cx:lvl>
      </cx:numDim>
    </cx:data>
  </cx:chartData>
  <cx:chart>
    <cx:title pos="t" align="ctr" overlay="0">
      <cx:tx>
        <cx:rich>
          <a:bodyPr spcFirstLastPara="1" vertOverflow="ellipsis" horzOverflow="overflow" wrap="square" lIns="0" tIns="0" rIns="0" bIns="0" anchor="ctr" anchorCtr="1"/>
          <a:lstStyle/>
          <a:p>
            <a:pPr algn="ctr" rtl="0">
              <a:defRPr sz="1100"/>
            </a:pPr>
            <a:r>
              <a:rPr lang="en-US" sz="1100" b="1" i="0" u="none" strike="noStrike" baseline="0" dirty="0">
                <a:solidFill>
                  <a:sysClr val="windowText" lastClr="000000">
                    <a:lumMod val="65000"/>
                    <a:lumOff val="35000"/>
                  </a:sysClr>
                </a:solidFill>
                <a:latin typeface="Calibri" panose="020F0502020204030204"/>
              </a:rPr>
              <a:t>Property, Plant &amp; Equipment Growth</a:t>
            </a:r>
          </a:p>
          <a:p>
            <a:pPr algn="ctr" rtl="0">
              <a:defRPr sz="1100"/>
            </a:pPr>
            <a:r>
              <a:rPr lang="en-US" sz="1100" b="1" i="1" u="none" strike="noStrike" baseline="0" dirty="0">
                <a:solidFill>
                  <a:sysClr val="windowText" lastClr="000000">
                    <a:lumMod val="65000"/>
                    <a:lumOff val="35000"/>
                  </a:sysClr>
                </a:solidFill>
                <a:latin typeface="Calibri" panose="020F0502020204030204"/>
              </a:rPr>
              <a:t>(Thousands Dollars)</a:t>
            </a:r>
          </a:p>
        </cx:rich>
      </cx:tx>
    </cx:title>
    <cx:plotArea>
      <cx:plotAreaRegion>
        <cx:series layoutId="waterfall" uniqueId="{E2648EB8-0896-41E3-A308-F9A121C1DE6B}" formatIdx="1">
          <cx:spPr>
            <a:solidFill>
              <a:schemeClr val="bg1">
                <a:lumMod val="50000"/>
              </a:schemeClr>
            </a:solidFill>
          </cx:spPr>
          <cx:dataPt idx="0">
            <cx:spPr>
              <a:solidFill>
                <a:srgbClr val="3539E7"/>
              </a:solidFill>
            </cx:spPr>
          </cx:dataPt>
          <cx:dataLabels pos="outEnd">
            <cx:txPr>
              <a:bodyPr spcFirstLastPara="1" vertOverflow="ellipsis" horzOverflow="overflow" wrap="square" lIns="0" tIns="0" rIns="0" bIns="0" anchor="ctr" anchorCtr="1"/>
              <a:lstStyle/>
              <a:p>
                <a:pPr algn="ctr" rtl="0">
                  <a:defRPr b="1"/>
                </a:pPr>
                <a:endParaRPr lang="en-US" sz="900" b="1" i="0" u="none" strike="noStrike" baseline="0">
                  <a:solidFill>
                    <a:sysClr val="windowText" lastClr="000000">
                      <a:lumMod val="65000"/>
                      <a:lumOff val="35000"/>
                    </a:sysClr>
                  </a:solidFill>
                  <a:latin typeface="Calibri" panose="020F0502020204030204"/>
                </a:endParaRPr>
              </a:p>
            </cx:txPr>
            <cx:visibility seriesName="0" categoryName="0" value="1"/>
            <cx:separator>, </cx:separator>
            <cx:dataLabel idx="0">
              <cx:txPr>
                <a:bodyPr spcFirstLastPara="1" vertOverflow="ellipsis" horzOverflow="overflow" wrap="square" lIns="0" tIns="0" rIns="0" bIns="0" anchor="ctr" anchorCtr="1"/>
                <a:lstStyle/>
                <a:p>
                  <a:pPr algn="ctr" rtl="0">
                    <a:defRPr>
                      <a:solidFill>
                        <a:srgbClr val="3539E7"/>
                      </a:solidFill>
                    </a:defRPr>
                  </a:pPr>
                  <a:r>
                    <a:rPr lang="en-US" sz="900" b="1" i="0" u="none" strike="noStrike" baseline="0">
                      <a:solidFill>
                        <a:srgbClr val="3539E7"/>
                      </a:solidFill>
                      <a:latin typeface="Calibri" panose="020F0502020204030204"/>
                    </a:rPr>
                    <a:t>907</a:t>
                  </a:r>
                </a:p>
              </cx:txPr>
            </cx:dataLabel>
            <cx:dataLabel idx="16">
              <cx:txPr>
                <a:bodyPr spcFirstLastPara="1" vertOverflow="ellipsis" horzOverflow="overflow" wrap="square" lIns="0" tIns="0" rIns="0" bIns="0" anchor="ctr" anchorCtr="1"/>
                <a:lstStyle/>
                <a:p>
                  <a:pPr algn="ctr" rtl="0">
                    <a:defRPr>
                      <a:solidFill>
                        <a:srgbClr val="3539E7"/>
                      </a:solidFill>
                    </a:defRPr>
                  </a:pPr>
                  <a:r>
                    <a:rPr lang="en-US" sz="900" b="1" i="0" u="none" strike="noStrike" baseline="0">
                      <a:solidFill>
                        <a:srgbClr val="3539E7"/>
                      </a:solidFill>
                      <a:latin typeface="Calibri" panose="020F0502020204030204"/>
                    </a:rPr>
                    <a:t>1</a:t>
                  </a:r>
                </a:p>
              </cx:txPr>
            </cx:dataLabel>
          </cx:dataLabels>
          <cx:dataId val="0"/>
          <cx:layoutPr>
            <cx:visibility connectorLines="0"/>
            <cx:subtotals/>
          </cx:layoutPr>
        </cx:series>
      </cx:plotAreaRegion>
      <cx:axis id="0">
        <cx:catScaling gapWidth="0.5"/>
        <cx:tickLabels/>
      </cx:axis>
      <cx:axis id="1">
        <cx:valScaling/>
        <cx:majorGridlines/>
        <cx:tickLabels/>
      </cx:axis>
    </cx:plotArea>
  </cx:chart>
  <cx:fmtOvrs>
    <cx:fmtOvr idx="1">
      <cx:spPr>
        <a:solidFill>
          <a:schemeClr val="accent1"/>
        </a:solidFill>
      </cx:spPr>
    </cx:fmtOvr>
  </cx:fmtOvrs>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emf"/><Relationship Id="rId4"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file:///C:\Users\Guillermo%20Varela\Desktop\Mayo%202020\Cashflow\Web\Cash%20Flow%20Reporting_May%202020.xlsx!Income%20statement!%5bCash%20Flow%20Reporting_May%202020.xlsx%5dIncome%20statement%20Chart%202" TargetMode="External"/><Relationship Id="rId3" Type="http://schemas.openxmlformats.org/officeDocument/2006/relationships/notesSlide" Target="../notesSlides/notesSlide10.xml"/><Relationship Id="rId7" Type="http://schemas.openxmlformats.org/officeDocument/2006/relationships/image" Target="../media/image12.e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file:///C:\Users\Guillermo%20Varela\Desktop\Mayo%202020\Cashflow\Web\Cash%20Flow%20Reporting_May%202020.xlsx!Income%20statement!%5bCash%20Flow%20Reporting_May%202020.xlsx%5dIncome%20statement%20Chart%201" TargetMode="External"/><Relationship Id="rId11" Type="http://schemas.openxmlformats.org/officeDocument/2006/relationships/image" Target="../media/image14.emf"/><Relationship Id="rId5" Type="http://schemas.openxmlformats.org/officeDocument/2006/relationships/image" Target="../media/image11.emf"/><Relationship Id="rId10" Type="http://schemas.openxmlformats.org/officeDocument/2006/relationships/oleObject" Target="file:///C:\Users\Guillermo%20Varela\Desktop\Mayo%202020\Cashflow\Web\Cash%20Flow%20Reporting_May%202020.xlsx!Income%20statement!%5bCash%20Flow%20Reporting_May%202020.xlsx%5dIncome%20statement%20Chart%203" TargetMode="External"/><Relationship Id="rId4" Type="http://schemas.openxmlformats.org/officeDocument/2006/relationships/oleObject" Target="file:///C:\Users\gaspe\Downloads\Cash%20Flow%20Reporting_May%202020.xlsx!Income%20statement!R2C1:R35C6" TargetMode="External"/><Relationship Id="rId9" Type="http://schemas.openxmlformats.org/officeDocument/2006/relationships/image" Target="../media/image13.e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emf"/><Relationship Id="rId4" Type="http://schemas.openxmlformats.org/officeDocument/2006/relationships/oleObject" Target="file:///C:\Users\Guillermo%20Varela\Desktop\Mayo%202020\Cashflow\Web\Cash%20Flow%20Reporting_May%202020.xlsx!Income%20statement!%5bCash%20Flow%20Reporting_May%202020.xlsx%5dIncome%20statement%20Chart%204"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6.emf"/><Relationship Id="rId4" Type="http://schemas.openxmlformats.org/officeDocument/2006/relationships/oleObject" Target="file:///C:\Users\Guillermo%20Varela\Desktop\Mayo%202020\Cashflow\Web\Cash%20Flow%20Reporting_May%202020.xlsx!Income%20statement!%5bCash%20Flow%20Reporting_May%202020.xlsx%5dIncome%20statement%20Chart%20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file:///C:\Users\gaspe\Downloads\Cash%20Flow%20Reporting_May%202020.xlsx!Report!R2C1:R50C6"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oleObject" Target="file:///C:\Users\Guillermo%20Varela\Desktop\Mayo%202020\Cashflow\Web\Cash%20Flow%20Reporting_May%202020.xlsx!Accumulated%20Cash%20Flow!%5bCash%20Flow%20Reporting_May%202020.xlsx%5dAccumulated%20Cash%20Flow%20Chart%202"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oleObject" Target="file:///C:\Users\gaspe\Downloads\Cash%20Flow%20Reporting_May%202020.xlsx!Balance%20sheet!R2C1:R43C7"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oleObject" Target="file:///C:\Users\Guillermo%20Varela\Desktop\Mayo%202020\Cashflow\Web\Cash%20Flow%20Reporting_May%202020.xlsx!Investment%20Property!%5bCash%20Flow%20Reporting_May%202020.xlsx%5dInvestment%20Property%20Chart%203" TargetMode="External"/><Relationship Id="rId3" Type="http://schemas.openxmlformats.org/officeDocument/2006/relationships/notesSlide" Target="../notesSlides/notesSlide8.xml"/><Relationship Id="rId7"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file:///C:\Users\Guillermo%20Varela\Desktop\Mayo%202020\Cashflow\Web\Cash%20Flow%20Reporting_May%202020.xlsx!Investment%20Property!%5bCash%20Flow%20Reporting_May%202020.xlsx%5dInvestment%20Property%20Chart%202" TargetMode="External"/><Relationship Id="rId5" Type="http://schemas.openxmlformats.org/officeDocument/2006/relationships/image" Target="../media/image9.png"/><Relationship Id="rId4" Type="http://schemas.microsoft.com/office/2014/relationships/chartEx" Target="../charts/chartEx1.xml"/><Relationship Id="rId9" Type="http://schemas.openxmlformats.org/officeDocument/2006/relationships/image" Target="../media/image8.emf"/></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June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June 4,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graphicFrame>
        <p:nvGraphicFramePr>
          <p:cNvPr id="3" name="Object 2">
            <a:extLst>
              <a:ext uri="{FF2B5EF4-FFF2-40B4-BE49-F238E27FC236}">
                <a16:creationId xmlns:a16="http://schemas.microsoft.com/office/drawing/2014/main" id="{40380831-D756-401C-B044-B4190242637B}"/>
              </a:ext>
            </a:extLst>
          </p:cNvPr>
          <p:cNvGraphicFramePr>
            <a:graphicFrameLocks noChangeAspect="1"/>
          </p:cNvGraphicFramePr>
          <p:nvPr>
            <p:extLst>
              <p:ext uri="{D42A27DB-BD31-4B8C-83A1-F6EECF244321}">
                <p14:modId xmlns:p14="http://schemas.microsoft.com/office/powerpoint/2010/main" val="2585057653"/>
              </p:ext>
            </p:extLst>
          </p:nvPr>
        </p:nvGraphicFramePr>
        <p:xfrm>
          <a:off x="5778699" y="884574"/>
          <a:ext cx="3221451" cy="3374351"/>
        </p:xfrm>
        <a:graphic>
          <a:graphicData uri="http://schemas.openxmlformats.org/presentationml/2006/ole">
            <mc:AlternateContent xmlns:mc="http://schemas.openxmlformats.org/markup-compatibility/2006">
              <mc:Choice xmlns:v="urn:schemas-microsoft-com:vml" Requires="v">
                <p:oleObj spid="_x0000_s5168" name="Worksheet" r:id="rId4" imgW="5410218" imgH="5667395" progId="Excel.Sheet.12">
                  <p:link updateAutomatic="1"/>
                </p:oleObj>
              </mc:Choice>
              <mc:Fallback>
                <p:oleObj name="Worksheet" r:id="rId4" imgW="5410218" imgH="5667395" progId="Excel.Sheet.12">
                  <p:link updateAutomatic="1"/>
                  <p:pic>
                    <p:nvPicPr>
                      <p:cNvPr id="0" name=""/>
                      <p:cNvPicPr/>
                      <p:nvPr/>
                    </p:nvPicPr>
                    <p:blipFill>
                      <a:blip r:embed="rId5"/>
                      <a:stretch>
                        <a:fillRect/>
                      </a:stretch>
                    </p:blipFill>
                    <p:spPr>
                      <a:xfrm>
                        <a:off x="5778699" y="884574"/>
                        <a:ext cx="3221451" cy="3374351"/>
                      </a:xfrm>
                      <a:prstGeom prst="rect">
                        <a:avLst/>
                      </a:prstGeom>
                    </p:spPr>
                  </p:pic>
                </p:oleObj>
              </mc:Fallback>
            </mc:AlternateContent>
          </a:graphicData>
        </a:graphic>
      </p:graphicFrame>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May.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May</a:t>
            </a:r>
            <a:r>
              <a:rPr lang="en-US" sz="1200" b="1" dirty="0">
                <a:solidFill>
                  <a:srgbClr val="000000"/>
                </a:solidFill>
                <a:latin typeface="Raleway Medium"/>
                <a:ea typeface="Raleway Medium"/>
                <a:cs typeface="Raleway Medium"/>
                <a:sym typeface="Raleway Medium"/>
              </a:rPr>
              <a:t>.</a:t>
            </a:r>
            <a:r>
              <a:rPr lang="en-US" sz="1200" b="1" i="0" u="none" strike="noStrike" cap="none" dirty="0">
                <a:solidFill>
                  <a:srgbClr val="000000"/>
                </a:solidFill>
                <a:latin typeface="Raleway Medium"/>
                <a:ea typeface="Raleway Medium"/>
                <a:cs typeface="Raleway Medium"/>
                <a:sym typeface="Raleway Medium"/>
              </a:rPr>
              <a:t> 2020 Operative Costs: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a:t>
            </a:r>
            <a:r>
              <a:rPr lang="en-US" sz="1200" b="1" dirty="0">
                <a:solidFill>
                  <a:srgbClr val="000000"/>
                </a:solidFill>
                <a:latin typeface="Raleway Medium"/>
                <a:ea typeface="Raleway Medium"/>
                <a:cs typeface="Raleway Medium"/>
                <a:sym typeface="Raleway Medium"/>
              </a:rPr>
              <a:t>72,591.</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May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21,357.</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11,129</a:t>
            </a:r>
            <a:r>
              <a:rPr lang="en-US" sz="800" dirty="0">
                <a:solidFill>
                  <a:srgbClr val="000000"/>
                </a:solidFill>
                <a:latin typeface="Raleway Medium"/>
                <a:ea typeface="Raleway Medium"/>
                <a:cs typeface="Raleway Medium"/>
                <a:sym typeface="Raleway Medium"/>
              </a:rPr>
              <a:t>.</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12,260</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USD18,634</a:t>
            </a:r>
            <a:endParaRPr lang="en-US" sz="1000" i="1"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5,811</a:t>
            </a:r>
          </a:p>
          <a:p>
            <a:pPr marL="272792" lvl="1" indent="0" algn="l"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 </a:t>
            </a:r>
          </a:p>
          <a:p>
            <a:pPr marL="272792" lvl="1" indent="0" algn="l" rtl="0">
              <a:lnSpc>
                <a:spcPct val="115000"/>
              </a:lnSpc>
              <a:spcBef>
                <a:spcPts val="600"/>
              </a:spcBef>
              <a:spcAft>
                <a:spcPts val="0"/>
              </a:spcAft>
              <a:buClr>
                <a:srgbClr val="000000"/>
              </a:buClr>
              <a:buSzPts val="1400"/>
              <a:buNone/>
            </a:pPr>
            <a:endParaRPr lang="en-US" sz="1000" i="1" dirty="0">
              <a:solidFill>
                <a:srgbClr val="000000"/>
              </a:solidFill>
              <a:latin typeface="Raleway Medium"/>
              <a:sym typeface="Raleway Medium"/>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graphicFrame>
        <p:nvGraphicFramePr>
          <p:cNvPr id="5" name="Object 4">
            <a:extLst>
              <a:ext uri="{FF2B5EF4-FFF2-40B4-BE49-F238E27FC236}">
                <a16:creationId xmlns:a16="http://schemas.microsoft.com/office/drawing/2014/main" id="{D3AB5988-CD5E-4FC4-93BC-4E814444D27D}"/>
              </a:ext>
            </a:extLst>
          </p:cNvPr>
          <p:cNvGraphicFramePr>
            <a:graphicFrameLocks noChangeAspect="1"/>
          </p:cNvGraphicFramePr>
          <p:nvPr>
            <p:extLst>
              <p:ext uri="{D42A27DB-BD31-4B8C-83A1-F6EECF244321}">
                <p14:modId xmlns:p14="http://schemas.microsoft.com/office/powerpoint/2010/main" val="1859821483"/>
              </p:ext>
            </p:extLst>
          </p:nvPr>
        </p:nvGraphicFramePr>
        <p:xfrm>
          <a:off x="3725863" y="2046288"/>
          <a:ext cx="1692275" cy="1498600"/>
        </p:xfrm>
        <a:graphic>
          <a:graphicData uri="http://schemas.openxmlformats.org/presentationml/2006/ole">
            <mc:AlternateContent xmlns:mc="http://schemas.openxmlformats.org/markup-compatibility/2006">
              <mc:Choice xmlns:v="urn:schemas-microsoft-com:vml" Requires="v">
                <p:oleObj spid="_x0000_s5169" name="Worksheet" r:id="rId6" imgW="3085988" imgH="2733535" progId="Excel.Sheet.12">
                  <p:link updateAutomatic="1"/>
                </p:oleObj>
              </mc:Choice>
              <mc:Fallback>
                <p:oleObj name="Worksheet" r:id="rId6" imgW="3085988" imgH="2733535" progId="Excel.Sheet.12">
                  <p:link updateAutomatic="1"/>
                  <p:pic>
                    <p:nvPicPr>
                      <p:cNvPr id="0" name=""/>
                      <p:cNvPicPr/>
                      <p:nvPr/>
                    </p:nvPicPr>
                    <p:blipFill>
                      <a:blip r:embed="rId7"/>
                      <a:stretch>
                        <a:fillRect/>
                      </a:stretch>
                    </p:blipFill>
                    <p:spPr>
                      <a:xfrm>
                        <a:off x="3725863" y="2046288"/>
                        <a:ext cx="1692275" cy="14986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02F5A31C-BCCB-43DD-B411-D586832E44A6}"/>
              </a:ext>
            </a:extLst>
          </p:cNvPr>
          <p:cNvGraphicFramePr>
            <a:graphicFrameLocks noChangeAspect="1"/>
          </p:cNvGraphicFramePr>
          <p:nvPr>
            <p:extLst>
              <p:ext uri="{D42A27DB-BD31-4B8C-83A1-F6EECF244321}">
                <p14:modId xmlns:p14="http://schemas.microsoft.com/office/powerpoint/2010/main" val="2827873095"/>
              </p:ext>
            </p:extLst>
          </p:nvPr>
        </p:nvGraphicFramePr>
        <p:xfrm>
          <a:off x="3651250" y="3517900"/>
          <a:ext cx="2001838" cy="1435100"/>
        </p:xfrm>
        <a:graphic>
          <a:graphicData uri="http://schemas.openxmlformats.org/presentationml/2006/ole">
            <mc:AlternateContent xmlns:mc="http://schemas.openxmlformats.org/markup-compatibility/2006">
              <mc:Choice xmlns:v="urn:schemas-microsoft-com:vml" Requires="v">
                <p:oleObj spid="_x0000_s5170" name="Worksheet" r:id="rId8" imgW="4562602" imgH="3276679" progId="Excel.Sheet.12">
                  <p:link updateAutomatic="1"/>
                </p:oleObj>
              </mc:Choice>
              <mc:Fallback>
                <p:oleObj name="Worksheet" r:id="rId8" imgW="4562602" imgH="3276679" progId="Excel.Sheet.12">
                  <p:link updateAutomatic="1"/>
                  <p:pic>
                    <p:nvPicPr>
                      <p:cNvPr id="0" name=""/>
                      <p:cNvPicPr/>
                      <p:nvPr/>
                    </p:nvPicPr>
                    <p:blipFill>
                      <a:blip r:embed="rId9"/>
                      <a:stretch>
                        <a:fillRect/>
                      </a:stretch>
                    </p:blipFill>
                    <p:spPr>
                      <a:xfrm>
                        <a:off x="3651250" y="3517900"/>
                        <a:ext cx="2001838" cy="14351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66C90954-74F5-4414-A4E0-42128F655ACB}"/>
              </a:ext>
            </a:extLst>
          </p:cNvPr>
          <p:cNvGraphicFramePr>
            <a:graphicFrameLocks noChangeAspect="1"/>
          </p:cNvGraphicFramePr>
          <p:nvPr>
            <p:extLst>
              <p:ext uri="{D42A27DB-BD31-4B8C-83A1-F6EECF244321}">
                <p14:modId xmlns:p14="http://schemas.microsoft.com/office/powerpoint/2010/main" val="541596503"/>
              </p:ext>
            </p:extLst>
          </p:nvPr>
        </p:nvGraphicFramePr>
        <p:xfrm>
          <a:off x="3544888" y="839788"/>
          <a:ext cx="2127250" cy="1273175"/>
        </p:xfrm>
        <a:graphic>
          <a:graphicData uri="http://schemas.openxmlformats.org/presentationml/2006/ole">
            <mc:AlternateContent xmlns:mc="http://schemas.openxmlformats.org/markup-compatibility/2006">
              <mc:Choice xmlns:v="urn:schemas-microsoft-com:vml" Requires="v">
                <p:oleObj spid="_x0000_s5171" name="Worksheet" r:id="rId10" imgW="4562602" imgH="2733535" progId="Excel.Sheet.12">
                  <p:link updateAutomatic="1"/>
                </p:oleObj>
              </mc:Choice>
              <mc:Fallback>
                <p:oleObj name="Worksheet" r:id="rId10" imgW="4562602" imgH="2733535" progId="Excel.Sheet.12">
                  <p:link updateAutomatic="1"/>
                  <p:pic>
                    <p:nvPicPr>
                      <p:cNvPr id="0" name=""/>
                      <p:cNvPicPr/>
                      <p:nvPr/>
                    </p:nvPicPr>
                    <p:blipFill>
                      <a:blip r:embed="rId11"/>
                      <a:stretch>
                        <a:fillRect/>
                      </a:stretch>
                    </p:blipFill>
                    <p:spPr>
                      <a:xfrm>
                        <a:off x="3544888" y="839788"/>
                        <a:ext cx="2127250" cy="1273175"/>
                      </a:xfrm>
                      <a:prstGeom prst="rect">
                        <a:avLst/>
                      </a:prstGeom>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111,482 </a:t>
            </a:r>
            <a:r>
              <a:rPr lang="en-US" sz="1000" dirty="0">
                <a:solidFill>
                  <a:srgbClr val="000000"/>
                </a:solidFill>
                <a:latin typeface="Raleway Medium"/>
                <a:ea typeface="Raleway Medium"/>
                <a:cs typeface="Raleway Medium"/>
                <a:sym typeface="Raleway Medium"/>
              </a:rPr>
              <a:t>(composed of 60% Plant Salaries, 27% Lab Salaries, 7% Production Inputs and 6%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130,428</a:t>
            </a:r>
            <a:r>
              <a:rPr lang="en-US" sz="1000" dirty="0">
                <a:solidFill>
                  <a:srgbClr val="000000"/>
                </a:solidFill>
                <a:latin typeface="Raleway Medium"/>
                <a:ea typeface="Raleway Medium"/>
                <a:cs typeface="Raleway Medium"/>
                <a:sym typeface="Raleway Medium"/>
              </a:rPr>
              <a:t> (composed of 56% Adm. Salaries and 44%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167,738 </a:t>
            </a:r>
            <a:r>
              <a:rPr lang="en-US" sz="1000" dirty="0">
                <a:solidFill>
                  <a:srgbClr val="000000"/>
                </a:solidFill>
                <a:latin typeface="Raleway Medium"/>
                <a:ea typeface="Raleway Medium"/>
                <a:cs typeface="Raleway Medium"/>
                <a:sym typeface="Raleway Medium"/>
              </a:rPr>
              <a:t>(composed of 57% Corporate Expenses, 36% Social Charges and 7%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graphicFrame>
        <p:nvGraphicFramePr>
          <p:cNvPr id="2" name="Object 1">
            <a:extLst>
              <a:ext uri="{FF2B5EF4-FFF2-40B4-BE49-F238E27FC236}">
                <a16:creationId xmlns:a16="http://schemas.microsoft.com/office/drawing/2014/main" id="{923587C1-9050-4DE6-9609-8E38951D74D6}"/>
              </a:ext>
            </a:extLst>
          </p:cNvPr>
          <p:cNvGraphicFramePr>
            <a:graphicFrameLocks noChangeAspect="1"/>
          </p:cNvGraphicFramePr>
          <p:nvPr>
            <p:extLst>
              <p:ext uri="{D42A27DB-BD31-4B8C-83A1-F6EECF244321}">
                <p14:modId xmlns:p14="http://schemas.microsoft.com/office/powerpoint/2010/main" val="3860108165"/>
              </p:ext>
            </p:extLst>
          </p:nvPr>
        </p:nvGraphicFramePr>
        <p:xfrm>
          <a:off x="5240338" y="762000"/>
          <a:ext cx="3814762" cy="2457450"/>
        </p:xfrm>
        <a:graphic>
          <a:graphicData uri="http://schemas.openxmlformats.org/presentationml/2006/ole">
            <mc:AlternateContent xmlns:mc="http://schemas.openxmlformats.org/markup-compatibility/2006">
              <mc:Choice xmlns:v="urn:schemas-microsoft-com:vml" Requires="v">
                <p:oleObj spid="_x0000_s6154" name="Worksheet" r:id="rId4" imgW="6296035" imgH="4057472" progId="Excel.Sheet.12">
                  <p:link updateAutomatic="1"/>
                </p:oleObj>
              </mc:Choice>
              <mc:Fallback>
                <p:oleObj name="Worksheet" r:id="rId4" imgW="6296035" imgH="4057472" progId="Excel.Sheet.12">
                  <p:link updateAutomatic="1"/>
                  <p:pic>
                    <p:nvPicPr>
                      <p:cNvPr id="0" name=""/>
                      <p:cNvPicPr/>
                      <p:nvPr/>
                    </p:nvPicPr>
                    <p:blipFill>
                      <a:blip r:embed="rId5"/>
                      <a:stretch>
                        <a:fillRect/>
                      </a:stretch>
                    </p:blipFill>
                    <p:spPr>
                      <a:xfrm>
                        <a:off x="5240338" y="762000"/>
                        <a:ext cx="3814762" cy="2457450"/>
                      </a:xfrm>
                      <a:prstGeom prst="rect">
                        <a:avLst/>
                      </a:prstGeom>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5</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5 Months (5M):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5M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339,123, </a:t>
            </a:r>
            <a:r>
              <a:rPr lang="en-US" sz="1000" dirty="0">
                <a:solidFill>
                  <a:srgbClr val="000000"/>
                </a:solidFill>
                <a:latin typeface="Raleway Medium"/>
                <a:ea typeface="Raleway Medium"/>
                <a:cs typeface="Raleway Medium"/>
                <a:sym typeface="Raleway Medium"/>
              </a:rPr>
              <a:t>in the first 5M of 2020 we reached </a:t>
            </a:r>
            <a:r>
              <a:rPr lang="en-US" sz="1000" dirty="0">
                <a:solidFill>
                  <a:srgbClr val="2939FA"/>
                </a:solidFill>
                <a:latin typeface="Raleway Medium"/>
                <a:ea typeface="Raleway Medium"/>
                <a:cs typeface="Raleway Medium"/>
                <a:sym typeface="Raleway Medium"/>
              </a:rPr>
              <a:t>USD 409.642</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
        <p:nvSpPr>
          <p:cNvPr id="176" name="Google Shape;176;p25"/>
          <p:cNvSpPr txBox="1"/>
          <p:nvPr/>
        </p:nvSpPr>
        <p:spPr>
          <a:xfrm>
            <a:off x="0" y="3096519"/>
            <a:ext cx="8987271" cy="4321200"/>
          </a:xfrm>
          <a:prstGeom prst="rect">
            <a:avLst/>
          </a:prstGeom>
          <a:noFill/>
          <a:ln>
            <a:noFill/>
          </a:ln>
        </p:spPr>
        <p:txBody>
          <a:bodyPr spcFirstLastPara="1" wrap="square" lIns="91425" tIns="45700" rIns="91425" bIns="45700" anchor="t" anchorCtr="0">
            <a:noAutofit/>
          </a:bodyPr>
          <a:lstStyle/>
          <a:p>
            <a:pPr marL="822960" lvl="1" indent="-241808" algn="just">
              <a:lnSpc>
                <a:spcPct val="115000"/>
              </a:lnSpc>
              <a:spcBef>
                <a:spcPts val="400"/>
              </a:spcBef>
              <a:buSzPts val="1000"/>
              <a:buFont typeface="Courier New"/>
              <a:buChar char="o"/>
            </a:pPr>
            <a:r>
              <a:rPr lang="en-US" sz="1000" dirty="0">
                <a:latin typeface="Raleway Medium"/>
                <a:ea typeface="Raleway Medium"/>
                <a:cs typeface="Raleway Medium"/>
                <a:sym typeface="Raleway Medium"/>
              </a:rPr>
              <a:t>First 5M of 2019, corporate </a:t>
            </a:r>
            <a:r>
              <a:rPr lang="en-US" sz="1000" b="0" i="0" u="none" strike="noStrike" cap="none" dirty="0">
                <a:solidFill>
                  <a:srgbClr val="000000"/>
                </a:solidFill>
                <a:latin typeface="Raleway Medium"/>
                <a:ea typeface="Raleway Medium"/>
                <a:cs typeface="Raleway Medium"/>
                <a:sym typeface="Raleway Medium"/>
              </a:rPr>
              <a:t>expenses were USD 107,453. While, in the first 5M of 2020, USD 103,482 , has been invested.</a:t>
            </a:r>
            <a:endParaRPr sz="1000" b="0" i="0" u="none" strike="noStrike" cap="none" dirty="0">
              <a:solidFill>
                <a:srgbClr val="000000"/>
              </a:solidFill>
              <a:latin typeface="Raleway Medium"/>
              <a:ea typeface="Raleway Medium"/>
              <a:cs typeface="Raleway Medium"/>
              <a:sym typeface="Raleway Medium"/>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5M of 2020: The monthly average of </a:t>
            </a:r>
            <a:r>
              <a:rPr lang="en-US" sz="1000" b="0" i="0" u="none" strike="noStrike" cap="none" dirty="0">
                <a:solidFill>
                  <a:srgbClr val="0C0C0C"/>
                </a:solidFill>
                <a:latin typeface="Raleway Medium"/>
                <a:ea typeface="Raleway Medium"/>
                <a:cs typeface="Raleway Medium"/>
                <a:sym typeface="Raleway Medium"/>
              </a:rPr>
              <a:t>admin salaries remains constant, </a:t>
            </a:r>
            <a:r>
              <a:rPr lang="en-US" sz="1000" b="0" i="0" u="none" strike="noStrike" cap="none" dirty="0">
                <a:solidFill>
                  <a:srgbClr val="000000"/>
                </a:solidFill>
                <a:latin typeface="Raleway Medium"/>
                <a:ea typeface="Raleway Medium"/>
                <a:cs typeface="Raleway Medium"/>
                <a:sym typeface="Raleway Medium"/>
              </a:rPr>
              <a:t>compared to 2019. This is due to: </a:t>
            </a:r>
            <a:endParaRPr sz="1000" b="0" i="0" u="none" strike="noStrike" cap="none" dirty="0">
              <a:solidFill>
                <a:srgbClr val="000000"/>
              </a:solidFill>
              <a:latin typeface="Raleway Medium"/>
              <a:ea typeface="Raleway Medium"/>
              <a:cs typeface="Raleway Medium"/>
              <a:sym typeface="Raleway Medium"/>
            </a:endParaRPr>
          </a:p>
          <a:p>
            <a:pPr marL="1280160" marR="0" lvl="2" indent="-229108" algn="just" rtl="0">
              <a:lnSpc>
                <a:spcPct val="115000"/>
              </a:lnSpc>
              <a:spcBef>
                <a:spcPts val="400"/>
              </a:spcBef>
              <a:spcAft>
                <a:spcPts val="0"/>
              </a:spcAft>
              <a:buClr>
                <a:srgbClr val="000000"/>
              </a:buClr>
              <a:buSzPts val="800"/>
              <a:buFont typeface="Courier New"/>
              <a:buChar char="o"/>
            </a:pPr>
            <a:r>
              <a:rPr lang="en-US" sz="1000" b="0" i="0" u="none" strike="noStrike" cap="none" dirty="0">
                <a:solidFill>
                  <a:srgbClr val="000000"/>
                </a:solidFill>
                <a:latin typeface="Raleway Medium"/>
                <a:ea typeface="Raleway Medium"/>
                <a:cs typeface="Raleway Medium"/>
                <a:sym typeface="Raleway Medium"/>
              </a:rPr>
              <a:t>Although, first 5M of 2019 there was no Head of Accounting and Management and new other staff, in 2020, CEO Joao Rocha was transferred to Portugal.</a:t>
            </a:r>
            <a:endParaRPr sz="1000" b="0" i="0" u="none" strike="noStrike" cap="none" dirty="0">
              <a:solidFill>
                <a:schemeClr val="dk1"/>
              </a:solidFill>
              <a:latin typeface="Rambla"/>
              <a:ea typeface="Rambla"/>
              <a:cs typeface="Rambla"/>
              <a:sym typeface="Rambla"/>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5M of 2020: Professional Fees reached USD 58,026, while in 2019 (5M) they were USD 29,963. </a:t>
            </a:r>
            <a:endParaRPr sz="1400" b="0" i="0" u="none" strike="noStrike" cap="none" dirty="0">
              <a:solidFill>
                <a:srgbClr val="000000"/>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5M of 2020: Plant Salaries rose (5M 2020: USD 66,371 vs. First 5M 2019: </a:t>
            </a:r>
            <a:r>
              <a:rPr lang="en-US" sz="1000" b="0" i="0" u="none" strike="noStrike" cap="none" dirty="0">
                <a:solidFill>
                  <a:srgbClr val="0C0C0C"/>
                </a:solidFill>
                <a:latin typeface="Raleway Medium"/>
                <a:ea typeface="Raleway Medium"/>
                <a:cs typeface="Raleway Medium"/>
                <a:sym typeface="Raleway Medium"/>
              </a:rPr>
              <a:t>USD 47,933).</a:t>
            </a:r>
            <a:endParaRPr sz="1400" b="0" i="0" u="none" strike="noStrike" cap="none" dirty="0">
              <a:solidFill>
                <a:srgbClr val="0C0C0C"/>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At the same time, the raise in salaries increased contributions required by law (BPS), in 2020/19 with respect to 2018.</a:t>
            </a:r>
            <a:endParaRPr sz="1400" b="0" i="0" u="none" strike="noStrike" cap="none" dirty="0">
              <a:solidFill>
                <a:srgbClr val="000000"/>
              </a:solidFill>
              <a:latin typeface="Arial"/>
              <a:ea typeface="Arial"/>
              <a:cs typeface="Arial"/>
              <a:sym typeface="Arial"/>
            </a:endParaRPr>
          </a:p>
          <a:p>
            <a:pPr marL="822960" marR="0" lvl="1" indent="-178308" algn="just" rtl="0">
              <a:lnSpc>
                <a:spcPct val="115000"/>
              </a:lnSpc>
              <a:spcBef>
                <a:spcPts val="400"/>
              </a:spcBef>
              <a:spcAft>
                <a:spcPts val="600"/>
              </a:spcAft>
              <a:buClr>
                <a:srgbClr val="000000"/>
              </a:buClr>
              <a:buSzPts val="1000"/>
              <a:buFont typeface="Courier New"/>
              <a:buNone/>
            </a:pPr>
            <a:endParaRPr sz="1000" b="0" i="0" u="none" strike="noStrike" cap="none" dirty="0">
              <a:solidFill>
                <a:srgbClr val="000000"/>
              </a:solidFill>
              <a:latin typeface="Raleway Medium"/>
              <a:ea typeface="Raleway Medium"/>
              <a:cs typeface="Raleway Medium"/>
              <a:sym typeface="Raleway Medium"/>
            </a:endParaRPr>
          </a:p>
        </p:txBody>
      </p:sp>
      <p:graphicFrame>
        <p:nvGraphicFramePr>
          <p:cNvPr id="4" name="Object 3">
            <a:extLst>
              <a:ext uri="{FF2B5EF4-FFF2-40B4-BE49-F238E27FC236}">
                <a16:creationId xmlns:a16="http://schemas.microsoft.com/office/drawing/2014/main" id="{907C2EB5-1EB7-4640-BA92-7033826952D6}"/>
              </a:ext>
            </a:extLst>
          </p:cNvPr>
          <p:cNvGraphicFramePr>
            <a:graphicFrameLocks noChangeAspect="1"/>
          </p:cNvGraphicFramePr>
          <p:nvPr>
            <p:extLst>
              <p:ext uri="{D42A27DB-BD31-4B8C-83A1-F6EECF244321}">
                <p14:modId xmlns:p14="http://schemas.microsoft.com/office/powerpoint/2010/main" val="223348282"/>
              </p:ext>
            </p:extLst>
          </p:nvPr>
        </p:nvGraphicFramePr>
        <p:xfrm>
          <a:off x="4973638" y="723900"/>
          <a:ext cx="3598862" cy="2327275"/>
        </p:xfrm>
        <a:graphic>
          <a:graphicData uri="http://schemas.openxmlformats.org/presentationml/2006/ole">
            <mc:AlternateContent xmlns:mc="http://schemas.openxmlformats.org/markup-compatibility/2006">
              <mc:Choice xmlns:v="urn:schemas-microsoft-com:vml" Requires="v">
                <p:oleObj spid="_x0000_s7178" name="Worksheet" r:id="rId4" imgW="7439049" imgH="4810218" progId="Excel.Sheet.12">
                  <p:link updateAutomatic="1"/>
                </p:oleObj>
              </mc:Choice>
              <mc:Fallback>
                <p:oleObj name="Worksheet" r:id="rId4" imgW="7439049" imgH="4810218" progId="Excel.Sheet.12">
                  <p:link updateAutomatic="1"/>
                  <p:pic>
                    <p:nvPicPr>
                      <p:cNvPr id="0" name=""/>
                      <p:cNvPicPr/>
                      <p:nvPr/>
                    </p:nvPicPr>
                    <p:blipFill>
                      <a:blip r:embed="rId5"/>
                      <a:stretch>
                        <a:fillRect/>
                      </a:stretch>
                    </p:blipFill>
                    <p:spPr>
                      <a:xfrm>
                        <a:off x="4973638" y="723900"/>
                        <a:ext cx="3598862" cy="2327275"/>
                      </a:xfrm>
                      <a:prstGeom prst="rect">
                        <a:avLst/>
                      </a:prstGeom>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Next steps</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May</a:t>
            </a:r>
            <a:r>
              <a:rPr lang="en-US" sz="2400"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42580" y="2115247"/>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a:t>
            </a:r>
            <a:r>
              <a:rPr lang="en-US" sz="1200" b="1" dirty="0">
                <a:solidFill>
                  <a:schemeClr val="dk1"/>
                </a:solidFill>
                <a:latin typeface="Raleway Medium"/>
                <a:ea typeface="Raleway Medium"/>
                <a:cs typeface="Raleway Medium"/>
                <a:sym typeface="Raleway Medium"/>
              </a:rPr>
              <a:t>May</a:t>
            </a:r>
            <a:r>
              <a:rPr lang="en-US" sz="1200" b="1" i="0" u="none" strike="noStrike" cap="none" dirty="0">
                <a:solidFill>
                  <a:schemeClr val="dk1"/>
                </a:solidFill>
                <a:latin typeface="Raleway Medium"/>
                <a:ea typeface="Raleway Medium"/>
                <a:cs typeface="Raleway Medium"/>
                <a:sym typeface="Raleway Medium"/>
              </a:rPr>
              <a:t>.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95,130.</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Apr</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47,108.</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May/20 </a:t>
            </a:r>
            <a:r>
              <a:rPr lang="en-US" sz="900" b="0" i="0" u="none" strike="noStrike" cap="none" dirty="0">
                <a:solidFill>
                  <a:srgbClr val="3F3F3F"/>
                </a:solidFill>
                <a:latin typeface="Raleway"/>
                <a:ea typeface="Raleway"/>
                <a:cs typeface="Raleway"/>
                <a:sym typeface="Raleway"/>
              </a:rPr>
              <a:t>: (+) USD 115,000.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Vehicle Sale ‘Fee 3/3’ </a:t>
            </a:r>
            <a:r>
              <a:rPr lang="en-US" sz="900" i="1" dirty="0">
                <a:solidFill>
                  <a:srgbClr val="3F3F3F"/>
                </a:solidFill>
                <a:latin typeface="Raleway"/>
                <a:sym typeface="Raleway"/>
              </a:rPr>
              <a:t>May/20</a:t>
            </a:r>
            <a:r>
              <a:rPr lang="en-US" sz="900" dirty="0">
                <a:solidFill>
                  <a:srgbClr val="3F3F3F"/>
                </a:solidFill>
                <a:latin typeface="Raleway"/>
                <a:sym typeface="Raleway"/>
              </a:rPr>
              <a:t>: (+) USD 6,650.</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Arial"/>
                <a:cs typeface="Arial"/>
                <a:sym typeface="Raleway"/>
              </a:rPr>
              <a:t>Loan repayment May/20: (-) USD 5,500. </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4,000.</a:t>
            </a:r>
            <a:endParaRPr sz="14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Fixed </a:t>
            </a:r>
            <a:r>
              <a:rPr lang="en-US" sz="900" b="0" i="0" u="none" strike="noStrike" cap="none" dirty="0" err="1">
                <a:solidFill>
                  <a:srgbClr val="414141"/>
                </a:solidFill>
                <a:latin typeface="Raleway"/>
                <a:ea typeface="Raleway"/>
                <a:cs typeface="Raleway"/>
                <a:sym typeface="Raleway"/>
              </a:rPr>
              <a:t>AssetsMay</a:t>
            </a:r>
            <a:r>
              <a:rPr lang="en-US" sz="900" b="0" i="1" u="none" strike="noStrike" cap="none" dirty="0">
                <a:solidFill>
                  <a:srgbClr val="414141"/>
                </a:solidFill>
                <a:latin typeface="Raleway"/>
                <a:ea typeface="Raleway"/>
                <a:cs typeface="Raleway"/>
                <a:sym typeface="Raleway"/>
              </a:rPr>
              <a:t>/20 :</a:t>
            </a:r>
            <a:r>
              <a:rPr lang="en-US" sz="900" b="0" i="0" u="none" strike="noStrike" cap="none" dirty="0">
                <a:solidFill>
                  <a:srgbClr val="414141"/>
                </a:solidFill>
                <a:latin typeface="Raleway"/>
                <a:ea typeface="Raleway"/>
                <a:cs typeface="Raleway"/>
                <a:sym typeface="Raleway"/>
              </a:rPr>
              <a:t> (-) </a:t>
            </a:r>
            <a:r>
              <a:rPr lang="en-US" sz="900" b="0" i="1" u="none" strike="noStrike" cap="none" dirty="0">
                <a:solidFill>
                  <a:srgbClr val="414141"/>
                </a:solidFill>
                <a:latin typeface="Raleway"/>
                <a:ea typeface="Raleway"/>
                <a:cs typeface="Raleway"/>
                <a:sym typeface="Raleway"/>
              </a:rPr>
              <a:t>USD 1087.</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b="0" i="1" u="none" strike="noStrike" cap="none" dirty="0">
                <a:solidFill>
                  <a:srgbClr val="3F3F3F"/>
                </a:solidFill>
                <a:latin typeface="Raleway"/>
                <a:ea typeface="Raleway"/>
                <a:cs typeface="Raleway"/>
                <a:sym typeface="Raleway"/>
              </a:rPr>
              <a:t>Apr/20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72,591</a:t>
            </a:r>
            <a:r>
              <a:rPr lang="en-US" sz="900" b="0" i="0" u="none" strike="noStrike" cap="none" dirty="0">
                <a:solidFill>
                  <a:srgbClr val="3F3F3F"/>
                </a:solidFill>
                <a:latin typeface="Raleway"/>
                <a:ea typeface="Raleway"/>
                <a:cs typeface="Raleway"/>
                <a:sym typeface="Raleway"/>
              </a:rPr>
              <a:t>.</a:t>
            </a:r>
            <a:endParaRPr sz="14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May</a:t>
            </a:r>
            <a:r>
              <a:rPr lang="en-US" sz="900" b="1" i="1" u="none" strike="noStrike" cap="none" dirty="0">
                <a:solidFill>
                  <a:srgbClr val="414141"/>
                </a:solidFill>
                <a:latin typeface="Raleway"/>
                <a:ea typeface="Raleway"/>
                <a:cs typeface="Raleway"/>
                <a:sym typeface="Raleway"/>
              </a:rPr>
              <a:t> 2020 </a:t>
            </a:r>
            <a:r>
              <a:rPr lang="en-US" sz="900" b="1" i="0" u="none" strike="noStrike" cap="none" dirty="0">
                <a:solidFill>
                  <a:srgbClr val="414141"/>
                </a:solidFill>
                <a:latin typeface="Raleway"/>
                <a:ea typeface="Raleway"/>
                <a:cs typeface="Raleway"/>
                <a:sym typeface="Raleway"/>
              </a:rPr>
              <a:t>: USD 95,130.</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May.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11</a:t>
            </a:r>
            <a:r>
              <a:rPr lang="en-US" sz="900" dirty="0">
                <a:solidFill>
                  <a:srgbClr val="414141"/>
                </a:solidFill>
                <a:latin typeface="Raleway Medium"/>
                <a:ea typeface="Raleway Medium"/>
                <a:cs typeface="Raleway Medium"/>
                <a:sym typeface="Raleway Medium"/>
              </a:rPr>
              <a:t>5,000.</a:t>
            </a:r>
            <a:endParaRPr sz="900" b="0" i="0" u="none" strike="noStrike" cap="none" dirty="0">
              <a:solidFill>
                <a:srgbClr val="414141"/>
              </a:solidFill>
              <a:latin typeface="Raleway"/>
              <a:ea typeface="Raleway"/>
              <a:cs typeface="Raleway"/>
              <a:sym typeface="Raleway"/>
            </a:endParaRPr>
          </a:p>
        </p:txBody>
      </p:sp>
      <p:graphicFrame>
        <p:nvGraphicFramePr>
          <p:cNvPr id="3" name="Object 2">
            <a:extLst>
              <a:ext uri="{FF2B5EF4-FFF2-40B4-BE49-F238E27FC236}">
                <a16:creationId xmlns:a16="http://schemas.microsoft.com/office/drawing/2014/main" id="{0A7A3605-35E0-4C94-B693-0E9C7170A48A}"/>
              </a:ext>
            </a:extLst>
          </p:cNvPr>
          <p:cNvGraphicFramePr>
            <a:graphicFrameLocks noChangeAspect="1"/>
          </p:cNvGraphicFramePr>
          <p:nvPr>
            <p:extLst>
              <p:ext uri="{D42A27DB-BD31-4B8C-83A1-F6EECF244321}">
                <p14:modId xmlns:p14="http://schemas.microsoft.com/office/powerpoint/2010/main" val="2808751796"/>
              </p:ext>
            </p:extLst>
          </p:nvPr>
        </p:nvGraphicFramePr>
        <p:xfrm>
          <a:off x="5437068" y="407489"/>
          <a:ext cx="3571195" cy="4705228"/>
        </p:xfrm>
        <a:graphic>
          <a:graphicData uri="http://schemas.openxmlformats.org/presentationml/2006/ole">
            <mc:AlternateContent xmlns:mc="http://schemas.openxmlformats.org/markup-compatibility/2006">
              <mc:Choice xmlns:v="urn:schemas-microsoft-com:vml" Requires="v">
                <p:oleObj spid="_x0000_s1045" name="Worksheet" r:id="rId4" imgW="6124696" imgH="8067836" progId="Excel.Sheet.12">
                  <p:link updateAutomatic="1"/>
                </p:oleObj>
              </mc:Choice>
              <mc:Fallback>
                <p:oleObj name="Worksheet" r:id="rId4" imgW="6124696" imgH="8067836" progId="Excel.Sheet.12">
                  <p:link updateAutomatic="1"/>
                  <p:pic>
                    <p:nvPicPr>
                      <p:cNvPr id="0" name=""/>
                      <p:cNvPicPr/>
                      <p:nvPr/>
                    </p:nvPicPr>
                    <p:blipFill>
                      <a:blip r:embed="rId5"/>
                      <a:stretch>
                        <a:fillRect/>
                      </a:stretch>
                    </p:blipFill>
                    <p:spPr>
                      <a:xfrm>
                        <a:off x="5437068" y="407489"/>
                        <a:ext cx="3571195" cy="4705228"/>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graphicFrame>
        <p:nvGraphicFramePr>
          <p:cNvPr id="7" name="Object 6">
            <a:extLst>
              <a:ext uri="{FF2B5EF4-FFF2-40B4-BE49-F238E27FC236}">
                <a16:creationId xmlns:a16="http://schemas.microsoft.com/office/drawing/2014/main" id="{16BF6981-296D-43A8-8D83-0CFD94992D24}"/>
              </a:ext>
            </a:extLst>
          </p:cNvPr>
          <p:cNvGraphicFramePr>
            <a:graphicFrameLocks noChangeAspect="1"/>
          </p:cNvGraphicFramePr>
          <p:nvPr>
            <p:extLst>
              <p:ext uri="{D42A27DB-BD31-4B8C-83A1-F6EECF244321}">
                <p14:modId xmlns:p14="http://schemas.microsoft.com/office/powerpoint/2010/main" val="10025841"/>
              </p:ext>
            </p:extLst>
          </p:nvPr>
        </p:nvGraphicFramePr>
        <p:xfrm>
          <a:off x="4111625" y="715963"/>
          <a:ext cx="4867275" cy="3276600"/>
        </p:xfrm>
        <a:graphic>
          <a:graphicData uri="http://schemas.openxmlformats.org/presentationml/2006/ole">
            <mc:AlternateContent xmlns:mc="http://schemas.openxmlformats.org/markup-compatibility/2006">
              <mc:Choice xmlns:v="urn:schemas-microsoft-com:vml" Requires="v">
                <p:oleObj spid="_x0000_s2068" name="Worksheet" r:id="rId4" imgW="7200764" imgH="4848120" progId="Excel.Sheet.12">
                  <p:link updateAutomatic="1"/>
                </p:oleObj>
              </mc:Choice>
              <mc:Fallback>
                <p:oleObj name="Worksheet" r:id="rId4" imgW="7200764" imgH="4848120" progId="Excel.Sheet.12">
                  <p:link updateAutomatic="1"/>
                  <p:pic>
                    <p:nvPicPr>
                      <p:cNvPr id="0" name=""/>
                      <p:cNvPicPr/>
                      <p:nvPr/>
                    </p:nvPicPr>
                    <p:blipFill>
                      <a:blip r:embed="rId5"/>
                      <a:stretch>
                        <a:fillRect/>
                      </a:stretch>
                    </p:blipFill>
                    <p:spPr>
                      <a:xfrm>
                        <a:off x="4111625" y="715963"/>
                        <a:ext cx="4867275" cy="3276600"/>
                      </a:xfrm>
                      <a:prstGeom prst="rect">
                        <a:avLst/>
                      </a:prstGeom>
                    </p:spPr>
                  </p:pic>
                </p:oleObj>
              </mc:Fallback>
            </mc:AlternateContent>
          </a:graphicData>
        </a:graphic>
      </p:graphicFrame>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a:t>
            </a:r>
            <a:r>
              <a:rPr lang="en-US" sz="2400" dirty="0">
                <a:solidFill>
                  <a:srgbClr val="1B36FF"/>
                </a:solidFill>
                <a:latin typeface="Raleway"/>
                <a:ea typeface="Raleway"/>
                <a:cs typeface="Raleway"/>
                <a:sym typeface="Raleway"/>
              </a:rPr>
              <a:t>May</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6">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95</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48</a:t>
            </a:r>
          </a:p>
          <a:p>
            <a:pPr lvl="1" indent="-317500">
              <a:lnSpc>
                <a:spcPct val="90000"/>
              </a:lnSpc>
              <a:spcBef>
                <a:spcPts val="600"/>
              </a:spcBef>
              <a:buClr>
                <a:schemeClr val="dk1"/>
              </a:buClr>
              <a:buSzPts val="1400"/>
              <a:buFont typeface="Courier New"/>
              <a:buChar char="o"/>
            </a:pPr>
            <a:endParaRPr lang="en-US" sz="1000" dirty="0">
              <a:solidFill>
                <a:srgbClr val="3F3F3F"/>
              </a:solidFill>
              <a:latin typeface="Raleway Medium"/>
              <a:sym typeface="Arial"/>
            </a:endParaRPr>
          </a:p>
          <a:p>
            <a:pPr marL="914400" marR="0" lvl="1" indent="-317500" algn="l" rtl="0">
              <a:lnSpc>
                <a:spcPct val="90000"/>
              </a:lnSpc>
              <a:spcBef>
                <a:spcPts val="600"/>
              </a:spcBef>
              <a:spcAft>
                <a:spcPts val="0"/>
              </a:spcAft>
              <a:buClr>
                <a:schemeClr val="dk1"/>
              </a:buClr>
              <a:buSzPts val="1400"/>
              <a:buFont typeface="Courier New"/>
              <a:buChar char="o"/>
            </a:pPr>
            <a:endParaRPr lang="en-US" sz="1000" b="0" i="0" u="none" strike="noStrike" cap="none" dirty="0">
              <a:solidFill>
                <a:srgbClr val="3F3F3F"/>
              </a:solidFill>
              <a:latin typeface="Arial"/>
              <a:ea typeface="Arial"/>
              <a:cs typeface="Arial"/>
              <a:sym typeface="Arial"/>
            </a:endParaRPr>
          </a:p>
          <a:p>
            <a:pPr marL="914400" marR="0" lvl="1" indent="-317500" algn="l" rtl="0">
              <a:lnSpc>
                <a:spcPct val="90000"/>
              </a:lnSpc>
              <a:spcBef>
                <a:spcPts val="600"/>
              </a:spcBef>
              <a:spcAft>
                <a:spcPts val="0"/>
              </a:spcAft>
              <a:buClr>
                <a:schemeClr val="dk1"/>
              </a:buClr>
              <a:buSzPts val="1400"/>
              <a:buFont typeface="Courier New"/>
              <a:buChar char="o"/>
            </a:pPr>
            <a:endParaRPr dirty="0"/>
          </a:p>
        </p:txBody>
      </p:sp>
      <p:sp>
        <p:nvSpPr>
          <p:cNvPr id="98" name="Google Shape;98;p18"/>
          <p:cNvSpPr txBox="1"/>
          <p:nvPr/>
        </p:nvSpPr>
        <p:spPr>
          <a:xfrm>
            <a:off x="7335252" y="1059256"/>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602480" y="3950349"/>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May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556614" y="1085586"/>
            <a:ext cx="1272999" cy="2230370"/>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1,6%</a:t>
            </a:r>
            <a:endParaRPr lang="en-US" sz="1000" dirty="0">
              <a:solidFill>
                <a:srgbClr val="2939FA"/>
              </a:solidFill>
              <a:latin typeface="Raleway Medium"/>
              <a:sym typeface="Raleway Medium"/>
            </a:endParaRPr>
          </a:p>
          <a:p>
            <a:pPr marL="822960" lvl="1" indent="-267208" algn="l" rtl="0">
              <a:lnSpc>
                <a:spcPct val="115000"/>
              </a:lnSpc>
              <a:spcBef>
                <a:spcPts val="0"/>
              </a:spcBef>
              <a:spcAft>
                <a:spcPts val="0"/>
              </a:spcAft>
              <a:buClr>
                <a:srgbClr val="000000"/>
              </a:buClr>
              <a:buSzPts val="1400"/>
              <a:buFont typeface="Courier New"/>
              <a:buChar char="o"/>
            </a:pPr>
            <a:endParaRPr sz="1200" dirty="0">
              <a:solidFill>
                <a:srgbClr val="2939FA"/>
              </a:solidFill>
            </a:endParaRPr>
          </a:p>
          <a:p>
            <a:pPr marL="822960" marR="0" lvl="1" indent="-267208" algn="l" rtl="0">
              <a:lnSpc>
                <a:spcPct val="115000"/>
              </a:lnSpc>
              <a:spcBef>
                <a:spcPts val="0"/>
              </a:spcBef>
              <a:spcAft>
                <a:spcPts val="0"/>
              </a:spcAft>
              <a:buClr>
                <a:srgbClr val="414141"/>
              </a:buClr>
              <a:buSzPts val="1400"/>
              <a:buFont typeface="Raleway"/>
              <a:buChar char="o"/>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(1 unit)</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May.</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4">
            <a:alphaModFix/>
          </a:blip>
          <a:srcRect t="5293" r="9835" b="27695"/>
          <a:stretch/>
        </p:blipFill>
        <p:spPr>
          <a:xfrm>
            <a:off x="0" y="3557125"/>
            <a:ext cx="1180024" cy="1586375"/>
          </a:xfrm>
          <a:prstGeom prst="rect">
            <a:avLst/>
          </a:prstGeom>
          <a:noFill/>
          <a:ln>
            <a:noFill/>
          </a:ln>
        </p:spPr>
      </p:pic>
      <p:graphicFrame>
        <p:nvGraphicFramePr>
          <p:cNvPr id="2" name="Object 1">
            <a:extLst>
              <a:ext uri="{FF2B5EF4-FFF2-40B4-BE49-F238E27FC236}">
                <a16:creationId xmlns:a16="http://schemas.microsoft.com/office/drawing/2014/main" id="{2A1272B8-93CB-446F-B7E0-88DDB43C66A9}"/>
              </a:ext>
            </a:extLst>
          </p:cNvPr>
          <p:cNvGraphicFramePr>
            <a:graphicFrameLocks noChangeAspect="1"/>
          </p:cNvGraphicFramePr>
          <p:nvPr>
            <p:extLst>
              <p:ext uri="{D42A27DB-BD31-4B8C-83A1-F6EECF244321}">
                <p14:modId xmlns:p14="http://schemas.microsoft.com/office/powerpoint/2010/main" val="3925578361"/>
              </p:ext>
            </p:extLst>
          </p:nvPr>
        </p:nvGraphicFramePr>
        <p:xfrm>
          <a:off x="4719217" y="419787"/>
          <a:ext cx="4372596" cy="4679702"/>
        </p:xfrm>
        <a:graphic>
          <a:graphicData uri="http://schemas.openxmlformats.org/presentationml/2006/ole">
            <mc:AlternateContent xmlns:mc="http://schemas.openxmlformats.org/markup-compatibility/2006">
              <mc:Choice xmlns:v="urn:schemas-microsoft-com:vml" Requires="v">
                <p:oleObj spid="_x0000_s3089" name="Worksheet" r:id="rId5" imgW="6934111" imgH="7420026" progId="Excel.Sheet.12">
                  <p:link updateAutomatic="1"/>
                </p:oleObj>
              </mc:Choice>
              <mc:Fallback>
                <p:oleObj name="Worksheet" r:id="rId5" imgW="6934111" imgH="7420026" progId="Excel.Sheet.12">
                  <p:link updateAutomatic="1"/>
                  <p:pic>
                    <p:nvPicPr>
                      <p:cNvPr id="0" name=""/>
                      <p:cNvPicPr/>
                      <p:nvPr/>
                    </p:nvPicPr>
                    <p:blipFill>
                      <a:blip r:embed="rId6"/>
                      <a:stretch>
                        <a:fillRect/>
                      </a:stretch>
                    </p:blipFill>
                    <p:spPr>
                      <a:xfrm>
                        <a:off x="4719217" y="419787"/>
                        <a:ext cx="4372596" cy="4679702"/>
                      </a:xfrm>
                      <a:prstGeom prst="rect">
                        <a:avLst/>
                      </a:prstGeom>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mc:AlternateContent xmlns:mc="http://schemas.openxmlformats.org/markup-compatibility/2006" xmlns:cx4="http://schemas.microsoft.com/office/drawing/2016/5/10/chartex">
        <mc:Choice Requires="cx4">
          <p:graphicFrame>
            <p:nvGraphicFramePr>
              <p:cNvPr id="14" name="Chart 13">
                <a:extLst>
                  <a:ext uri="{FF2B5EF4-FFF2-40B4-BE49-F238E27FC236}">
                    <a16:creationId xmlns:a16="http://schemas.microsoft.com/office/drawing/2014/main" id="{ED13D8AF-1B84-4028-81C4-8C3CEB0339F6}"/>
                  </a:ext>
                </a:extLst>
              </p:cNvPr>
              <p:cNvGraphicFramePr/>
              <p:nvPr>
                <p:extLst>
                  <p:ext uri="{D42A27DB-BD31-4B8C-83A1-F6EECF244321}">
                    <p14:modId xmlns:p14="http://schemas.microsoft.com/office/powerpoint/2010/main" val="4150978287"/>
                  </p:ext>
                </p:extLst>
              </p:nvPr>
            </p:nvGraphicFramePr>
            <p:xfrm>
              <a:off x="750043" y="773808"/>
              <a:ext cx="3000114" cy="2185613"/>
            </p:xfrm>
            <a:graphic>
              <a:graphicData uri="http://schemas.microsoft.com/office/drawing/2014/chartex">
                <cx:chart xmlns:cx="http://schemas.microsoft.com/office/drawing/2014/chartex" xmlns:r="http://schemas.openxmlformats.org/officeDocument/2006/relationships" r:id="rId4"/>
              </a:graphicData>
            </a:graphic>
          </p:graphicFrame>
        </mc:Choice>
        <mc:Fallback xmlns="">
          <p:pic>
            <p:nvPicPr>
              <p:cNvPr id="14" name="Chart 13">
                <a:extLst>
                  <a:ext uri="{FF2B5EF4-FFF2-40B4-BE49-F238E27FC236}">
                    <a16:creationId xmlns:a16="http://schemas.microsoft.com/office/drawing/2014/main" id="{ED13D8AF-1B84-4028-81C4-8C3CEB0339F6}"/>
                  </a:ext>
                </a:extLst>
              </p:cNvPr>
              <p:cNvPicPr>
                <a:picLocks noGrp="1" noRot="1" noChangeAspect="1" noMove="1" noResize="1" noEditPoints="1" noAdjustHandles="1" noChangeArrowheads="1" noChangeShapeType="1"/>
              </p:cNvPicPr>
              <p:nvPr/>
            </p:nvPicPr>
            <p:blipFill>
              <a:blip r:embed="rId5"/>
              <a:stretch>
                <a:fillRect/>
              </a:stretch>
            </p:blipFill>
            <p:spPr>
              <a:xfrm>
                <a:off x="750043" y="773808"/>
                <a:ext cx="3000114" cy="2185613"/>
              </a:xfrm>
              <a:prstGeom prst="rect">
                <a:avLst/>
              </a:prstGeom>
            </p:spPr>
          </p:pic>
        </mc:Fallback>
      </mc:AlternateContent>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May</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a:cxnSpLocks/>
            <a:stCxn id="10" idx="6"/>
          </p:cNvCxnSpPr>
          <p:nvPr/>
        </p:nvCxnSpPr>
        <p:spPr>
          <a:xfrm>
            <a:off x="3675692" y="1332389"/>
            <a:ext cx="697073"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404117" y="1006878"/>
            <a:ext cx="3894600" cy="2622000"/>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F32C673A-03CF-449B-B1BD-45FC9CDEA126}"/>
              </a:ext>
            </a:extLst>
          </p:cNvPr>
          <p:cNvSpPr/>
          <p:nvPr/>
        </p:nvSpPr>
        <p:spPr>
          <a:xfrm>
            <a:off x="3507262" y="1217942"/>
            <a:ext cx="168430" cy="228893"/>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404117" y="3680803"/>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graphicFrame>
        <p:nvGraphicFramePr>
          <p:cNvPr id="3" name="Object 2">
            <a:extLst>
              <a:ext uri="{FF2B5EF4-FFF2-40B4-BE49-F238E27FC236}">
                <a16:creationId xmlns:a16="http://schemas.microsoft.com/office/drawing/2014/main" id="{8FB0638D-F214-4688-8DBE-8AE4848AB7C5}"/>
              </a:ext>
            </a:extLst>
          </p:cNvPr>
          <p:cNvGraphicFramePr>
            <a:graphicFrameLocks noChangeAspect="1"/>
          </p:cNvGraphicFramePr>
          <p:nvPr>
            <p:extLst>
              <p:ext uri="{D42A27DB-BD31-4B8C-83A1-F6EECF244321}">
                <p14:modId xmlns:p14="http://schemas.microsoft.com/office/powerpoint/2010/main" val="3169353786"/>
              </p:ext>
            </p:extLst>
          </p:nvPr>
        </p:nvGraphicFramePr>
        <p:xfrm>
          <a:off x="4575175" y="1084263"/>
          <a:ext cx="3563938" cy="2408237"/>
        </p:xfrm>
        <a:graphic>
          <a:graphicData uri="http://schemas.openxmlformats.org/presentationml/2006/ole">
            <mc:AlternateContent xmlns:mc="http://schemas.openxmlformats.org/markup-compatibility/2006">
              <mc:Choice xmlns:v="urn:schemas-microsoft-com:vml" Requires="v">
                <p:oleObj spid="_x0000_s4121" name="Worksheet" r:id="rId6" imgW="4429086" imgH="2990893" progId="Excel.Sheet.12">
                  <p:link updateAutomatic="1"/>
                </p:oleObj>
              </mc:Choice>
              <mc:Fallback>
                <p:oleObj name="Worksheet" r:id="rId6" imgW="4429086" imgH="2990893" progId="Excel.Sheet.12">
                  <p:link updateAutomatic="1"/>
                  <p:pic>
                    <p:nvPicPr>
                      <p:cNvPr id="0" name=""/>
                      <p:cNvPicPr/>
                      <p:nvPr/>
                    </p:nvPicPr>
                    <p:blipFill>
                      <a:blip r:embed="rId7"/>
                      <a:stretch>
                        <a:fillRect/>
                      </a:stretch>
                    </p:blipFill>
                    <p:spPr>
                      <a:xfrm>
                        <a:off x="4575175" y="1084263"/>
                        <a:ext cx="3563938" cy="240823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2E1385B-C4AD-4493-9CA2-5BB96FDD876A}"/>
              </a:ext>
            </a:extLst>
          </p:cNvPr>
          <p:cNvGraphicFramePr>
            <a:graphicFrameLocks noChangeAspect="1"/>
          </p:cNvGraphicFramePr>
          <p:nvPr>
            <p:extLst>
              <p:ext uri="{D42A27DB-BD31-4B8C-83A1-F6EECF244321}">
                <p14:modId xmlns:p14="http://schemas.microsoft.com/office/powerpoint/2010/main" val="412879206"/>
              </p:ext>
            </p:extLst>
          </p:nvPr>
        </p:nvGraphicFramePr>
        <p:xfrm>
          <a:off x="849313" y="2874963"/>
          <a:ext cx="3079750" cy="2101850"/>
        </p:xfrm>
        <a:graphic>
          <a:graphicData uri="http://schemas.openxmlformats.org/presentationml/2006/ole">
            <mc:AlternateContent xmlns:mc="http://schemas.openxmlformats.org/markup-compatibility/2006">
              <mc:Choice xmlns:v="urn:schemas-microsoft-com:vml" Requires="v">
                <p:oleObj spid="_x0000_s4122" name="Worksheet" r:id="rId8" imgW="4952936" imgH="3381290" progId="Excel.Sheet.12">
                  <p:link updateAutomatic="1"/>
                </p:oleObj>
              </mc:Choice>
              <mc:Fallback>
                <p:oleObj name="Worksheet" r:id="rId8" imgW="4952936" imgH="3381290" progId="Excel.Sheet.12">
                  <p:link updateAutomatic="1"/>
                  <p:pic>
                    <p:nvPicPr>
                      <p:cNvPr id="0" name=""/>
                      <p:cNvPicPr/>
                      <p:nvPr/>
                    </p:nvPicPr>
                    <p:blipFill>
                      <a:blip r:embed="rId9"/>
                      <a:stretch>
                        <a:fillRect/>
                      </a:stretch>
                    </p:blipFill>
                    <p:spPr>
                      <a:xfrm>
                        <a:off x="849313" y="2874963"/>
                        <a:ext cx="3079750" cy="2101850"/>
                      </a:xfrm>
                      <a:prstGeom prst="rect">
                        <a:avLst/>
                      </a:prstGeom>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June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6985</TotalTime>
  <Words>1207</Words>
  <Application>Microsoft Office PowerPoint</Application>
  <PresentationFormat>Presentación en pantalla (16:9)</PresentationFormat>
  <Paragraphs>151</Paragraphs>
  <Slides>12</Slides>
  <Notes>12</Notes>
  <HiddenSlides>0</HiddenSlides>
  <MMClips>0</MMClips>
  <ScaleCrop>false</ScaleCrop>
  <HeadingPairs>
    <vt:vector size="8" baseType="variant">
      <vt:variant>
        <vt:lpstr>Fuentes usadas</vt:lpstr>
      </vt:variant>
      <vt:variant>
        <vt:i4>8</vt:i4>
      </vt:variant>
      <vt:variant>
        <vt:lpstr>Tema</vt:lpstr>
      </vt:variant>
      <vt:variant>
        <vt:i4>1</vt:i4>
      </vt:variant>
      <vt:variant>
        <vt:lpstr>Vínculos</vt:lpstr>
      </vt:variant>
      <vt:variant>
        <vt:i4>11</vt:i4>
      </vt:variant>
      <vt:variant>
        <vt:lpstr>Títulos de diapositiva</vt:lpstr>
      </vt:variant>
      <vt:variant>
        <vt:i4>12</vt:i4>
      </vt:variant>
    </vt:vector>
  </HeadingPairs>
  <TitlesOfParts>
    <vt:vector size="32" baseType="lpstr">
      <vt:lpstr>Arial</vt:lpstr>
      <vt:lpstr>Calibri</vt:lpstr>
      <vt:lpstr>Courier New</vt:lpstr>
      <vt:lpstr>Noto Sans Symbols</vt:lpstr>
      <vt:lpstr>Raleway</vt:lpstr>
      <vt:lpstr>Raleway Medium</vt:lpstr>
      <vt:lpstr>Rambla</vt:lpstr>
      <vt:lpstr>Verdana</vt:lpstr>
      <vt:lpstr>Simple Light</vt:lpstr>
      <vt:lpstr>file:///C:\Users\gaspe\Downloads\Cash%20Flow%20Reporting_May%202020.xlsx!Report!R2C1:R50C6</vt:lpstr>
      <vt:lpstr>C:\Users\Guillermo Varela\Desktop\Mayo 2020\Cashflow\Web\Cash Flow Reporting_May 2020.xlsx!Accumulated Cash Flow![Cash Flow Reporting_May 2020.xlsx]Accumulated Cash Flow Chart 2</vt:lpstr>
      <vt:lpstr>file:///C:\Users\gaspe\Downloads\Cash%20Flow%20Reporting_May%202020.xlsx!Balance%20sheet!R2C1:R43C7</vt:lpstr>
      <vt:lpstr>C:\Users\Guillermo Varela\Desktop\Mayo 2020\Cashflow\Web\Cash Flow Reporting_May 2020.xlsx!Investment Property![Cash Flow Reporting_May 2020.xlsx]Investment Property Chart 2</vt:lpstr>
      <vt:lpstr>C:\Users\Guillermo Varela\Desktop\Mayo 2020\Cashflow\Web\Cash Flow Reporting_May 2020.xlsx!Investment Property![Cash Flow Reporting_May 2020.xlsx]Investment Property Chart 3</vt:lpstr>
      <vt:lpstr>file:///C:\Users\gaspe\Downloads\Cash%20Flow%20Reporting_May%202020.xlsx!Income%20statement!R2C1:R35C6</vt:lpstr>
      <vt:lpstr>C:\Users\Guillermo Varela\Desktop\Mayo 2020\Cashflow\Web\Cash Flow Reporting_May 2020.xlsx!Income statement![Cash Flow Reporting_May 2020.xlsx]Income statement Chart 1</vt:lpstr>
      <vt:lpstr>C:\Users\Guillermo Varela\Desktop\Mayo 2020\Cashflow\Web\Cash Flow Reporting_May 2020.xlsx!Income statement![Cash Flow Reporting_May 2020.xlsx]Income statement Chart 2</vt:lpstr>
      <vt:lpstr>C:\Users\Guillermo Varela\Desktop\Mayo 2020\Cashflow\Web\Cash Flow Reporting_May 2020.xlsx!Income statement![Cash Flow Reporting_May 2020.xlsx]Income statement Chart 3</vt:lpstr>
      <vt:lpstr>C:\Users\Guillermo Varela\Desktop\Mayo 2020\Cashflow\Web\Cash Flow Reporting_May 2020.xlsx!Income statement![Cash Flow Reporting_May 2020.xlsx]Income statement Chart 4</vt:lpstr>
      <vt:lpstr>C:\Users\Guillermo Varela\Desktop\Mayo 2020\Cashflow\Web\Cash Flow Reporting_May 2020.xlsx!Income statement![Cash Flow Reporting_May 2020.xlsx]Income statement Chart 8</vt:lpstr>
      <vt:lpstr>BUREY SA –  Grunelabs.com June 2020 presentation</vt:lpstr>
      <vt:lpstr>INDEX</vt:lpstr>
      <vt:lpstr>INDEX</vt:lpstr>
      <vt:lpstr>Cash Flow available data: May 2020</vt:lpstr>
      <vt:lpstr>Accumulated Cash Flow – May 2020</vt:lpstr>
      <vt:lpstr>INDEX</vt:lpstr>
      <vt:lpstr>Balance Sheet: May. 2020</vt:lpstr>
      <vt:lpstr>Investments_ Property, Plant &amp; Eq.: May 2020</vt:lpstr>
      <vt:lpstr>Income Statement: Change in Expenses</vt:lpstr>
      <vt:lpstr>Income Statement: May. 2020</vt:lpstr>
      <vt:lpstr>Income Statement: Change in Expenses</vt:lpstr>
      <vt:lpstr>Operative Costs: 5 months of 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160</cp:revision>
  <dcterms:modified xsi:type="dcterms:W3CDTF">2020-06-10T16:45:32Z</dcterms:modified>
</cp:coreProperties>
</file>