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aleway Medium"/>
      <p:regular r:id="rId23"/>
      <p:bold r:id="rId24"/>
      <p:italic r:id="rId25"/>
      <p:boldItalic r:id="rId26"/>
    </p:embeddedFont>
    <p:embeddedFont>
      <p:font typeface="Rambl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Italic.fntdata"/><Relationship Id="rId25" Type="http://schemas.openxmlformats.org/officeDocument/2006/relationships/font" Target="fonts/RalewayMedium-italic.fntdata"/><Relationship Id="rId28" Type="http://schemas.openxmlformats.org/officeDocument/2006/relationships/font" Target="fonts/Rambla-bold.fntdata"/><Relationship Id="rId27" Type="http://schemas.openxmlformats.org/officeDocument/2006/relationships/font" Target="fonts/Rambl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mbl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mb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50" name="Shape 50"/>
        <p:cNvGrpSpPr/>
        <p:nvPr/>
      </p:nvGrpSpPr>
      <p:grpSpPr>
        <a:xfrm>
          <a:off x="0" y="0"/>
          <a:ext cx="0" cy="0"/>
          <a:chOff x="0" y="0"/>
          <a:chExt cx="0" cy="0"/>
        </a:xfrm>
      </p:grpSpPr>
      <p:sp>
        <p:nvSpPr>
          <p:cNvPr id="51" name="Google Shape;51;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7200" y="1110996"/>
            <a:ext cx="8229600" cy="3394472"/>
          </a:xfrm>
          <a:prstGeom prst="rect">
            <a:avLst/>
          </a:prstGeom>
          <a:noFill/>
          <a:ln>
            <a:noFill/>
          </a:ln>
        </p:spPr>
        <p:txBody>
          <a:bodyPr anchorCtr="0" anchor="t" bIns="91425" lIns="91425" spcFirstLastPara="1" rIns="91425" wrap="square" tIns="91425">
            <a:noAutofit/>
          </a:bodyPr>
          <a:lstStyle>
            <a:lvl1pPr indent="-345186" lvl="0" marL="457200" marR="0" algn="l">
              <a:lnSpc>
                <a:spcPct val="115000"/>
              </a:lnSpc>
              <a:spcBef>
                <a:spcPts val="400"/>
              </a:spcBef>
              <a:spcAft>
                <a:spcPts val="0"/>
              </a:spcAft>
              <a:buClr>
                <a:schemeClr val="accent1"/>
              </a:buClr>
              <a:buSzPts val="1836"/>
              <a:buFont typeface="Noto Sans Symbols"/>
              <a:buChar char="▶"/>
              <a:defRPr b="0" i="0" sz="2700" u="none" cap="none" strike="noStrike">
                <a:solidFill>
                  <a:schemeClr val="dk1"/>
                </a:solidFill>
                <a:latin typeface="Rambla"/>
                <a:ea typeface="Rambla"/>
                <a:cs typeface="Rambla"/>
                <a:sym typeface="Rambla"/>
              </a:defRPr>
            </a:lvl1pPr>
            <a:lvl2pPr indent="-374650" lvl="1" marL="914400" marR="0" algn="l">
              <a:lnSpc>
                <a:spcPct val="115000"/>
              </a:lnSpc>
              <a:spcBef>
                <a:spcPts val="324"/>
              </a:spcBef>
              <a:spcAft>
                <a:spcPts val="0"/>
              </a:spcAft>
              <a:buClr>
                <a:schemeClr val="accent1"/>
              </a:buClr>
              <a:buSzPts val="2300"/>
              <a:buFont typeface="Verdana"/>
              <a:buChar char="◦"/>
              <a:defRPr b="0" i="0" sz="2300" u="none" cap="none" strike="noStrike">
                <a:solidFill>
                  <a:schemeClr val="dk1"/>
                </a:solidFill>
                <a:latin typeface="Rambla"/>
                <a:ea typeface="Rambla"/>
                <a:cs typeface="Rambla"/>
                <a:sym typeface="Rambla"/>
              </a:defRPr>
            </a:lvl2pPr>
            <a:lvl3pPr indent="-361950" lvl="2" marL="1371600" marR="0" algn="l">
              <a:lnSpc>
                <a:spcPct val="115000"/>
              </a:lnSpc>
              <a:spcBef>
                <a:spcPts val="1600"/>
              </a:spcBef>
              <a:spcAft>
                <a:spcPts val="0"/>
              </a:spcAft>
              <a:buClr>
                <a:schemeClr val="accent2"/>
              </a:buClr>
              <a:buSzPts val="2100"/>
              <a:buFont typeface="Noto Sans Symbols"/>
              <a:buChar char="⚫"/>
              <a:defRPr b="0" i="0" sz="2100" u="none" cap="none" strike="noStrike">
                <a:solidFill>
                  <a:schemeClr val="dk1"/>
                </a:solidFill>
                <a:latin typeface="Rambla"/>
                <a:ea typeface="Rambla"/>
                <a:cs typeface="Rambla"/>
                <a:sym typeface="Rambla"/>
              </a:defRPr>
            </a:lvl3pPr>
            <a:lvl4pPr indent="-349250" lvl="3" marL="1828800" marR="0" algn="l">
              <a:lnSpc>
                <a:spcPct val="115000"/>
              </a:lnSpc>
              <a:spcBef>
                <a:spcPts val="1600"/>
              </a:spcBef>
              <a:spcAft>
                <a:spcPts val="0"/>
              </a:spcAft>
              <a:buClr>
                <a:schemeClr val="accent2"/>
              </a:buClr>
              <a:buSzPts val="1900"/>
              <a:buFont typeface="Noto Sans Symbols"/>
              <a:buChar char="⚫"/>
              <a:defRPr b="0" i="0" sz="1900" u="none" cap="none" strike="noStrike">
                <a:solidFill>
                  <a:schemeClr val="dk1"/>
                </a:solidFill>
                <a:latin typeface="Rambla"/>
                <a:ea typeface="Rambla"/>
                <a:cs typeface="Rambla"/>
                <a:sym typeface="Rambla"/>
              </a:defRPr>
            </a:lvl4pPr>
            <a:lvl5pPr indent="-342900" lvl="4" marL="2286000" marR="0" algn="l">
              <a:lnSpc>
                <a:spcPct val="115000"/>
              </a:lnSpc>
              <a:spcBef>
                <a:spcPts val="1600"/>
              </a:spcBef>
              <a:spcAft>
                <a:spcPts val="0"/>
              </a:spcAft>
              <a:buClr>
                <a:schemeClr val="accent2"/>
              </a:buClr>
              <a:buSzPts val="1800"/>
              <a:buFont typeface="Noto Sans Symbols"/>
              <a:buChar char="⚫"/>
              <a:defRPr b="0" i="0" sz="1800" u="none" cap="none" strike="noStrike">
                <a:solidFill>
                  <a:schemeClr val="dk1"/>
                </a:solidFill>
                <a:latin typeface="Rambla"/>
                <a:ea typeface="Rambla"/>
                <a:cs typeface="Rambla"/>
                <a:sym typeface="Rambla"/>
              </a:defRPr>
            </a:lvl5pPr>
            <a:lvl6pPr indent="-342900" lvl="5" marL="2743200" marR="0" algn="l">
              <a:lnSpc>
                <a:spcPct val="115000"/>
              </a:lnSpc>
              <a:spcBef>
                <a:spcPts val="1600"/>
              </a:spcBef>
              <a:spcAft>
                <a:spcPts val="0"/>
              </a:spcAft>
              <a:buClr>
                <a:schemeClr val="accent3"/>
              </a:buClr>
              <a:buSzPts val="1800"/>
              <a:buFont typeface="Noto Sans Symbols"/>
              <a:buChar char="◾"/>
              <a:defRPr b="0" i="0" sz="1800" u="none" cap="none" strike="noStrike">
                <a:solidFill>
                  <a:schemeClr val="dk1"/>
                </a:solidFill>
                <a:latin typeface="Rambla"/>
                <a:ea typeface="Rambla"/>
                <a:cs typeface="Rambla"/>
                <a:sym typeface="Rambla"/>
              </a:defRPr>
            </a:lvl6pPr>
            <a:lvl7pPr indent="-330200" lvl="6" marL="32004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7pPr>
            <a:lvl8pPr indent="-330200" lvl="7" marL="36576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8pPr>
            <a:lvl9pPr indent="-330200" lvl="8" marL="4114800" marR="0" algn="l">
              <a:lnSpc>
                <a:spcPct val="115000"/>
              </a:lnSpc>
              <a:spcBef>
                <a:spcPts val="1600"/>
              </a:spcBef>
              <a:spcAft>
                <a:spcPts val="160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5" name="Google Shape;15;p3"/>
          <p:cNvSpPr txBox="1"/>
          <p:nvPr>
            <p:ph idx="10" type="dt"/>
          </p:nvPr>
        </p:nvSpPr>
        <p:spPr>
          <a:xfrm>
            <a:off x="6727032" y="4805958"/>
            <a:ext cx="1920240" cy="2743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6" name="Google Shape;16;p3"/>
          <p:cNvSpPr txBox="1"/>
          <p:nvPr>
            <p:ph idx="11" type="ftr"/>
          </p:nvPr>
        </p:nvSpPr>
        <p:spPr>
          <a:xfrm>
            <a:off x="4380072" y="4805958"/>
            <a:ext cx="2350681" cy="273844"/>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7" name="Google Shape;17;p3"/>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4100"/>
              <a:buFont typeface="Rambla"/>
              <a:buNone/>
              <a:defRPr b="1" i="0" sz="4100" u="none" cap="none" strike="noStrike">
                <a:solidFill>
                  <a:schemeClr val="dk2"/>
                </a:solidFill>
                <a:latin typeface="Rambla"/>
                <a:ea typeface="Rambla"/>
                <a:cs typeface="Rambla"/>
                <a:sym typeface="Rambla"/>
              </a:defRPr>
            </a:lvl1pPr>
            <a:lvl2pPr lvl="1"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21074" y="1885247"/>
            <a:ext cx="9206944" cy="195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Arial"/>
              <a:buNone/>
            </a:pPr>
            <a:r>
              <a:rPr b="1" i="0" lang="en-US" sz="5400" u="none" cap="none" strike="noStrike">
                <a:solidFill>
                  <a:srgbClr val="1B36FF"/>
                </a:solidFill>
                <a:latin typeface="Raleway"/>
                <a:ea typeface="Raleway"/>
                <a:cs typeface="Raleway"/>
                <a:sym typeface="Raleway"/>
              </a:rPr>
              <a:t>BUREY SA –</a:t>
            </a:r>
            <a:r>
              <a:rPr b="1" i="0" lang="en-US" sz="4800" u="none" cap="none" strike="noStrike">
                <a:solidFill>
                  <a:srgbClr val="1B36FF"/>
                </a:solidFill>
                <a:latin typeface="Raleway"/>
                <a:ea typeface="Raleway"/>
                <a:cs typeface="Raleway"/>
                <a:sym typeface="Raleway"/>
              </a:rPr>
              <a:t> </a:t>
            </a:r>
            <a:br>
              <a:rPr b="1" i="0" lang="en-US" sz="4800" u="none" cap="none" strike="noStrike">
                <a:solidFill>
                  <a:srgbClr val="1B36FF"/>
                </a:solidFill>
                <a:latin typeface="Raleway"/>
                <a:ea typeface="Raleway"/>
                <a:cs typeface="Raleway"/>
                <a:sym typeface="Raleway"/>
              </a:rPr>
            </a:br>
            <a:r>
              <a:rPr b="1" i="0" lang="en-US" sz="4800" u="none" cap="none" strike="noStrike">
                <a:solidFill>
                  <a:srgbClr val="1B36FF"/>
                </a:solidFill>
                <a:latin typeface="Raleway"/>
                <a:ea typeface="Raleway"/>
                <a:cs typeface="Raleway"/>
                <a:sym typeface="Raleway"/>
              </a:rPr>
              <a:t>Grunelabs.com</a:t>
            </a:r>
            <a:br>
              <a:rPr b="1" i="0" lang="en-US" sz="4800" u="none" cap="none" strike="noStrike">
                <a:solidFill>
                  <a:srgbClr val="1B36FF"/>
                </a:solidFill>
                <a:latin typeface="Raleway"/>
                <a:ea typeface="Raleway"/>
                <a:cs typeface="Raleway"/>
                <a:sym typeface="Raleway"/>
              </a:rPr>
            </a:br>
            <a:r>
              <a:rPr b="1" lang="en-US" sz="4800">
                <a:solidFill>
                  <a:srgbClr val="1B36FF"/>
                </a:solidFill>
                <a:latin typeface="Raleway"/>
                <a:ea typeface="Raleway"/>
                <a:cs typeface="Raleway"/>
                <a:sym typeface="Raleway"/>
              </a:rPr>
              <a:t>Sep</a:t>
            </a:r>
            <a:r>
              <a:rPr b="1" i="0" lang="en-US" sz="4800" u="none" cap="none" strike="noStrike">
                <a:solidFill>
                  <a:srgbClr val="1B36FF"/>
                </a:solidFill>
                <a:latin typeface="Raleway"/>
                <a:ea typeface="Raleway"/>
                <a:cs typeface="Raleway"/>
                <a:sym typeface="Raleway"/>
              </a:rPr>
              <a:t> 2019 presentation</a:t>
            </a:r>
            <a:endParaRPr b="1" i="0" sz="4800" u="none" cap="none" strike="noStrike">
              <a:solidFill>
                <a:srgbClr val="1B36FF"/>
              </a:solidFill>
              <a:latin typeface="Raleway"/>
              <a:ea typeface="Raleway"/>
              <a:cs typeface="Raleway"/>
              <a:sym typeface="Raleway"/>
            </a:endParaRPr>
          </a:p>
        </p:txBody>
      </p:sp>
      <p:sp>
        <p:nvSpPr>
          <p:cNvPr id="61" name="Google Shape;61;p14"/>
          <p:cNvSpPr txBox="1"/>
          <p:nvPr>
            <p:ph idx="1" type="subTitle"/>
          </p:nvPr>
        </p:nvSpPr>
        <p:spPr>
          <a:xfrm>
            <a:off x="281375" y="3921566"/>
            <a:ext cx="7772400" cy="702000"/>
          </a:xfrm>
          <a:prstGeom prst="rect">
            <a:avLst/>
          </a:prstGeom>
          <a:noFill/>
          <a:ln>
            <a:noFill/>
          </a:ln>
        </p:spPr>
        <p:txBody>
          <a:bodyPr anchorCtr="0" anchor="t" bIns="45700" lIns="45700" spcFirstLastPara="1" rIns="45700" wrap="square" tIns="45700">
            <a:noAutofit/>
          </a:bodyPr>
          <a:lstStyle/>
          <a:p>
            <a:pPr indent="0" lvl="0" marL="0" marR="64008" rtl="0" algn="l">
              <a:lnSpc>
                <a:spcPct val="90000"/>
              </a:lnSpc>
              <a:spcBef>
                <a:spcPts val="400"/>
              </a:spcBef>
              <a:spcAft>
                <a:spcPts val="0"/>
              </a:spcAft>
              <a:buClr>
                <a:schemeClr val="accent1"/>
              </a:buClr>
              <a:buSzPts val="1836"/>
              <a:buFont typeface="Noto Sans Symbols"/>
              <a:buNone/>
            </a:pPr>
            <a:r>
              <a:rPr b="0" i="0" lang="en-US" sz="1400" u="none" cap="none" strike="noStrike">
                <a:solidFill>
                  <a:srgbClr val="000000"/>
                </a:solidFill>
                <a:latin typeface="Raleway"/>
                <a:ea typeface="Raleway"/>
                <a:cs typeface="Raleway"/>
                <a:sym typeface="Raleway"/>
              </a:rPr>
              <a:t>Montevideo, </a:t>
            </a:r>
            <a:r>
              <a:rPr lang="en-US" sz="1400">
                <a:solidFill>
                  <a:srgbClr val="000000"/>
                </a:solidFill>
                <a:latin typeface="Raleway"/>
                <a:ea typeface="Raleway"/>
                <a:cs typeface="Raleway"/>
                <a:sym typeface="Raleway"/>
              </a:rPr>
              <a:t>October</a:t>
            </a:r>
            <a:r>
              <a:rPr b="0" i="0" lang="en-US" sz="1400" u="none" cap="none" strike="noStrike">
                <a:solidFill>
                  <a:srgbClr val="000000"/>
                </a:solidFill>
                <a:latin typeface="Raleway"/>
                <a:ea typeface="Raleway"/>
                <a:cs typeface="Raleway"/>
                <a:sym typeface="Raleway"/>
              </a:rPr>
              <a:t> 10, 2019</a:t>
            </a:r>
            <a:endParaRPr b="0" i="0" sz="1400" u="none" cap="none" strike="noStrike">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b="0" l="0" r="0" t="0"/>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Sept. 2019</a:t>
            </a:r>
            <a:endParaRPr b="1" i="0" sz="2400" u="none" cap="none" strike="noStrike">
              <a:solidFill>
                <a:srgbClr val="1B36FF"/>
              </a:solidFill>
              <a:latin typeface="Raleway"/>
              <a:ea typeface="Raleway"/>
              <a:cs typeface="Raleway"/>
              <a:sym typeface="Raleway"/>
            </a:endParaRPr>
          </a:p>
        </p:txBody>
      </p:sp>
      <p:sp>
        <p:nvSpPr>
          <p:cNvPr id="152" name="Google Shape;152;p23"/>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3"/>
          <p:cNvSpPr txBox="1"/>
          <p:nvPr/>
        </p:nvSpPr>
        <p:spPr>
          <a:xfrm>
            <a:off x="8463516" y="30783"/>
            <a:ext cx="628297"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54" name="Google Shape;154;p23"/>
          <p:cNvSpPr txBox="1"/>
          <p:nvPr>
            <p:ph idx="1" type="body"/>
          </p:nvPr>
        </p:nvSpPr>
        <p:spPr>
          <a:xfrm>
            <a:off x="143850" y="754325"/>
            <a:ext cx="3399300" cy="43893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Highlights of </a:t>
            </a:r>
            <a:r>
              <a:rPr b="1" lang="en-US" sz="1200">
                <a:solidFill>
                  <a:srgbClr val="000000"/>
                </a:solidFill>
                <a:latin typeface="Raleway Medium"/>
                <a:ea typeface="Raleway Medium"/>
                <a:cs typeface="Raleway Medium"/>
                <a:sym typeface="Raleway Medium"/>
              </a:rPr>
              <a:t>Sept.</a:t>
            </a:r>
            <a:r>
              <a:rPr b="1" i="0" lang="en-US" sz="1200" u="none" cap="none" strike="noStrike">
                <a:solidFill>
                  <a:srgbClr val="000000"/>
                </a:solidFill>
                <a:latin typeface="Raleway Medium"/>
                <a:ea typeface="Raleway Medium"/>
                <a:cs typeface="Raleway Medium"/>
                <a:sym typeface="Raleway Medium"/>
              </a:rPr>
              <a:t> 2019 Expenses: </a:t>
            </a:r>
            <a:endParaRPr/>
          </a:p>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USD </a:t>
            </a:r>
            <a:r>
              <a:rPr b="1" lang="en-US" sz="1200">
                <a:solidFill>
                  <a:srgbClr val="000000"/>
                </a:solidFill>
                <a:latin typeface="Raleway Medium"/>
                <a:ea typeface="Raleway Medium"/>
                <a:cs typeface="Raleway Medium"/>
                <a:sym typeface="Raleway Medium"/>
              </a:rPr>
              <a:t>157,750.</a:t>
            </a:r>
            <a:endParaRPr b="1" i="0" sz="1200" u="none" cap="none" strike="noStrike">
              <a:solidFill>
                <a:schemeClr val="dk1"/>
              </a:solidFill>
              <a:latin typeface="Rambla"/>
              <a:ea typeface="Rambla"/>
              <a:cs typeface="Rambla"/>
              <a:sym typeface="Rambla"/>
            </a:endParaRPr>
          </a:p>
          <a:p>
            <a:pPr indent="0" lvl="0" marL="98552" rtl="0" algn="just">
              <a:lnSpc>
                <a:spcPct val="115000"/>
              </a:lnSpc>
              <a:spcBef>
                <a:spcPts val="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Total operating costs for September are more than the average for the last 12 months. This is due to the bank withholding new contributions from partners in August </a:t>
            </a:r>
            <a:r>
              <a:rPr lang="en-US" sz="1000">
                <a:solidFill>
                  <a:srgbClr val="000000"/>
                </a:solidFill>
                <a:latin typeface="Raleway Medium"/>
                <a:ea typeface="Raleway Medium"/>
                <a:cs typeface="Raleway Medium"/>
                <a:sym typeface="Raleway Medium"/>
              </a:rPr>
              <a:t>and the consequent increase in expenses: money owed from the previous month + September.</a:t>
            </a:r>
            <a:r>
              <a:rPr lang="en-US" sz="1000">
                <a:solidFill>
                  <a:srgbClr val="000000"/>
                </a:solidFill>
                <a:latin typeface="Raleway Medium"/>
                <a:ea typeface="Raleway Medium"/>
                <a:cs typeface="Raleway Medium"/>
                <a:sym typeface="Raleway Medium"/>
              </a:rPr>
              <a:t> </a:t>
            </a:r>
            <a:endParaRPr>
              <a:solidFill>
                <a:srgbClr val="000000"/>
              </a:solidFill>
            </a:endParaRPr>
          </a:p>
          <a:p>
            <a:pPr indent="0" lvl="0" marL="98552" rtl="0" algn="just">
              <a:lnSpc>
                <a:spcPct val="115000"/>
              </a:lnSpc>
              <a:spcBef>
                <a:spcPts val="0"/>
              </a:spcBef>
              <a:spcAft>
                <a:spcPts val="0"/>
              </a:spcAft>
              <a:buClr>
                <a:srgbClr val="000000"/>
              </a:buClr>
              <a:buSzPts val="1400"/>
              <a:buNone/>
            </a:pPr>
            <a:r>
              <a:t/>
            </a:r>
            <a:endParaRPr sz="1000">
              <a:solidFill>
                <a:srgbClr val="FF0000"/>
              </a:solidFill>
              <a:latin typeface="Raleway Medium"/>
              <a:ea typeface="Raleway Medium"/>
              <a:cs typeface="Raleway Medium"/>
              <a:sym typeface="Raleway Medium"/>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Costs of Goods Sold: USD 21,666.</a:t>
            </a:r>
            <a:endParaRPr>
              <a:solidFill>
                <a:srgbClr val="000000"/>
              </a:solidFill>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Corporate Expenses : USD 40,442.</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Travel Expenses: USD 21,681.</a:t>
            </a:r>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PCTP Land Rent: USD 5,739 (2 months)</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Apt. Rentals and Others: USD 3,227.</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Electricity</a:t>
            </a:r>
            <a:r>
              <a:rPr i="1" lang="en-US" sz="1000">
                <a:solidFill>
                  <a:srgbClr val="000000"/>
                </a:solidFill>
                <a:latin typeface="Raleway"/>
                <a:ea typeface="Raleway"/>
                <a:cs typeface="Raleway"/>
                <a:sym typeface="Raleway"/>
              </a:rPr>
              <a:t> (UTE): USD 2,503.</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Admin Salaries: USD 18,199 </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Professional Fees: USD 26,008</a:t>
            </a:r>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Notary and Lawyer: USD 15,823.</a:t>
            </a:r>
            <a:endParaRPr i="1" sz="1000">
              <a:solidFill>
                <a:srgbClr val="000000"/>
              </a:solidFill>
              <a:latin typeface="Raleway"/>
              <a:ea typeface="Raleway"/>
              <a:cs typeface="Raleway"/>
              <a:sym typeface="Raleway"/>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Taxes and Employer Contributions: USD 12,846. </a:t>
            </a:r>
            <a:endParaRPr sz="1000">
              <a:solidFill>
                <a:srgbClr val="000000"/>
              </a:solidFill>
            </a:endParaRPr>
          </a:p>
          <a:p>
            <a:pPr indent="0" lvl="1" marL="272792" rtl="0" algn="l">
              <a:lnSpc>
                <a:spcPct val="115000"/>
              </a:lnSpc>
              <a:spcBef>
                <a:spcPts val="600"/>
              </a:spcBef>
              <a:spcAft>
                <a:spcPts val="0"/>
              </a:spcAft>
              <a:buClr>
                <a:srgbClr val="414141"/>
              </a:buClr>
              <a:buSzPts val="1400"/>
              <a:buNone/>
            </a:pPr>
            <a:r>
              <a:t/>
            </a:r>
            <a:endParaRPr sz="1000">
              <a:solidFill>
                <a:srgbClr val="000000"/>
              </a:solidFill>
              <a:latin typeface="Raleway Medium"/>
              <a:ea typeface="Raleway Medium"/>
              <a:cs typeface="Raleway Medium"/>
              <a:sym typeface="Raleway Medium"/>
            </a:endParaRPr>
          </a:p>
          <a:p>
            <a:pPr indent="-178307" lvl="1" marL="540000" rtl="0" algn="l">
              <a:lnSpc>
                <a:spcPct val="115000"/>
              </a:lnSpc>
              <a:spcBef>
                <a:spcPts val="600"/>
              </a:spcBef>
              <a:spcAft>
                <a:spcPts val="0"/>
              </a:spcAft>
              <a:buClr>
                <a:srgbClr val="414141"/>
              </a:buClr>
              <a:buSzPts val="1400"/>
              <a:buFont typeface="Raleway"/>
              <a:buNone/>
            </a:pPr>
            <a:r>
              <a:t/>
            </a:r>
            <a:endParaRPr sz="1000">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55" name="Google Shape;155;p23"/>
          <p:cNvPicPr preferRelativeResize="0"/>
          <p:nvPr/>
        </p:nvPicPr>
        <p:blipFill rotWithShape="1">
          <a:blip r:embed="rId3">
            <a:alphaModFix/>
          </a:blip>
          <a:srcRect b="0" l="0" r="0" t="0"/>
          <a:stretch/>
        </p:blipFill>
        <p:spPr>
          <a:xfrm>
            <a:off x="5642198" y="639361"/>
            <a:ext cx="3449615" cy="3780000"/>
          </a:xfrm>
          <a:prstGeom prst="rect">
            <a:avLst/>
          </a:prstGeom>
          <a:noFill/>
          <a:ln>
            <a:noFill/>
          </a:ln>
        </p:spPr>
      </p:pic>
      <p:pic>
        <p:nvPicPr>
          <p:cNvPr id="156" name="Google Shape;156;p23"/>
          <p:cNvPicPr preferRelativeResize="0"/>
          <p:nvPr/>
        </p:nvPicPr>
        <p:blipFill rotWithShape="1">
          <a:blip r:embed="rId4">
            <a:alphaModFix/>
          </a:blip>
          <a:srcRect b="0" l="0" r="0" t="0"/>
          <a:stretch/>
        </p:blipFill>
        <p:spPr>
          <a:xfrm>
            <a:off x="3543070" y="824593"/>
            <a:ext cx="1940917" cy="1267200"/>
          </a:xfrm>
          <a:prstGeom prst="rect">
            <a:avLst/>
          </a:prstGeom>
          <a:noFill/>
          <a:ln>
            <a:noFill/>
          </a:ln>
        </p:spPr>
      </p:pic>
      <p:pic>
        <p:nvPicPr>
          <p:cNvPr id="157" name="Google Shape;157;p23"/>
          <p:cNvPicPr preferRelativeResize="0"/>
          <p:nvPr/>
        </p:nvPicPr>
        <p:blipFill rotWithShape="1">
          <a:blip r:embed="rId5">
            <a:alphaModFix/>
          </a:blip>
          <a:srcRect b="0" l="0" r="0" t="0"/>
          <a:stretch/>
        </p:blipFill>
        <p:spPr>
          <a:xfrm>
            <a:off x="3607582" y="2182160"/>
            <a:ext cx="1928835" cy="1267200"/>
          </a:xfrm>
          <a:prstGeom prst="rect">
            <a:avLst/>
          </a:prstGeom>
          <a:noFill/>
          <a:ln>
            <a:noFill/>
          </a:ln>
        </p:spPr>
      </p:pic>
      <p:pic>
        <p:nvPicPr>
          <p:cNvPr id="158" name="Google Shape;158;p23"/>
          <p:cNvPicPr preferRelativeResize="0"/>
          <p:nvPr/>
        </p:nvPicPr>
        <p:blipFill rotWithShape="1">
          <a:blip r:embed="rId6">
            <a:alphaModFix/>
          </a:blip>
          <a:srcRect b="0" l="0" r="0" t="0"/>
          <a:stretch/>
        </p:blipFill>
        <p:spPr>
          <a:xfrm>
            <a:off x="3543150" y="3539727"/>
            <a:ext cx="1940837" cy="126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64" name="Google Shape;164;p24"/>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4"/>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11</a:t>
            </a:r>
            <a:endParaRPr b="0" i="0" sz="1200" u="none" cap="none" strike="noStrike">
              <a:solidFill>
                <a:srgbClr val="FFFFFF"/>
              </a:solidFill>
              <a:latin typeface="Raleway"/>
              <a:ea typeface="Raleway"/>
              <a:cs typeface="Raleway"/>
              <a:sym typeface="Raleway"/>
            </a:endParaRPr>
          </a:p>
        </p:txBody>
      </p:sp>
      <p:sp>
        <p:nvSpPr>
          <p:cNvPr id="166" name="Google Shape;166;p24"/>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241807" lvl="0" marL="365760" marR="0" rtl="0" algn="just">
              <a:lnSpc>
                <a:spcPct val="115000"/>
              </a:lnSpc>
              <a:spcBef>
                <a:spcPts val="0"/>
              </a:spcBef>
              <a:spcAft>
                <a:spcPts val="0"/>
              </a:spcAft>
              <a:buClr>
                <a:srgbClr val="000000"/>
              </a:buClr>
              <a:buSzPts val="1000"/>
              <a:buFont typeface="Raleway Medium"/>
              <a:buChar char="●"/>
            </a:pPr>
            <a:r>
              <a:rPr b="1" i="0" lang="en-US" sz="1000" u="none" cap="none" strike="noStrike">
                <a:solidFill>
                  <a:srgbClr val="000000"/>
                </a:solidFill>
                <a:latin typeface="Raleway"/>
                <a:ea typeface="Raleway"/>
                <a:cs typeface="Raleway"/>
                <a:sym typeface="Raleway"/>
              </a:rPr>
              <a:t>Burey’s operations have increased compared to 2017. This can be observed in the change of </a:t>
            </a:r>
            <a:r>
              <a:rPr b="1" i="0" lang="en-US" sz="1000" u="none" cap="none" strike="noStrike">
                <a:solidFill>
                  <a:srgbClr val="2939FA"/>
                </a:solidFill>
                <a:latin typeface="Raleway Medium"/>
                <a:ea typeface="Raleway Medium"/>
                <a:cs typeface="Raleway Medium"/>
                <a:sym typeface="Raleway Medium"/>
              </a:rPr>
              <a:t>Operating Costs </a:t>
            </a:r>
            <a:r>
              <a:rPr b="1" i="0" lang="en-US" sz="1000" u="none" cap="none" strike="noStrike">
                <a:solidFill>
                  <a:srgbClr val="000000"/>
                </a:solidFill>
                <a:latin typeface="Raleway"/>
                <a:ea typeface="Raleway"/>
                <a:cs typeface="Raleway"/>
                <a:sym typeface="Raleway"/>
              </a:rPr>
              <a:t>since Jan/17.</a:t>
            </a:r>
            <a:endParaRPr b="1" i="0" sz="1000" u="none" cap="none" strike="noStrike">
              <a:solidFill>
                <a:schemeClr val="dk1"/>
              </a:solidFill>
              <a:latin typeface="Rambla"/>
              <a:ea typeface="Rambla"/>
              <a:cs typeface="Rambla"/>
              <a:sym typeface="Rambla"/>
            </a:endParaRPr>
          </a:p>
          <a:p>
            <a:pPr indent="-387349" lvl="0" marL="498601" marR="0" rtl="0" algn="just">
              <a:lnSpc>
                <a:spcPct val="115000"/>
              </a:lnSpc>
              <a:spcBef>
                <a:spcPts val="6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Cost of Goods Sold</a:t>
            </a:r>
            <a:endParaRPr b="0" i="1" sz="1200" u="none" cap="none" strike="noStrike">
              <a:solidFill>
                <a:srgbClr val="2939FA"/>
              </a:solidFill>
              <a:latin typeface="Raleway Medium"/>
              <a:ea typeface="Raleway Medium"/>
              <a:cs typeface="Raleway Medium"/>
              <a:sym typeface="Raleway Medium"/>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the Cost of Goods Sold increased </a:t>
            </a:r>
            <a:r>
              <a:rPr lang="en-US" sz="1000">
                <a:solidFill>
                  <a:srgbClr val="000000"/>
                </a:solidFill>
                <a:latin typeface="Raleway Medium"/>
                <a:ea typeface="Raleway Medium"/>
                <a:cs typeface="Raleway Medium"/>
                <a:sym typeface="Raleway Medium"/>
              </a:rPr>
              <a:t>292</a:t>
            </a:r>
            <a:r>
              <a:rPr b="0" i="0" lang="en-US" sz="1000" u="none" cap="none" strike="noStrike">
                <a:solidFill>
                  <a:srgbClr val="000000"/>
                </a:solidFill>
                <a:latin typeface="Raleway Medium"/>
                <a:ea typeface="Raleway Medium"/>
                <a:cs typeface="Raleway Medium"/>
                <a:sym typeface="Raleway Medium"/>
              </a:rPr>
              <a:t>%: between Jan/18 and Dec/18 </a:t>
            </a:r>
            <a:r>
              <a:rPr b="0" i="0" lang="en-US" sz="1000" u="none" cap="none" strike="noStrike">
                <a:solidFill>
                  <a:srgbClr val="2939FA"/>
                </a:solidFill>
                <a:latin typeface="Arial"/>
                <a:ea typeface="Arial"/>
                <a:cs typeface="Arial"/>
                <a:sym typeface="Arial"/>
              </a:rPr>
              <a:t>USD 68</a:t>
            </a:r>
            <a:r>
              <a:rPr lang="en-US" sz="1000">
                <a:solidFill>
                  <a:srgbClr val="2939FA"/>
                </a:solidFill>
                <a:latin typeface="Arial"/>
                <a:ea typeface="Arial"/>
                <a:cs typeface="Arial"/>
                <a:sym typeface="Arial"/>
              </a:rPr>
              <a:t>,019</a:t>
            </a:r>
            <a:r>
              <a:rPr b="0" i="0" lang="en-US" sz="1000" u="none" cap="none" strike="noStrike">
                <a:solidFill>
                  <a:srgbClr val="2939FA"/>
                </a:solidFill>
                <a:latin typeface="Arial"/>
                <a:ea typeface="Arial"/>
                <a:cs typeface="Arial"/>
                <a:sym typeface="Arial"/>
              </a:rPr>
              <a:t>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000000"/>
                </a:solidFill>
                <a:latin typeface="Raleway Medium"/>
                <a:ea typeface="Raleway Medium"/>
                <a:cs typeface="Raleway Medium"/>
                <a:sym typeface="Raleway Medium"/>
              </a:rPr>
              <a:t>. Mainly this is due to:</a:t>
            </a:r>
            <a:r>
              <a:rPr lang="en-US" sz="1000">
                <a:solidFill>
                  <a:srgbClr val="000000"/>
                </a:solidFill>
                <a:latin typeface="Raleway Medium"/>
                <a:ea typeface="Raleway Medium"/>
                <a:cs typeface="Raleway Medium"/>
                <a:sym typeface="Raleway Medium"/>
              </a:rPr>
              <a:t> increase in plant salaries.</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Sept/19, Cost of Goods Solds amounted to USD 21,666 </a:t>
            </a:r>
            <a:r>
              <a:rPr lang="en-US" sz="1000">
                <a:solidFill>
                  <a:srgbClr val="000000"/>
                </a:solidFill>
                <a:latin typeface="Raleway Medium"/>
                <a:ea typeface="Raleway Medium"/>
                <a:cs typeface="Raleway Medium"/>
                <a:sym typeface="Raleway Medium"/>
              </a:rPr>
              <a:t>(composed of 60% Plant Salaries).</a:t>
            </a:r>
            <a:endParaRPr sz="1000">
              <a:solidFill>
                <a:srgbClr val="000000"/>
              </a:solidFill>
              <a:latin typeface="Raleway Medium"/>
              <a:ea typeface="Raleway Medium"/>
              <a:cs typeface="Raleway Medium"/>
              <a:sym typeface="Raleway Medium"/>
            </a:endParaRPr>
          </a:p>
          <a:p>
            <a:pPr indent="-387349" lvl="0" marL="498601" rtl="0" algn="just">
              <a:lnSpc>
                <a:spcPct val="115000"/>
              </a:lnSpc>
              <a:spcBef>
                <a:spcPts val="900"/>
              </a:spcBef>
              <a:spcAft>
                <a:spcPts val="0"/>
              </a:spcAft>
              <a:buClr>
                <a:srgbClr val="000000"/>
              </a:buClr>
              <a:buSzPts val="1200"/>
              <a:buFont typeface="Arial"/>
              <a:buAutoNum type="romanLcPeriod"/>
            </a:pPr>
            <a:r>
              <a:rPr i="1" lang="en-US" sz="1200">
                <a:solidFill>
                  <a:srgbClr val="2939FA"/>
                </a:solidFill>
                <a:latin typeface="Raleway Medium"/>
                <a:ea typeface="Raleway Medium"/>
                <a:cs typeface="Raleway Medium"/>
                <a:sym typeface="Raleway Medium"/>
              </a:rPr>
              <a:t>Administrative Salaries &amp; Fees</a:t>
            </a:r>
            <a:endParaRPr sz="1200"/>
          </a:p>
          <a:p>
            <a:pPr indent="-267208" lvl="1" marL="822960" rtl="0" algn="just">
              <a:lnSpc>
                <a:spcPct val="115000"/>
              </a:lnSpc>
              <a:spcBef>
                <a:spcPts val="0"/>
              </a:spcBef>
              <a:spcAft>
                <a:spcPts val="0"/>
              </a:spcAft>
              <a:buClr>
                <a:srgbClr val="000000"/>
              </a:buClr>
              <a:buSzPts val="1400"/>
              <a:buFont typeface="Arial"/>
              <a:buChar char="•"/>
            </a:pPr>
            <a:r>
              <a:rPr lang="en-US" sz="100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a:solidFill>
                  <a:srgbClr val="2939FA"/>
                </a:solidFill>
                <a:latin typeface="Raleway"/>
                <a:ea typeface="Raleway"/>
                <a:cs typeface="Raleway"/>
                <a:sym typeface="Raleway"/>
              </a:rPr>
              <a:t>USD</a:t>
            </a:r>
            <a:r>
              <a:rPr lang="en-US" sz="1000">
                <a:latin typeface="Raleway"/>
                <a:ea typeface="Raleway"/>
                <a:cs typeface="Raleway"/>
                <a:sym typeface="Raleway"/>
              </a:rPr>
              <a:t> </a:t>
            </a:r>
            <a:r>
              <a:rPr lang="en-US" sz="1000">
                <a:solidFill>
                  <a:srgbClr val="2939FA"/>
                </a:solidFill>
                <a:latin typeface="Raleway"/>
                <a:ea typeface="Raleway"/>
                <a:cs typeface="Raleway"/>
                <a:sym typeface="Raleway"/>
              </a:rPr>
              <a:t>208,992 </a:t>
            </a:r>
            <a:r>
              <a:rPr lang="en-US" sz="1000">
                <a:latin typeface="Raleway Medium"/>
                <a:ea typeface="Raleway Medium"/>
                <a:cs typeface="Raleway Medium"/>
                <a:sym typeface="Raleway Medium"/>
              </a:rPr>
              <a:t>was spent.</a:t>
            </a:r>
            <a:r>
              <a:rPr lang="en-US" sz="1000">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a:t>
            </a:r>
            <a:r>
              <a:rPr b="1" lang="en-US" sz="1000">
                <a:solidFill>
                  <a:srgbClr val="000000"/>
                </a:solidFill>
                <a:latin typeface="Raleway Medium"/>
                <a:ea typeface="Raleway Medium"/>
                <a:cs typeface="Raleway Medium"/>
                <a:sym typeface="Raleway Medium"/>
              </a:rPr>
              <a:t>Sept/19, Administrative Salaries &amp; Fees amounted to USD 44,207 (2.4 times compared to Sept/18)</a:t>
            </a:r>
            <a:endParaRPr b="1" sz="1000">
              <a:solidFill>
                <a:srgbClr val="000000"/>
              </a:solidFill>
              <a:latin typeface="Raleway Medium"/>
              <a:ea typeface="Raleway Medium"/>
              <a:cs typeface="Raleway Medium"/>
              <a:sym typeface="Raleway Medium"/>
            </a:endParaRPr>
          </a:p>
          <a:p>
            <a:pPr indent="-387349" lvl="0" marL="498601" marR="0" rtl="0" algn="just">
              <a:lnSpc>
                <a:spcPct val="115000"/>
              </a:lnSpc>
              <a:spcBef>
                <a:spcPts val="9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Administrative Expenses</a:t>
            </a:r>
            <a:endParaRPr b="0" i="0" sz="1200" u="none" cap="none" strike="noStrike">
              <a:solidFill>
                <a:schemeClr val="dk1"/>
              </a:solidFill>
              <a:latin typeface="Rambla"/>
              <a:ea typeface="Rambla"/>
              <a:cs typeface="Rambla"/>
              <a:sym typeface="Rambla"/>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Administrative Expenses increased </a:t>
            </a:r>
            <a:r>
              <a:rPr lang="en-US" sz="1000">
                <a:solidFill>
                  <a:srgbClr val="000000"/>
                </a:solidFill>
                <a:latin typeface="Raleway Medium"/>
                <a:ea typeface="Raleway Medium"/>
                <a:cs typeface="Raleway Medium"/>
                <a:sym typeface="Raleway Medium"/>
              </a:rPr>
              <a:t>416</a:t>
            </a:r>
            <a:r>
              <a:rPr b="0" i="0" lang="en-US" sz="1000" u="none" cap="none" strike="noStrike">
                <a:solidFill>
                  <a:srgbClr val="000000"/>
                </a:solidFill>
                <a:latin typeface="Raleway Medium"/>
                <a:ea typeface="Raleway Medium"/>
                <a:cs typeface="Raleway Medium"/>
                <a:sym typeface="Raleway Medium"/>
              </a:rPr>
              <a:t>%: between Jan/18 and </a:t>
            </a:r>
            <a:r>
              <a:rPr lang="en-US" sz="1000">
                <a:solidFill>
                  <a:srgbClr val="000000"/>
                </a:solidFill>
                <a:latin typeface="Raleway Medium"/>
                <a:ea typeface="Raleway Medium"/>
                <a:cs typeface="Raleway Medium"/>
                <a:sym typeface="Raleway Medium"/>
              </a:rPr>
              <a:t>Dec</a:t>
            </a:r>
            <a:r>
              <a:rPr b="0" i="0" lang="en-US" sz="1000" u="none" cap="none" strike="noStrike">
                <a:solidFill>
                  <a:srgbClr val="000000"/>
                </a:solidFill>
                <a:latin typeface="Raleway Medium"/>
                <a:ea typeface="Raleway Medium"/>
                <a:cs typeface="Raleway Medium"/>
                <a:sym typeface="Raleway Medium"/>
              </a:rPr>
              <a:t>/18 </a:t>
            </a:r>
            <a:r>
              <a:rPr b="0" i="0" lang="en-US" sz="1000" u="none" cap="none" strike="noStrike">
                <a:solidFill>
                  <a:srgbClr val="2939FA"/>
                </a:solidFill>
                <a:latin typeface="Arial"/>
                <a:ea typeface="Arial"/>
                <a:cs typeface="Arial"/>
                <a:sym typeface="Arial"/>
              </a:rPr>
              <a:t>USD</a:t>
            </a:r>
            <a:r>
              <a:rPr b="0" i="0" lang="en-US" sz="1000" u="none" cap="none" strike="noStrike">
                <a:solidFill>
                  <a:schemeClr val="dk1"/>
                </a:solidFill>
                <a:latin typeface="Raleway Medium"/>
                <a:ea typeface="Raleway Medium"/>
                <a:cs typeface="Raleway Medium"/>
                <a:sym typeface="Raleway Medium"/>
              </a:rPr>
              <a:t> </a:t>
            </a:r>
            <a:r>
              <a:rPr b="0" i="0" lang="en-US" sz="1000" u="none" cap="none" strike="noStrike">
                <a:solidFill>
                  <a:srgbClr val="2939FA"/>
                </a:solidFill>
                <a:latin typeface="Arial"/>
                <a:ea typeface="Arial"/>
                <a:cs typeface="Arial"/>
                <a:sym typeface="Arial"/>
              </a:rPr>
              <a:t>283</a:t>
            </a:r>
            <a:r>
              <a:rPr lang="en-US" sz="1000">
                <a:solidFill>
                  <a:srgbClr val="2939FA"/>
                </a:solidFill>
                <a:latin typeface="Arial"/>
                <a:ea typeface="Arial"/>
                <a:cs typeface="Arial"/>
                <a:sym typeface="Arial"/>
              </a:rPr>
              <a:t>,</a:t>
            </a:r>
            <a:r>
              <a:rPr b="0" i="0" lang="en-US" sz="1000" u="none" cap="none" strike="noStrike">
                <a:solidFill>
                  <a:srgbClr val="2939FA"/>
                </a:solidFill>
                <a:latin typeface="Arial"/>
                <a:ea typeface="Arial"/>
                <a:cs typeface="Arial"/>
                <a:sym typeface="Arial"/>
              </a:rPr>
              <a:t>190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Sept/19, Administrative Expenses amounted to USD 91,878 (3.6 times compared to Sept/18)</a:t>
            </a:r>
            <a:endParaRPr>
              <a:solidFill>
                <a:srgbClr val="000000"/>
              </a:solidFill>
            </a:endParaRPr>
          </a:p>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rgbClr val="000000"/>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67" name="Google Shape;167;p24"/>
          <p:cNvPicPr preferRelativeResize="0"/>
          <p:nvPr/>
        </p:nvPicPr>
        <p:blipFill rotWithShape="1">
          <a:blip r:embed="rId3">
            <a:alphaModFix/>
          </a:blip>
          <a:srcRect b="0" l="0" r="0" t="0"/>
          <a:stretch/>
        </p:blipFill>
        <p:spPr>
          <a:xfrm>
            <a:off x="5237056" y="628595"/>
            <a:ext cx="3864844" cy="2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a:t>
            </a:r>
            <a:r>
              <a:rPr b="1" i="0" lang="en-US" sz="2400" u="none" cap="none" strike="noStrike">
                <a:solidFill>
                  <a:srgbClr val="2939FA"/>
                </a:solidFill>
                <a:latin typeface="Raleway"/>
                <a:ea typeface="Raleway"/>
                <a:cs typeface="Raleway"/>
                <a:sym typeface="Raleway"/>
              </a:rPr>
              <a:t>ment: 9</a:t>
            </a:r>
            <a:r>
              <a:rPr lang="en-US" sz="2400">
                <a:solidFill>
                  <a:srgbClr val="2939FA"/>
                </a:solidFill>
                <a:latin typeface="Raleway"/>
                <a:ea typeface="Raleway"/>
                <a:cs typeface="Raleway"/>
                <a:sym typeface="Raleway"/>
              </a:rPr>
              <a:t> months of </a:t>
            </a:r>
            <a:r>
              <a:rPr b="1" i="0" lang="en-US" sz="2400" u="none" cap="none" strike="noStrike">
                <a:solidFill>
                  <a:srgbClr val="2939FA"/>
                </a:solidFill>
                <a:latin typeface="Raleway"/>
                <a:ea typeface="Raleway"/>
                <a:cs typeface="Raleway"/>
                <a:sym typeface="Raleway"/>
              </a:rPr>
              <a:t>2019</a:t>
            </a:r>
            <a:endParaRPr b="1" i="0" sz="2400" u="none" cap="none" strike="noStrike">
              <a:solidFill>
                <a:srgbClr val="2939FA"/>
              </a:solidFill>
              <a:latin typeface="Raleway"/>
              <a:ea typeface="Raleway"/>
              <a:cs typeface="Raleway"/>
              <a:sym typeface="Raleway"/>
            </a:endParaRPr>
          </a:p>
        </p:txBody>
      </p:sp>
      <p:sp>
        <p:nvSpPr>
          <p:cNvPr id="173" name="Google Shape;173;p25"/>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5"/>
          <p:cNvSpPr txBox="1"/>
          <p:nvPr/>
        </p:nvSpPr>
        <p:spPr>
          <a:xfrm>
            <a:off x="8449340" y="30783"/>
            <a:ext cx="64247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12</a:t>
            </a:r>
            <a:endParaRPr b="0" i="0" sz="1200" u="none" cap="none" strike="noStrike">
              <a:solidFill>
                <a:srgbClr val="FFFFFF"/>
              </a:solidFill>
              <a:latin typeface="Raleway"/>
              <a:ea typeface="Raleway"/>
              <a:cs typeface="Raleway"/>
              <a:sym typeface="Raleway"/>
            </a:endParaRPr>
          </a:p>
        </p:txBody>
      </p:sp>
      <p:sp>
        <p:nvSpPr>
          <p:cNvPr id="175" name="Google Shape;175;p25"/>
          <p:cNvSpPr txBox="1"/>
          <p:nvPr>
            <p:ph idx="1" type="body"/>
          </p:nvPr>
        </p:nvSpPr>
        <p:spPr>
          <a:xfrm>
            <a:off x="233575" y="709584"/>
            <a:ext cx="4326300" cy="4321200"/>
          </a:xfrm>
          <a:prstGeom prst="rect">
            <a:avLst/>
          </a:prstGeom>
          <a:noFill/>
          <a:ln>
            <a:noFill/>
          </a:ln>
        </p:spPr>
        <p:txBody>
          <a:bodyPr anchorCtr="0" anchor="t" bIns="45700" lIns="91425" spcFirstLastPara="1" rIns="91425" wrap="square" tIns="45700">
            <a:noAutofit/>
          </a:bodyPr>
          <a:lstStyle/>
          <a:p>
            <a:pPr indent="0" lvl="0" marL="98552" marR="0" rtl="0" algn="just">
              <a:lnSpc>
                <a:spcPct val="115000"/>
              </a:lnSpc>
              <a:spcBef>
                <a:spcPts val="0"/>
              </a:spcBef>
              <a:spcAft>
                <a:spcPts val="0"/>
              </a:spcAft>
              <a:buClr>
                <a:srgbClr val="000000"/>
              </a:buClr>
              <a:buSzPts val="1400"/>
              <a:buFont typeface="Noto Sans Symbols"/>
              <a:buNone/>
            </a:pPr>
            <a:r>
              <a:rPr b="1" i="0" lang="en-US" sz="1200" u="none" cap="none" strike="noStrike">
                <a:solidFill>
                  <a:srgbClr val="2939FA"/>
                </a:solidFill>
                <a:latin typeface="Raleway Medium"/>
                <a:ea typeface="Raleway Medium"/>
                <a:cs typeface="Raleway Medium"/>
                <a:sym typeface="Raleway Medium"/>
              </a:rPr>
              <a:t>Operating Costs </a:t>
            </a:r>
            <a:r>
              <a:rPr b="1" i="0" lang="en-US" sz="1200" u="none" cap="none" strike="noStrike">
                <a:solidFill>
                  <a:srgbClr val="000000"/>
                </a:solidFill>
                <a:latin typeface="Raleway Medium"/>
                <a:ea typeface="Raleway Medium"/>
                <a:cs typeface="Raleway Medium"/>
                <a:sym typeface="Raleway Medium"/>
              </a:rPr>
              <a:t>accumulated for calendar year</a:t>
            </a:r>
            <a:endParaRPr b="0" i="0" sz="1200" u="none" cap="none" strike="noStrike">
              <a:solidFill>
                <a:srgbClr val="000000"/>
              </a:solidFill>
              <a:latin typeface="Raleway Medium"/>
              <a:ea typeface="Raleway Medium"/>
              <a:cs typeface="Raleway Medium"/>
              <a:sym typeface="Raleway Medium"/>
            </a:endParaRPr>
          </a:p>
          <a:p>
            <a:pPr indent="-374649" lvl="0" marL="498601" marR="0" rtl="0" algn="just">
              <a:lnSpc>
                <a:spcPct val="115000"/>
              </a:lnSpc>
              <a:spcBef>
                <a:spcPts val="600"/>
              </a:spcBef>
              <a:spcAft>
                <a:spcPts val="0"/>
              </a:spcAft>
              <a:buClr>
                <a:srgbClr val="000000"/>
              </a:buClr>
              <a:buSzPts val="1000"/>
              <a:buFont typeface="Arial"/>
              <a:buAutoNum type="romanLcPeriod"/>
            </a:pPr>
            <a:r>
              <a:rPr b="0" i="0" lang="en-US" sz="1000" u="none" cap="none" strike="noStrike">
                <a:solidFill>
                  <a:srgbClr val="000000"/>
                </a:solidFill>
                <a:latin typeface="Raleway Medium"/>
                <a:ea typeface="Raleway Medium"/>
                <a:cs typeface="Raleway Medium"/>
                <a:sym typeface="Raleway Medium"/>
              </a:rPr>
              <a:t>The accumulated expenses for the 12 months (12M) of 2018 represent </a:t>
            </a:r>
            <a:r>
              <a:rPr lang="en-US" sz="1000">
                <a:solidFill>
                  <a:srgbClr val="2939FA"/>
                </a:solidFill>
                <a:latin typeface="Raleway Medium"/>
                <a:ea typeface="Raleway Medium"/>
                <a:cs typeface="Raleway Medium"/>
                <a:sym typeface="Raleway Medium"/>
              </a:rPr>
              <a:t>243</a:t>
            </a:r>
            <a:r>
              <a:rPr b="0" i="0" lang="en-US" sz="1000" u="none" cap="none" strike="noStrike">
                <a:solidFill>
                  <a:srgbClr val="2939FA"/>
                </a:solidFill>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 of total 2017 expenses</a:t>
            </a:r>
            <a:r>
              <a:rPr b="0" i="0" lang="en-US" sz="1000" u="none" cap="none" strike="noStrike">
                <a:solidFill>
                  <a:srgbClr val="C00000"/>
                </a:solidFill>
                <a:latin typeface="Raleway Medium"/>
                <a:ea typeface="Raleway Medium"/>
                <a:cs typeface="Raleway Medium"/>
                <a:sym typeface="Raleway Medium"/>
              </a:rPr>
              <a:t>. </a:t>
            </a:r>
            <a:r>
              <a:rPr b="0" i="0" lang="en-US" sz="1000" u="none" cap="none" strike="noStrike">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r>
              <a:rPr lang="en-US" sz="1000">
                <a:solidFill>
                  <a:srgbClr val="000000"/>
                </a:solidFill>
                <a:latin typeface="Raleway Medium"/>
                <a:ea typeface="Raleway Medium"/>
                <a:cs typeface="Raleway Medium"/>
                <a:sym typeface="Raleway Medium"/>
              </a:rPr>
              <a:t>Operating costs accrued as of September 2019 (9M), represent 143% of those for 2018 (12M).</a:t>
            </a:r>
            <a:endParaRPr>
              <a:solidFill>
                <a:srgbClr val="000000"/>
              </a:solidFill>
            </a:endParaRPr>
          </a:p>
          <a:p>
            <a:pPr indent="-387349" lvl="0" marL="498601" rtl="0" algn="l">
              <a:lnSpc>
                <a:spcPct val="115000"/>
              </a:lnSpc>
              <a:spcBef>
                <a:spcPts val="600"/>
              </a:spcBef>
              <a:spcAft>
                <a:spcPts val="0"/>
              </a:spcAft>
              <a:buClr>
                <a:srgbClr val="000000"/>
              </a:buClr>
              <a:buSzPts val="1200"/>
              <a:buFont typeface="Raleway"/>
              <a:buAutoNum type="romanLcPeriod"/>
            </a:pPr>
            <a:r>
              <a:rPr lang="en-US" sz="1200">
                <a:solidFill>
                  <a:srgbClr val="2939FA"/>
                </a:solidFill>
                <a:latin typeface="Raleway Medium"/>
                <a:ea typeface="Raleway Medium"/>
                <a:cs typeface="Raleway Medium"/>
                <a:sym typeface="Raleway Medium"/>
              </a:rPr>
              <a:t>First 9 Months (9M): Comparison 2019 vs. 2018: </a:t>
            </a:r>
            <a:endParaRPr sz="1200">
              <a:latin typeface="Raleway"/>
              <a:ea typeface="Raleway"/>
              <a:cs typeface="Raleway"/>
              <a:sym typeface="Raleway"/>
            </a:endParaRPr>
          </a:p>
          <a:p>
            <a:pPr indent="0" lvl="0" marL="98552" rtl="0" algn="just">
              <a:lnSpc>
                <a:spcPct val="115000"/>
              </a:lnSpc>
              <a:spcBef>
                <a:spcPts val="60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While in the first 9M 2018 we spent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388,207, </a:t>
            </a:r>
            <a:r>
              <a:rPr lang="en-US" sz="1000">
                <a:solidFill>
                  <a:srgbClr val="000000"/>
                </a:solidFill>
                <a:latin typeface="Raleway Medium"/>
                <a:ea typeface="Raleway Medium"/>
                <a:cs typeface="Raleway Medium"/>
                <a:sym typeface="Raleway Medium"/>
              </a:rPr>
              <a:t>in the first 9M of 2019 we reached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798,402</a:t>
            </a:r>
            <a:r>
              <a:rPr lang="en-US" sz="1000">
                <a:solidFill>
                  <a:srgbClr val="000000"/>
                </a:solidFill>
                <a:latin typeface="Raleway Medium"/>
                <a:ea typeface="Raleway Medium"/>
                <a:cs typeface="Raleway Medium"/>
                <a:sym typeface="Raleway Medium"/>
              </a:rPr>
              <a:t>. This growth in expenses is principally attributed to:</a:t>
            </a:r>
            <a:endParaRPr/>
          </a:p>
          <a:p>
            <a:pPr indent="-311149" lvl="0" marL="498601" marR="0" rtl="0" algn="just">
              <a:lnSpc>
                <a:spcPct val="115000"/>
              </a:lnSpc>
              <a:spcBef>
                <a:spcPts val="600"/>
              </a:spcBef>
              <a:spcAft>
                <a:spcPts val="0"/>
              </a:spcAft>
              <a:buClr>
                <a:srgbClr val="000000"/>
              </a:buClr>
              <a:buSzPts val="1000"/>
              <a:buFont typeface="Arial"/>
              <a:buNone/>
            </a:pPr>
            <a:r>
              <a:t/>
            </a:r>
            <a:endParaRPr b="0" i="0" sz="1000" u="none" cap="none" strike="noStrike">
              <a:solidFill>
                <a:srgbClr val="000000"/>
              </a:solidFill>
              <a:latin typeface="Raleway Medium"/>
              <a:ea typeface="Raleway Medium"/>
              <a:cs typeface="Raleway Medium"/>
              <a:sym typeface="Raleway Medium"/>
            </a:endParaRPr>
          </a:p>
        </p:txBody>
      </p:sp>
      <p:sp>
        <p:nvSpPr>
          <p:cNvPr id="176" name="Google Shape;176;p25"/>
          <p:cNvSpPr txBox="1"/>
          <p:nvPr/>
        </p:nvSpPr>
        <p:spPr>
          <a:xfrm>
            <a:off x="0" y="3096519"/>
            <a:ext cx="8987271" cy="4321200"/>
          </a:xfrm>
          <a:prstGeom prst="rect">
            <a:avLst/>
          </a:prstGeom>
          <a:noFill/>
          <a:ln>
            <a:noFill/>
          </a:ln>
        </p:spPr>
        <p:txBody>
          <a:bodyPr anchorCtr="0" anchor="t" bIns="45700" lIns="91425" spcFirstLastPara="1" rIns="91425" wrap="square" tIns="45700">
            <a:noAutofit/>
          </a:bodyPr>
          <a:lstStyle/>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9M of 2018, corporate expenses were USD 127,376. While, in the first 9M of 2019, USD 193,207 has been invested.</a:t>
            </a:r>
            <a:endParaRPr b="0" i="0" sz="1000" u="none" cap="none" strike="noStrike">
              <a:solidFill>
                <a:srgbClr val="000000"/>
              </a:solidFill>
              <a:latin typeface="Raleway Medium"/>
              <a:ea typeface="Raleway Medium"/>
              <a:cs typeface="Raleway Medium"/>
              <a:sym typeface="Raleway Medium"/>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9M 2019: The monthly average of </a:t>
            </a:r>
            <a:r>
              <a:rPr b="0" i="0" lang="en-US" sz="1000" u="none" cap="none" strike="noStrike">
                <a:solidFill>
                  <a:srgbClr val="0C0C0C"/>
                </a:solidFill>
                <a:latin typeface="Raleway Medium"/>
                <a:ea typeface="Raleway Medium"/>
                <a:cs typeface="Raleway Medium"/>
                <a:sym typeface="Raleway Medium"/>
              </a:rPr>
              <a:t>admin salaries increased: + </a:t>
            </a:r>
            <a:r>
              <a:rPr b="0" i="0" lang="en-US" sz="1000" u="none" cap="none" strike="noStrike">
                <a:solidFill>
                  <a:srgbClr val="2939FA"/>
                </a:solidFill>
                <a:latin typeface="Raleway Medium"/>
                <a:ea typeface="Raleway Medium"/>
                <a:cs typeface="Raleway Medium"/>
                <a:sym typeface="Raleway Medium"/>
              </a:rPr>
              <a:t>USD 9,008 </a:t>
            </a:r>
            <a:r>
              <a:rPr b="0" i="0" lang="en-US" sz="1000" u="none" cap="none" strike="noStrike">
                <a:solidFill>
                  <a:srgbClr val="000000"/>
                </a:solidFill>
                <a:latin typeface="Raleway Medium"/>
                <a:ea typeface="Raleway Medium"/>
                <a:cs typeface="Raleway Medium"/>
                <a:sym typeface="Raleway Medium"/>
              </a:rPr>
              <a:t>(compared to first 9M 2018). This is due to: </a:t>
            </a:r>
            <a:endParaRPr b="0" i="0" sz="1000" u="none" cap="none" strike="noStrike">
              <a:solidFill>
                <a:srgbClr val="000000"/>
              </a:solidFill>
              <a:latin typeface="Raleway Medium"/>
              <a:ea typeface="Raleway Medium"/>
              <a:cs typeface="Raleway Medium"/>
              <a:sym typeface="Raleway Medium"/>
            </a:endParaRPr>
          </a:p>
          <a:p>
            <a:pPr indent="-229108" lvl="2" marL="1280160" marR="0" rtl="0" algn="just">
              <a:lnSpc>
                <a:spcPct val="115000"/>
              </a:lnSpc>
              <a:spcBef>
                <a:spcPts val="400"/>
              </a:spcBef>
              <a:spcAft>
                <a:spcPts val="0"/>
              </a:spcAft>
              <a:buClr>
                <a:srgbClr val="000000"/>
              </a:buClr>
              <a:buSzPts val="800"/>
              <a:buFont typeface="Courier New"/>
              <a:buChar char="o"/>
            </a:pPr>
            <a:r>
              <a:rPr b="0" i="0" lang="en-US" sz="800" u="none" cap="none" strike="noStrike">
                <a:solidFill>
                  <a:srgbClr val="000000"/>
                </a:solidFill>
                <a:latin typeface="Raleway Medium"/>
                <a:ea typeface="Raleway Medium"/>
                <a:cs typeface="Raleway Medium"/>
                <a:sym typeface="Raleway Medium"/>
              </a:rPr>
              <a:t>Increase in compensation for Sergio, Joao, Sonia (Secretary) and other staff.</a:t>
            </a:r>
            <a:endParaRPr b="0" i="0" sz="800" u="none" cap="none" strike="noStrike">
              <a:solidFill>
                <a:schemeClr val="dk1"/>
              </a:solidFill>
              <a:latin typeface="Rambla"/>
              <a:ea typeface="Rambla"/>
              <a:cs typeface="Rambla"/>
              <a:sym typeface="Rambla"/>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9M 2019: Professional Fees reached USD 88,394, while in 2018 (9M) they were USD 50,992.</a:t>
            </a:r>
            <a:endParaRPr b="0" i="0" sz="1400" u="none" cap="none" strike="noStrike">
              <a:solidFill>
                <a:srgbClr val="000000"/>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9M 2019: Plant Salaries rose (First 9M 2019: USD 96,385 vs. First 9M 2018: </a:t>
            </a:r>
            <a:r>
              <a:rPr b="0" i="0" lang="en-US" sz="1000" u="none" cap="none" strike="noStrike">
                <a:solidFill>
                  <a:srgbClr val="0C0C0C"/>
                </a:solidFill>
                <a:latin typeface="Raleway Medium"/>
                <a:ea typeface="Raleway Medium"/>
                <a:cs typeface="Raleway Medium"/>
                <a:sym typeface="Raleway Medium"/>
              </a:rPr>
              <a:t>USD 48,025). As of Feb/18 a Janitor and Auxiliary Corp were hired. As of Jan/19 a Maintenance Manager and Second Auxiliary Corp were hired. </a:t>
            </a:r>
            <a:endParaRPr b="0" i="0" sz="1400" u="none" cap="none" strike="noStrike">
              <a:solidFill>
                <a:srgbClr val="0C0C0C"/>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b="0" i="0" sz="1400" u="none" cap="none" strike="noStrike">
              <a:solidFill>
                <a:srgbClr val="000000"/>
              </a:solidFill>
              <a:latin typeface="Arial"/>
              <a:ea typeface="Arial"/>
              <a:cs typeface="Arial"/>
              <a:sym typeface="Arial"/>
            </a:endParaRPr>
          </a:p>
          <a:p>
            <a:pPr indent="-178308" lvl="1" marL="822960" marR="0" rtl="0" algn="just">
              <a:lnSpc>
                <a:spcPct val="115000"/>
              </a:lnSpc>
              <a:spcBef>
                <a:spcPts val="400"/>
              </a:spcBef>
              <a:spcAft>
                <a:spcPts val="600"/>
              </a:spcAft>
              <a:buClr>
                <a:srgbClr val="000000"/>
              </a:buClr>
              <a:buSzPts val="1000"/>
              <a:buFont typeface="Courier New"/>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77" name="Google Shape;177;p25"/>
          <p:cNvPicPr preferRelativeResize="0"/>
          <p:nvPr/>
        </p:nvPicPr>
        <p:blipFill rotWithShape="1">
          <a:blip r:embed="rId3">
            <a:alphaModFix/>
          </a:blip>
          <a:srcRect b="0" l="0" r="0" t="0"/>
          <a:stretch/>
        </p:blipFill>
        <p:spPr>
          <a:xfrm>
            <a:off x="5127492" y="547323"/>
            <a:ext cx="3859779" cy="25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257175" y="113984"/>
            <a:ext cx="8310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Sep 2019 – </a:t>
            </a:r>
            <a:r>
              <a:rPr b="1" i="0" lang="en-US" sz="2000" u="none" cap="none" strike="noStrike">
                <a:solidFill>
                  <a:srgbClr val="1B36FF"/>
                </a:solidFill>
                <a:latin typeface="Raleway"/>
                <a:ea typeface="Raleway"/>
                <a:cs typeface="Raleway"/>
                <a:sym typeface="Raleway"/>
              </a:rPr>
              <a:t>Projected Cash Flow for </a:t>
            </a:r>
            <a:r>
              <a:rPr lang="en-US" sz="2000">
                <a:solidFill>
                  <a:srgbClr val="1B36FF"/>
                </a:solidFill>
                <a:latin typeface="Raleway"/>
                <a:ea typeface="Raleway"/>
                <a:cs typeface="Raleway"/>
                <a:sym typeface="Raleway"/>
              </a:rPr>
              <a:t>next 12 months</a:t>
            </a:r>
            <a:br>
              <a:rPr b="1" i="0" lang="en-US" sz="2000" u="none" cap="none" strike="noStrike">
                <a:solidFill>
                  <a:srgbClr val="1B36FF"/>
                </a:solidFill>
                <a:latin typeface="Raleway"/>
                <a:ea typeface="Raleway"/>
                <a:cs typeface="Raleway"/>
                <a:sym typeface="Raleway"/>
              </a:rPr>
            </a:br>
            <a:endParaRPr b="0" i="1" sz="2000" u="none" cap="none" strike="noStrike">
              <a:solidFill>
                <a:srgbClr val="1B36FF"/>
              </a:solidFill>
              <a:latin typeface="Raleway"/>
              <a:ea typeface="Raleway"/>
              <a:cs typeface="Raleway"/>
              <a:sym typeface="Raleway"/>
            </a:endParaRPr>
          </a:p>
        </p:txBody>
      </p:sp>
      <p:sp>
        <p:nvSpPr>
          <p:cNvPr id="183" name="Google Shape;183;p26"/>
          <p:cNvSpPr txBox="1"/>
          <p:nvPr/>
        </p:nvSpPr>
        <p:spPr>
          <a:xfrm>
            <a:off x="257175" y="4663500"/>
            <a:ext cx="8445000" cy="48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0" i="1" lang="en-US" sz="1000" u="none" cap="none" strike="noStrike">
                <a:solidFill>
                  <a:srgbClr val="000000"/>
                </a:solidFill>
                <a:latin typeface="Raleway"/>
                <a:ea typeface="Raleway"/>
                <a:cs typeface="Raleway"/>
                <a:sym typeface="Raleway"/>
              </a:rPr>
              <a:t>(*) </a:t>
            </a:r>
            <a:r>
              <a:rPr b="0" i="1" lang="en-US" sz="1000" u="none" cap="none" strike="noStrike">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b="0" i="1" lang="en-US" sz="1000" u="none" cap="none" strike="noStrike">
                <a:solidFill>
                  <a:srgbClr val="000000"/>
                </a:solidFill>
                <a:latin typeface="Raleway"/>
                <a:ea typeface="Raleway"/>
                <a:cs typeface="Raleway"/>
                <a:sym typeface="Raleway"/>
              </a:rPr>
              <a:t>See the following item.</a:t>
            </a:r>
            <a:endParaRPr b="0" i="0" sz="1000" u="none" cap="none" strike="noStrike">
              <a:solidFill>
                <a:srgbClr val="000000"/>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t/>
            </a:r>
            <a:endParaRPr b="0" i="1" sz="1000" u="none" cap="none" strike="noStrike">
              <a:solidFill>
                <a:srgbClr val="000000"/>
              </a:solidFill>
              <a:latin typeface="Raleway"/>
              <a:ea typeface="Raleway"/>
              <a:cs typeface="Raleway"/>
              <a:sym typeface="Raleway"/>
            </a:endParaRPr>
          </a:p>
        </p:txBody>
      </p:sp>
      <p:sp>
        <p:nvSpPr>
          <p:cNvPr id="184" name="Google Shape;184;p26"/>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6"/>
          <p:cNvSpPr txBox="1"/>
          <p:nvPr/>
        </p:nvSpPr>
        <p:spPr>
          <a:xfrm>
            <a:off x="8385544" y="30783"/>
            <a:ext cx="706269"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13</a:t>
            </a:r>
            <a:endParaRPr b="0" i="0" sz="1200" u="none" cap="none" strike="noStrike">
              <a:solidFill>
                <a:srgbClr val="FFFFFF"/>
              </a:solidFill>
              <a:latin typeface="Raleway"/>
              <a:ea typeface="Raleway"/>
              <a:cs typeface="Raleway"/>
              <a:sym typeface="Raleway"/>
            </a:endParaRPr>
          </a:p>
        </p:txBody>
      </p:sp>
      <p:pic>
        <p:nvPicPr>
          <p:cNvPr id="186" name="Google Shape;186;p26"/>
          <p:cNvPicPr preferRelativeResize="0"/>
          <p:nvPr/>
        </p:nvPicPr>
        <p:blipFill rotWithShape="1">
          <a:blip r:embed="rId3">
            <a:alphaModFix/>
          </a:blip>
          <a:srcRect b="0" l="0" r="0" t="0"/>
          <a:stretch/>
        </p:blipFill>
        <p:spPr>
          <a:xfrm>
            <a:off x="0" y="504885"/>
            <a:ext cx="9144000" cy="3723457"/>
          </a:xfrm>
          <a:prstGeom prst="rect">
            <a:avLst/>
          </a:prstGeom>
          <a:noFill/>
          <a:ln>
            <a:noFill/>
          </a:ln>
        </p:spPr>
      </p:pic>
      <p:sp>
        <p:nvSpPr>
          <p:cNvPr id="187" name="Google Shape;187;p26"/>
          <p:cNvSpPr txBox="1"/>
          <p:nvPr/>
        </p:nvSpPr>
        <p:spPr>
          <a:xfrm>
            <a:off x="257175" y="4126741"/>
            <a:ext cx="8445000" cy="48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1" lang="en-US" sz="1000">
                <a:latin typeface="Raleway"/>
                <a:ea typeface="Raleway"/>
                <a:cs typeface="Raleway"/>
                <a:sym typeface="Raleway"/>
              </a:rPr>
              <a:t>Among the expenses considered for the future, investments to be made from Portugal are included: Electrical Installation Area 2 and Green House. The latter will be covered by new contributions from partners that are received directly in the Portuguese bank account and are not considered as income from Cash Flow funds presented here.</a:t>
            </a:r>
            <a:endParaRPr b="1" i="0" sz="1000" u="none" cap="none" strike="noStrike">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t/>
            </a:r>
            <a:endParaRPr b="0" i="1" sz="1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68" name="Google Shape;68;p15"/>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Cash flow available data</a:t>
            </a:r>
            <a:endParaRPr b="0"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Management tools</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Balance Sheet</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Income Statement</a:t>
            </a:r>
            <a:endParaRPr b="0" i="0" sz="18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Next steps</a:t>
            </a:r>
            <a:endParaRPr b="0" i="0" sz="1800" u="none" cap="none" strike="noStrike">
              <a:solidFill>
                <a:srgbClr val="FFFFFF"/>
              </a:solidFill>
              <a:latin typeface="Raleway Medium"/>
              <a:ea typeface="Raleway Medium"/>
              <a:cs typeface="Raleway Medium"/>
              <a:sym typeface="Raleway Medium"/>
            </a:endParaRPr>
          </a:p>
        </p:txBody>
      </p:sp>
      <p:sp>
        <p:nvSpPr>
          <p:cNvPr id="69" name="Google Shape;69;p15"/>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75" name="Google Shape;75;p16"/>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Cash flow available data</a:t>
            </a:r>
            <a:endParaRPr b="1"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Management tools</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Balance Sheet</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Income Statement</a:t>
            </a:r>
            <a:endParaRPr b="0" i="0" sz="16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76" name="Google Shape;76;p16"/>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2580" y="1011163"/>
            <a:ext cx="46038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2018</a:t>
            </a:r>
            <a:r>
              <a:rPr b="0" i="0" lang="en-US" sz="1200" u="none" cap="none" strike="noStrike">
                <a:solidFill>
                  <a:schemeClr val="dk1"/>
                </a:solidFill>
                <a:latin typeface="Raleway Medium"/>
                <a:ea typeface="Raleway Medium"/>
                <a:cs typeface="Raleway Medium"/>
                <a:sym typeface="Raleway Medium"/>
              </a:rPr>
              <a:t>: </a:t>
            </a:r>
            <a:br>
              <a:rPr b="0" i="0" lang="en-US" sz="1200" u="none" cap="none" strike="noStrike">
                <a:solidFill>
                  <a:schemeClr val="dk1"/>
                </a:solidFill>
                <a:latin typeface="Raleway Medium"/>
                <a:ea typeface="Raleway Medium"/>
                <a:cs typeface="Raleway Medium"/>
                <a:sym typeface="Raleway Medium"/>
              </a:rPr>
            </a:br>
            <a:r>
              <a:rPr b="1" i="0" lang="en-US" sz="1200" u="none" cap="none" strike="noStrike">
                <a:solidFill>
                  <a:srgbClr val="2939FA"/>
                </a:solidFill>
                <a:latin typeface="Arial"/>
                <a:ea typeface="Arial"/>
                <a:cs typeface="Arial"/>
                <a:sym typeface="Arial"/>
              </a:rPr>
              <a:t>USD 165</a:t>
            </a:r>
            <a:r>
              <a:rPr b="1" lang="en-US" sz="1200">
                <a:solidFill>
                  <a:srgbClr val="2939FA"/>
                </a:solidFill>
                <a:latin typeface="Arial"/>
                <a:ea typeface="Arial"/>
                <a:cs typeface="Arial"/>
                <a:sym typeface="Arial"/>
              </a:rPr>
              <a:t>,</a:t>
            </a:r>
            <a:r>
              <a:rPr b="1" i="0" lang="en-US" sz="1200" u="none" cap="none" strike="noStrike">
                <a:solidFill>
                  <a:srgbClr val="2939FA"/>
                </a:solidFill>
                <a:latin typeface="Arial"/>
                <a:ea typeface="Arial"/>
                <a:cs typeface="Arial"/>
                <a:sym typeface="Arial"/>
              </a:rPr>
              <a:t>258</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chemeClr val="dk1"/>
              </a:solidFill>
              <a:latin typeface="Rambla"/>
              <a:ea typeface="Rambla"/>
              <a:cs typeface="Rambla"/>
              <a:sym typeface="Rambla"/>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2018 (end of 2017): USD 46,425</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Income 2018: USD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253</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800 (partner contributions and loans)</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Expenses 2018: USD (-)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134</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967.</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Final accumulated cash balance 2018: USD 165,258</a:t>
            </a:r>
            <a:endParaRPr>
              <a:latin typeface="Raleway"/>
              <a:ea typeface="Raleway"/>
              <a:cs typeface="Raleway"/>
              <a:sym typeface="Raleway"/>
            </a:endParaRPr>
          </a:p>
          <a:p>
            <a:pPr indent="-228600" lvl="1" marL="914400" marR="0" rtl="0" algn="l">
              <a:lnSpc>
                <a:spcPct val="115000"/>
              </a:lnSpc>
              <a:spcBef>
                <a:spcPts val="0"/>
              </a:spcBef>
              <a:spcAft>
                <a:spcPts val="0"/>
              </a:spcAft>
              <a:buClr>
                <a:schemeClr val="dk1"/>
              </a:buClr>
              <a:buSzPts val="1000"/>
              <a:buFont typeface="Courier New"/>
              <a:buNone/>
            </a:pPr>
            <a:r>
              <a:t/>
            </a:r>
            <a:endParaRPr b="0" i="0" sz="1000" u="none" cap="none" strike="noStrike">
              <a:solidFill>
                <a:schemeClr val="dk1"/>
              </a:solidFill>
              <a:latin typeface="Rambla"/>
              <a:ea typeface="Rambla"/>
              <a:cs typeface="Rambla"/>
              <a:sym typeface="Rambla"/>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2" name="Google Shape;82;p17"/>
          <p:cNvSpPr txBox="1"/>
          <p:nvPr>
            <p:ph type="title"/>
          </p:nvPr>
        </p:nvSpPr>
        <p:spPr>
          <a:xfrm>
            <a:off x="337819" y="232670"/>
            <a:ext cx="3903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Cash Flow available data: </a:t>
            </a:r>
            <a:r>
              <a:rPr lang="en-US" sz="2400">
                <a:solidFill>
                  <a:srgbClr val="1B36FF"/>
                </a:solidFill>
                <a:latin typeface="Raleway"/>
                <a:ea typeface="Raleway"/>
                <a:cs typeface="Raleway"/>
                <a:sym typeface="Raleway"/>
              </a:rPr>
              <a:t>Sept. 2019</a:t>
            </a:r>
            <a:endParaRPr b="1" i="0" sz="2400" u="none" cap="none" strike="noStrike">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4</a:t>
            </a:r>
            <a:endParaRPr b="0" i="0" sz="1200" u="none" cap="none" strike="noStrike">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Sept. 2019</a:t>
            </a:r>
            <a:r>
              <a:rPr b="0" i="0" lang="en-US" sz="1200" u="none" cap="none" strike="noStrike">
                <a:solidFill>
                  <a:schemeClr val="dk1"/>
                </a:solidFill>
                <a:latin typeface="Raleway Medium"/>
                <a:ea typeface="Raleway Medium"/>
                <a:cs typeface="Raleway Medium"/>
                <a:sym typeface="Raleway Medium"/>
              </a:rPr>
              <a:t>: </a:t>
            </a:r>
            <a:r>
              <a:rPr b="1" i="0" lang="en-US" sz="1200" u="none" cap="none" strike="noStrike">
                <a:solidFill>
                  <a:srgbClr val="2939FA"/>
                </a:solidFill>
                <a:latin typeface="Arial"/>
                <a:ea typeface="Arial"/>
                <a:cs typeface="Arial"/>
                <a:sym typeface="Arial"/>
              </a:rPr>
              <a:t>USD 53,454.</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(end of </a:t>
            </a:r>
            <a:r>
              <a:rPr b="0" i="1" lang="en-US" sz="900" u="none" cap="none" strike="noStrike">
                <a:solidFill>
                  <a:srgbClr val="3F3F3F"/>
                </a:solidFill>
                <a:latin typeface="Raleway"/>
                <a:ea typeface="Raleway"/>
                <a:cs typeface="Raleway"/>
                <a:sym typeface="Raleway"/>
              </a:rPr>
              <a:t>Aug/19):</a:t>
            </a:r>
            <a:r>
              <a:rPr b="0" i="0" lang="en-US" sz="900" u="none" cap="none" strike="noStrike">
                <a:solidFill>
                  <a:srgbClr val="3F3F3F"/>
                </a:solidFill>
                <a:latin typeface="Raleway"/>
                <a:ea typeface="Raleway"/>
                <a:cs typeface="Raleway"/>
                <a:sym typeface="Raleway"/>
              </a:rPr>
              <a:t> (+) USD 31,344</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Capital Income </a:t>
            </a:r>
            <a:r>
              <a:rPr b="0" i="1" lang="en-US" sz="900" u="none" cap="none" strike="noStrike">
                <a:solidFill>
                  <a:srgbClr val="3F3F3F"/>
                </a:solidFill>
                <a:latin typeface="Raleway"/>
                <a:ea typeface="Raleway"/>
                <a:cs typeface="Raleway"/>
                <a:sym typeface="Raleway"/>
              </a:rPr>
              <a:t>Sept/19 </a:t>
            </a:r>
            <a:r>
              <a:rPr b="0" i="0" lang="en-US" sz="900" u="none" cap="none" strike="noStrike">
                <a:solidFill>
                  <a:srgbClr val="3F3F3F"/>
                </a:solidFill>
                <a:latin typeface="Raleway"/>
                <a:ea typeface="Raleway"/>
                <a:cs typeface="Raleway"/>
                <a:sym typeface="Raleway"/>
              </a:rPr>
              <a:t>: (+) USD 199,975</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414141"/>
                </a:solidFill>
                <a:latin typeface="Raleway"/>
                <a:ea typeface="Raleway"/>
                <a:cs typeface="Raleway"/>
                <a:sym typeface="Raleway"/>
              </a:rPr>
              <a:t>Fixed Assets </a:t>
            </a:r>
            <a:r>
              <a:rPr b="0" i="1" lang="en-US" sz="900" u="none" cap="none" strike="noStrike">
                <a:solidFill>
                  <a:srgbClr val="414141"/>
                </a:solidFill>
                <a:latin typeface="Raleway"/>
                <a:ea typeface="Raleway"/>
                <a:cs typeface="Raleway"/>
                <a:sym typeface="Raleway"/>
              </a:rPr>
              <a:t>Sept/19 :</a:t>
            </a:r>
            <a:r>
              <a:rPr b="0" i="0" lang="en-US" sz="900" u="none" cap="none" strike="noStrike">
                <a:solidFill>
                  <a:srgbClr val="414141"/>
                </a:solidFill>
                <a:latin typeface="Raleway"/>
                <a:ea typeface="Raleway"/>
                <a:cs typeface="Raleway"/>
                <a:sym typeface="Raleway"/>
              </a:rPr>
              <a:t> (-) USD 8,331.</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Intangible Assets (License) </a:t>
            </a:r>
            <a:r>
              <a:rPr b="0" i="1" lang="en-US" sz="900" u="none" cap="none" strike="noStrike">
                <a:solidFill>
                  <a:srgbClr val="3F3F3F"/>
                </a:solidFill>
                <a:latin typeface="Raleway"/>
                <a:ea typeface="Raleway"/>
                <a:cs typeface="Raleway"/>
                <a:sym typeface="Raleway"/>
              </a:rPr>
              <a:t>Se</a:t>
            </a:r>
            <a:r>
              <a:rPr i="1" lang="en-US" sz="900">
                <a:solidFill>
                  <a:srgbClr val="3F3F3F"/>
                </a:solidFill>
                <a:latin typeface="Raleway"/>
                <a:ea typeface="Raleway"/>
                <a:cs typeface="Raleway"/>
                <a:sym typeface="Raleway"/>
              </a:rPr>
              <a:t>pt</a:t>
            </a:r>
            <a:r>
              <a:rPr b="0" i="1" lang="en-US" sz="900" u="none" cap="none" strike="noStrike">
                <a:solidFill>
                  <a:srgbClr val="3F3F3F"/>
                </a:solidFill>
                <a:latin typeface="Raleway"/>
                <a:ea typeface="Raleway"/>
                <a:cs typeface="Raleway"/>
                <a:sym typeface="Raleway"/>
              </a:rPr>
              <a:t>/19: </a:t>
            </a:r>
            <a:r>
              <a:rPr b="0" i="0" lang="en-US" sz="900" u="none" cap="none" strike="noStrike">
                <a:solidFill>
                  <a:srgbClr val="3F3F3F"/>
                </a:solidFill>
                <a:latin typeface="Raleway"/>
                <a:ea typeface="Raleway"/>
                <a:cs typeface="Raleway"/>
                <a:sym typeface="Raleway"/>
              </a:rPr>
              <a:t>(-) USD 11,784.</a:t>
            </a:r>
            <a:endParaRPr b="0" i="1" sz="900" u="none" cap="none" strike="noStrike">
              <a:solidFill>
                <a:srgbClr val="3F3F3F"/>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Operating Expenses </a:t>
            </a:r>
            <a:r>
              <a:rPr b="0" i="1" lang="en-US" sz="900" u="none" cap="none" strike="noStrike">
                <a:solidFill>
                  <a:srgbClr val="3F3F3F"/>
                </a:solidFill>
                <a:latin typeface="Raleway"/>
                <a:ea typeface="Raleway"/>
                <a:cs typeface="Raleway"/>
                <a:sym typeface="Raleway"/>
              </a:rPr>
              <a:t>Sept/19 :</a:t>
            </a:r>
            <a:r>
              <a:rPr b="0" i="0" lang="en-US" sz="900" u="none" cap="none" strike="noStrike">
                <a:solidFill>
                  <a:srgbClr val="3F3F3F"/>
                </a:solidFill>
                <a:latin typeface="Raleway"/>
                <a:ea typeface="Raleway"/>
                <a:cs typeface="Raleway"/>
                <a:sym typeface="Raleway"/>
              </a:rPr>
              <a:t> (-) USD 157,750</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1" i="0" lang="en-US" sz="900" u="none" cap="none" strike="noStrike">
                <a:solidFill>
                  <a:srgbClr val="414141"/>
                </a:solidFill>
                <a:latin typeface="Raleway"/>
                <a:ea typeface="Raleway"/>
                <a:cs typeface="Raleway"/>
                <a:sym typeface="Raleway"/>
              </a:rPr>
              <a:t>Final accumulated cash balance </a:t>
            </a:r>
            <a:r>
              <a:rPr b="1" i="1" lang="en-US" sz="900" u="none" cap="none" strike="noStrike">
                <a:solidFill>
                  <a:srgbClr val="414141"/>
                </a:solidFill>
                <a:latin typeface="Raleway"/>
                <a:ea typeface="Raleway"/>
                <a:cs typeface="Raleway"/>
                <a:sym typeface="Raleway"/>
              </a:rPr>
              <a:t>Sept 2019 </a:t>
            </a:r>
            <a:r>
              <a:rPr b="1" i="0" lang="en-US" sz="900" u="none" cap="none" strike="noStrike">
                <a:solidFill>
                  <a:srgbClr val="414141"/>
                </a:solidFill>
                <a:latin typeface="Raleway"/>
                <a:ea typeface="Raleway"/>
                <a:cs typeface="Raleway"/>
                <a:sym typeface="Raleway"/>
              </a:rPr>
              <a:t>: USD 53,454.</a:t>
            </a:r>
            <a:endParaRPr b="1" i="0" sz="900" u="none" cap="none" strike="noStrike">
              <a:solidFill>
                <a:srgbClr val="414141"/>
              </a:solidFill>
              <a:latin typeface="Raleway"/>
              <a:ea typeface="Raleway"/>
              <a:cs typeface="Raleway"/>
              <a:sym typeface="Raleway"/>
            </a:endParaRPr>
          </a:p>
          <a:p>
            <a:pPr indent="-228600" lvl="1" marL="914400" marR="0" rtl="0" algn="l">
              <a:lnSpc>
                <a:spcPct val="115000"/>
              </a:lnSpc>
              <a:spcBef>
                <a:spcPts val="0"/>
              </a:spcBef>
              <a:spcAft>
                <a:spcPts val="0"/>
              </a:spcAft>
              <a:buClr>
                <a:srgbClr val="414141"/>
              </a:buClr>
              <a:buSzPts val="1000"/>
              <a:buFont typeface="Raleway"/>
              <a:buNone/>
            </a:pPr>
            <a:r>
              <a:t/>
            </a:r>
            <a:endParaRPr b="0" i="1" sz="1000" u="none" cap="none" strike="noStrike">
              <a:latin typeface="Raleway"/>
              <a:ea typeface="Raleway"/>
              <a:cs typeface="Raleway"/>
              <a:sym typeface="Raleway"/>
            </a:endParaRPr>
          </a:p>
          <a:p>
            <a:pPr indent="-292100" lvl="1" marL="914400" marR="0" rtl="0" algn="l">
              <a:lnSpc>
                <a:spcPct val="115000"/>
              </a:lnSpc>
              <a:spcBef>
                <a:spcPts val="0"/>
              </a:spcBef>
              <a:spcAft>
                <a:spcPts val="0"/>
              </a:spcAft>
              <a:buSzPts val="1000"/>
              <a:buFont typeface="Raleway"/>
              <a:buChar char="o"/>
            </a:pPr>
            <a:r>
              <a:rPr b="0" i="1" lang="en-US" sz="900" u="none" cap="none" strike="noStrike">
                <a:latin typeface="Raleway"/>
                <a:ea typeface="Raleway"/>
                <a:cs typeface="Raleway"/>
                <a:sym typeface="Raleway"/>
              </a:rPr>
              <a:t>Cash outflows for  Sept/19 (USD 177,865) are composed of: 88% Operating Expenses, 7% Intangible Assets and 5% Equipment and Structure.</a:t>
            </a:r>
            <a:endParaRPr b="0" i="1" sz="900" u="none" cap="none" strike="noStrike">
              <a:latin typeface="Raleway"/>
              <a:ea typeface="Raleway"/>
              <a:cs typeface="Raleway"/>
              <a:sym typeface="Raleway"/>
            </a:endParaRPr>
          </a:p>
          <a:p>
            <a:pPr indent="-292100" lvl="1" marL="914400" marR="25400" rtl="0" algn="l">
              <a:lnSpc>
                <a:spcPct val="115000"/>
              </a:lnSpc>
              <a:spcBef>
                <a:spcPts val="0"/>
              </a:spcBef>
              <a:spcAft>
                <a:spcPts val="0"/>
              </a:spcAft>
              <a:buSzPts val="1000"/>
              <a:buFont typeface="Raleway"/>
              <a:buChar char="o"/>
            </a:pPr>
            <a:r>
              <a:rPr b="0" i="1" lang="en-US" sz="900" u="none" cap="none" strike="noStrike">
                <a:latin typeface="Raleway"/>
                <a:ea typeface="Raleway"/>
                <a:cs typeface="Raleway"/>
                <a:sym typeface="Raleway"/>
              </a:rPr>
              <a:t>September operating costs were +95% more than the monthly average (last 12 months).</a:t>
            </a:r>
            <a:endParaRPr b="0" i="1" sz="900" u="none" cap="none" strike="noStrike">
              <a:latin typeface="Raleway"/>
              <a:ea typeface="Raleway"/>
              <a:cs typeface="Raleway"/>
              <a:sym typeface="Raleway"/>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6" name="Google Shape;86;p17"/>
          <p:cNvSpPr txBox="1"/>
          <p:nvPr/>
        </p:nvSpPr>
        <p:spPr>
          <a:xfrm>
            <a:off x="53869" y="4464946"/>
            <a:ext cx="4628100" cy="12615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New partner contributions and Loans: Sept. 2019</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0" i="0" lang="en-US" sz="900" u="none" cap="none" strike="noStrike">
                <a:solidFill>
                  <a:srgbClr val="414141"/>
                </a:solidFill>
                <a:latin typeface="Raleway Medium"/>
                <a:ea typeface="Raleway Medium"/>
                <a:cs typeface="Raleway Medium"/>
                <a:sym typeface="Raleway Medium"/>
              </a:rPr>
              <a:t>Contribution of partners: USD </a:t>
            </a:r>
            <a:r>
              <a:rPr lang="en-US" sz="900">
                <a:solidFill>
                  <a:srgbClr val="414141"/>
                </a:solidFill>
                <a:latin typeface="Raleway Medium"/>
                <a:ea typeface="Raleway Medium"/>
                <a:cs typeface="Raleway Medium"/>
                <a:sym typeface="Raleway Medium"/>
              </a:rPr>
              <a:t>0</a:t>
            </a:r>
            <a:r>
              <a:rPr b="0" i="0" lang="en-US" sz="900" u="none" cap="none" strike="noStrike">
                <a:solidFill>
                  <a:srgbClr val="414141"/>
                </a:solidFill>
                <a:latin typeface="Raleway Medium"/>
                <a:ea typeface="Raleway Medium"/>
                <a:cs typeface="Raleway Medium"/>
                <a:sym typeface="Raleway Medium"/>
              </a:rPr>
              <a:t>.</a:t>
            </a:r>
            <a:endParaRPr b="0" i="0" sz="900" u="none" cap="none" strike="noStrike">
              <a:solidFill>
                <a:srgbClr val="414141"/>
              </a:solidFill>
              <a:latin typeface="Raleway"/>
              <a:ea typeface="Raleway"/>
              <a:cs typeface="Raleway"/>
              <a:sym typeface="Raleway"/>
            </a:endParaRPr>
          </a:p>
        </p:txBody>
      </p:sp>
      <p:pic>
        <p:nvPicPr>
          <p:cNvPr id="87" name="Google Shape;87;p17"/>
          <p:cNvPicPr preferRelativeResize="0"/>
          <p:nvPr/>
        </p:nvPicPr>
        <p:blipFill rotWithShape="1">
          <a:blip r:embed="rId3">
            <a:alphaModFix/>
          </a:blip>
          <a:srcRect b="0" l="0" r="0" t="0"/>
          <a:stretch/>
        </p:blipFill>
        <p:spPr>
          <a:xfrm>
            <a:off x="4939193" y="419787"/>
            <a:ext cx="4150938" cy="46759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4041317" y="879569"/>
            <a:ext cx="4742941" cy="3132000"/>
          </a:xfrm>
          <a:prstGeom prst="rect">
            <a:avLst/>
          </a:prstGeom>
          <a:noFill/>
          <a:ln>
            <a:noFill/>
          </a:ln>
        </p:spPr>
      </p:pic>
      <p:sp>
        <p:nvSpPr>
          <p:cNvPr id="93" name="Google Shape;93;p18"/>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Arial"/>
              <a:buNone/>
            </a:pPr>
            <a:r>
              <a:rPr b="1" i="0" lang="en-US" sz="2400" u="none" cap="none" strike="noStrike">
                <a:solidFill>
                  <a:srgbClr val="1B36FF"/>
                </a:solidFill>
                <a:latin typeface="Raleway"/>
                <a:ea typeface="Raleway"/>
                <a:cs typeface="Raleway"/>
                <a:sym typeface="Raleway"/>
              </a:rPr>
              <a:t>Accumulated Cash Flow – </a:t>
            </a:r>
            <a:r>
              <a:rPr lang="en-US" sz="2400">
                <a:solidFill>
                  <a:srgbClr val="1B36FF"/>
                </a:solidFill>
                <a:latin typeface="Raleway"/>
                <a:ea typeface="Raleway"/>
                <a:cs typeface="Raleway"/>
                <a:sym typeface="Raleway"/>
              </a:rPr>
              <a:t>Sep</a:t>
            </a:r>
            <a:r>
              <a:rPr b="1" i="0" lang="en-US" sz="2400" u="none" cap="none" strike="noStrike">
                <a:solidFill>
                  <a:srgbClr val="1B36FF"/>
                </a:solidFill>
                <a:latin typeface="Raleway"/>
                <a:ea typeface="Raleway"/>
                <a:cs typeface="Raleway"/>
                <a:sym typeface="Raleway"/>
              </a:rPr>
              <a:t> 2019</a:t>
            </a:r>
            <a:endParaRPr b="1" i="0" sz="2400" u="none" cap="none" strike="noStrike">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5</a:t>
            </a:r>
            <a:endParaRPr b="0" i="0" sz="1200" u="none" cap="none" strike="noStrike">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b="27695" l="0" r="9835" t="52803"/>
          <a:stretch/>
        </p:blipFill>
        <p:spPr>
          <a:xfrm>
            <a:off x="0" y="4681850"/>
            <a:ext cx="1180024" cy="461651"/>
          </a:xfrm>
          <a:prstGeom prst="rect">
            <a:avLst/>
          </a:prstGeom>
          <a:noFill/>
          <a:ln>
            <a:noFill/>
          </a:ln>
        </p:spPr>
      </p:pic>
      <p:sp>
        <p:nvSpPr>
          <p:cNvPr id="97" name="Google Shape;97;p18"/>
          <p:cNvSpPr txBox="1"/>
          <p:nvPr>
            <p:ph idx="1" type="body"/>
          </p:nvPr>
        </p:nvSpPr>
        <p:spPr>
          <a:xfrm>
            <a:off x="-132217" y="1085587"/>
            <a:ext cx="4537962" cy="2720457"/>
          </a:xfrm>
          <a:prstGeom prst="rect">
            <a:avLst/>
          </a:prstGeom>
          <a:noFill/>
          <a:ln>
            <a:noFill/>
          </a:ln>
        </p:spPr>
        <p:txBody>
          <a:bodyPr anchorCtr="0" anchor="t" bIns="45700" lIns="91425" spcFirstLastPara="1" rIns="91425" wrap="square" tIns="45700">
            <a:noAutofit/>
          </a:bodyPr>
          <a:lstStyle/>
          <a:p>
            <a:pPr indent="-317500" lvl="0" marL="457200" marR="0" rtl="0" algn="l">
              <a:lnSpc>
                <a:spcPct val="90000"/>
              </a:lnSpc>
              <a:spcBef>
                <a:spcPts val="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2016: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39 thousand</a:t>
            </a:r>
            <a:r>
              <a:rPr b="1" i="0" lang="en-US" sz="1300" u="none" cap="none" strike="noStrike">
                <a:solidFill>
                  <a:srgbClr val="2939FA"/>
                </a:solidFill>
                <a:latin typeface="Raleway Medium"/>
                <a:ea typeface="Raleway Medium"/>
                <a:cs typeface="Raleway Medium"/>
                <a:sym typeface="Raleway Medium"/>
              </a:rPr>
              <a:t> </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2017: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46 thousand</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2018: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165 thou</a:t>
            </a:r>
            <a:r>
              <a:rPr b="1" lang="en-US" sz="1300">
                <a:solidFill>
                  <a:srgbClr val="2939FA"/>
                </a:solidFill>
                <a:latin typeface="Arial"/>
                <a:ea typeface="Arial"/>
                <a:cs typeface="Arial"/>
                <a:sym typeface="Arial"/>
              </a:rPr>
              <a:t>sand</a:t>
            </a:r>
            <a:endParaRPr/>
          </a:p>
          <a:p>
            <a:pPr indent="-317500" lvl="0" marL="457200" rtl="0" algn="l">
              <a:lnSpc>
                <a:spcPct val="90000"/>
              </a:lnSpc>
              <a:spcBef>
                <a:spcPts val="600"/>
              </a:spcBef>
              <a:spcAft>
                <a:spcPts val="0"/>
              </a:spcAft>
              <a:buClr>
                <a:schemeClr val="dk1"/>
              </a:buClr>
              <a:buSzPts val="1400"/>
              <a:buFont typeface="Raleway Medium"/>
              <a:buChar char="●"/>
            </a:pPr>
            <a:r>
              <a:rPr lang="en-US" sz="1300">
                <a:latin typeface="Raleway Medium"/>
                <a:ea typeface="Raleway Medium"/>
                <a:cs typeface="Raleway Medium"/>
                <a:sym typeface="Raleway Medium"/>
              </a:rPr>
              <a:t>Final Cash Balance 2019: </a:t>
            </a:r>
            <a:r>
              <a:rPr b="1" lang="en-US" sz="1300">
                <a:solidFill>
                  <a:srgbClr val="2939FA"/>
                </a:solidFill>
                <a:latin typeface="Raleway Medium"/>
                <a:ea typeface="Raleway Medium"/>
                <a:cs typeface="Raleway Medium"/>
                <a:sym typeface="Raleway Medium"/>
              </a:rPr>
              <a:t>USD </a:t>
            </a:r>
            <a:r>
              <a:rPr b="1" lang="en-US" sz="1300">
                <a:solidFill>
                  <a:srgbClr val="2939FA"/>
                </a:solidFill>
                <a:latin typeface="Arial"/>
                <a:ea typeface="Arial"/>
                <a:cs typeface="Arial"/>
                <a:sym typeface="Arial"/>
              </a:rPr>
              <a:t>53 thousand</a:t>
            </a:r>
            <a:endParaRPr/>
          </a:p>
          <a:p>
            <a:pPr indent="-317500" lvl="1" marL="914400" marR="0" rtl="0" algn="l">
              <a:lnSpc>
                <a:spcPct val="90000"/>
              </a:lnSpc>
              <a:spcBef>
                <a:spcPts val="600"/>
              </a:spcBef>
              <a:spcAft>
                <a:spcPts val="0"/>
              </a:spcAft>
              <a:buClr>
                <a:schemeClr val="dk1"/>
              </a:buClr>
              <a:buSzPts val="1400"/>
              <a:buFont typeface="Courier New"/>
              <a:buChar char="o"/>
            </a:pPr>
            <a:r>
              <a:rPr b="0" i="0" lang="en-US" sz="1000" u="none" cap="none" strike="noStrike">
                <a:solidFill>
                  <a:srgbClr val="3F3F3F"/>
                </a:solidFill>
                <a:latin typeface="Raleway Medium"/>
                <a:ea typeface="Raleway Medium"/>
                <a:cs typeface="Raleway Medium"/>
                <a:sym typeface="Raleway Medium"/>
              </a:rPr>
              <a:t>January 2019:</a:t>
            </a:r>
            <a:r>
              <a:rPr b="0" i="0" lang="en-US" sz="1000" u="none" cap="none" strike="noStrike">
                <a:solidFill>
                  <a:srgbClr val="3F3F3F"/>
                </a:solidFill>
                <a:latin typeface="Arial"/>
                <a:ea typeface="Arial"/>
                <a:cs typeface="Arial"/>
                <a:sym typeface="Arial"/>
              </a:rPr>
              <a:t> USD (-) 67</a:t>
            </a:r>
            <a:r>
              <a:rPr lang="en-US" sz="1000">
                <a:solidFill>
                  <a:srgbClr val="3F3F3F"/>
                </a:solidFill>
                <a:latin typeface="Arial"/>
                <a:ea typeface="Arial"/>
                <a:cs typeface="Arial"/>
                <a:sym typeface="Arial"/>
              </a:rPr>
              <a:t>.</a:t>
            </a:r>
            <a:r>
              <a:rPr b="0" i="0" lang="en-US" sz="1000" u="none" cap="none" strike="noStrike">
                <a:solidFill>
                  <a:srgbClr val="3F3F3F"/>
                </a:solidFill>
                <a:latin typeface="Arial"/>
                <a:ea typeface="Arial"/>
                <a:cs typeface="Arial"/>
                <a:sym typeface="Arial"/>
              </a:rPr>
              <a:t>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February 2019: USD (-) 61.5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March 2019: USD (-) 28.8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April 2019: USD (+) 107.3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May 2019: USD (-) 32.7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Jun 2019: USD (+) 219.7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Jul 2019: USD (-) 194.3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Aug 2019: USD (-) 75.7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Sep 2019: USD (+) 22.1</a:t>
            </a:r>
            <a:endParaRPr sz="1000">
              <a:solidFill>
                <a:srgbClr val="3F3F3F"/>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98" name="Google Shape;98;p18"/>
          <p:cNvSpPr txBox="1"/>
          <p:nvPr/>
        </p:nvSpPr>
        <p:spPr>
          <a:xfrm>
            <a:off x="7335252" y="1059256"/>
            <a:ext cx="1644503"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3F3F3F"/>
                </a:solidFill>
                <a:latin typeface="Raleway"/>
                <a:ea typeface="Raleway"/>
                <a:cs typeface="Raleway"/>
                <a:sym typeface="Raleway"/>
              </a:rPr>
              <a:t>Accumulated 2019</a:t>
            </a:r>
            <a:endParaRPr b="0" i="0" sz="1400" u="none" cap="none" strike="noStrike">
              <a:solidFill>
                <a:srgbClr val="000000"/>
              </a:solidFill>
              <a:latin typeface="Arial"/>
              <a:ea typeface="Arial"/>
              <a:cs typeface="Arial"/>
              <a:sym typeface="Arial"/>
            </a:endParaRPr>
          </a:p>
        </p:txBody>
      </p:sp>
      <p:sp>
        <p:nvSpPr>
          <p:cNvPr id="99" name="Google Shape;99;p18"/>
          <p:cNvSpPr txBox="1"/>
          <p:nvPr/>
        </p:nvSpPr>
        <p:spPr>
          <a:xfrm>
            <a:off x="5399443" y="2445569"/>
            <a:ext cx="47105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-506</a:t>
            </a:r>
            <a:endParaRPr b="0" i="0" sz="1400" u="none" cap="none" strike="noStrike">
              <a:solidFill>
                <a:srgbClr val="C00000"/>
              </a:solidFill>
              <a:latin typeface="Arial"/>
              <a:ea typeface="Arial"/>
              <a:cs typeface="Arial"/>
              <a:sym typeface="Arial"/>
            </a:endParaRPr>
          </a:p>
        </p:txBody>
      </p:sp>
      <p:sp>
        <p:nvSpPr>
          <p:cNvPr id="100" name="Google Shape;100;p18"/>
          <p:cNvSpPr txBox="1"/>
          <p:nvPr/>
        </p:nvSpPr>
        <p:spPr>
          <a:xfrm>
            <a:off x="5287835" y="4213615"/>
            <a:ext cx="35676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(1) – Accumulated Cash Flow (2016 - 2017)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(2) – Accumulated Cash Flow (2016 -  December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(3) – Accumulated Cash Flow (2016 –  Sep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7F7F7F"/>
              </a:solidFill>
              <a:latin typeface="Raleway"/>
              <a:ea typeface="Raleway"/>
              <a:cs typeface="Raleway"/>
              <a:sym typeface="Raleway"/>
            </a:endParaRPr>
          </a:p>
        </p:txBody>
      </p:sp>
      <p:sp>
        <p:nvSpPr>
          <p:cNvPr id="101" name="Google Shape;101;p18"/>
          <p:cNvSpPr txBox="1"/>
          <p:nvPr/>
        </p:nvSpPr>
        <p:spPr>
          <a:xfrm>
            <a:off x="6624567" y="2940712"/>
            <a:ext cx="63839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-1.135</a:t>
            </a:r>
            <a:endParaRPr b="0" i="0" sz="1200" u="none" cap="none" strike="noStrike">
              <a:solidFill>
                <a:srgbClr val="C00000"/>
              </a:solidFill>
              <a:latin typeface="Arial"/>
              <a:ea typeface="Arial"/>
              <a:cs typeface="Arial"/>
              <a:sym typeface="Arial"/>
            </a:endParaRPr>
          </a:p>
        </p:txBody>
      </p:sp>
      <p:sp>
        <p:nvSpPr>
          <p:cNvPr id="102" name="Google Shape;102;p18"/>
          <p:cNvSpPr txBox="1"/>
          <p:nvPr/>
        </p:nvSpPr>
        <p:spPr>
          <a:xfrm>
            <a:off x="7467994" y="1381174"/>
            <a:ext cx="67565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1B36FF"/>
                </a:solidFill>
                <a:latin typeface="Calibri"/>
                <a:ea typeface="Calibri"/>
                <a:cs typeface="Calibri"/>
                <a:sym typeface="Calibri"/>
              </a:rPr>
              <a:t>1.145</a:t>
            </a:r>
            <a:endParaRPr b="1" i="0" sz="1200" u="none" cap="none" strike="noStrike">
              <a:solidFill>
                <a:srgbClr val="1B36FF"/>
              </a:solidFill>
              <a:latin typeface="Calibri"/>
              <a:ea typeface="Calibri"/>
              <a:cs typeface="Calibri"/>
              <a:sym typeface="Calibri"/>
            </a:endParaRPr>
          </a:p>
        </p:txBody>
      </p:sp>
      <p:sp>
        <p:nvSpPr>
          <p:cNvPr id="103" name="Google Shape;103;p18"/>
          <p:cNvSpPr/>
          <p:nvPr/>
        </p:nvSpPr>
        <p:spPr>
          <a:xfrm>
            <a:off x="7508913" y="805251"/>
            <a:ext cx="1292049" cy="2403942"/>
          </a:xfrm>
          <a:prstGeom prst="rect">
            <a:avLst/>
          </a:prstGeom>
          <a:solidFill>
            <a:srgbClr val="D6D6D6">
              <a:alpha val="20000"/>
            </a:srgbClr>
          </a:solidFill>
          <a:ln cap="flat" cmpd="sng" w="12700">
            <a:solidFill>
              <a:srgbClr val="41414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109" name="Google Shape;109;p19"/>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Cash flow available data </a:t>
            </a:r>
            <a:endParaRPr b="0" i="0" sz="2700" u="none" cap="none" strike="noStrike">
              <a:solidFill>
                <a:srgbClr val="FFFFFF"/>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Management tools</a:t>
            </a:r>
            <a:endParaRPr b="1" i="0" sz="28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Balance Sheet</a:t>
            </a:r>
            <a:endParaRPr b="1" i="0" sz="24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Income Statement</a:t>
            </a:r>
            <a:endParaRPr b="1" i="0" sz="2400" u="none" cap="none" strike="noStrike">
              <a:solidFill>
                <a:srgbClr val="FFFFFF"/>
              </a:solidFill>
              <a:latin typeface="Raleway"/>
              <a:ea typeface="Raleway"/>
              <a:cs typeface="Raleway"/>
              <a:sym typeface="Raleway"/>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110" name="Google Shape;110;p19"/>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1" type="body"/>
          </p:nvPr>
        </p:nvSpPr>
        <p:spPr>
          <a:xfrm>
            <a:off x="438461" y="825309"/>
            <a:ext cx="4358866" cy="2393100"/>
          </a:xfrm>
          <a:prstGeom prst="rect">
            <a:avLst/>
          </a:prstGeom>
          <a:noFill/>
          <a:ln>
            <a:noFill/>
          </a:ln>
        </p:spPr>
        <p:txBody>
          <a:bodyPr anchorCtr="0" anchor="t" bIns="45700" lIns="91425" spcFirstLastPara="1" rIns="91425" wrap="square" tIns="45700">
            <a:noAutofit/>
          </a:bodyPr>
          <a:lstStyle/>
          <a:p>
            <a:pPr indent="-254507" lvl="0" marL="365760" marR="0" rtl="0" algn="l">
              <a:lnSpc>
                <a:spcPct val="115000"/>
              </a:lnSpc>
              <a:spcBef>
                <a:spcPts val="0"/>
              </a:spcBef>
              <a:spcAft>
                <a:spcPts val="0"/>
              </a:spcAft>
              <a:buClr>
                <a:srgbClr val="000000"/>
              </a:buClr>
              <a:buSzPts val="1200"/>
              <a:buFont typeface="Raleway Medium"/>
              <a:buChar char="●"/>
            </a:pPr>
            <a:r>
              <a:rPr b="0" i="0" lang="en-US" sz="1200" u="none" cap="none" strike="noStrike">
                <a:solidFill>
                  <a:srgbClr val="000000"/>
                </a:solidFill>
                <a:latin typeface="Raleway Medium"/>
                <a:ea typeface="Raleway Medium"/>
                <a:cs typeface="Raleway Medium"/>
                <a:sym typeface="Raleway Medium"/>
              </a:rPr>
              <a:t>Continuous growth of plant and equipment</a:t>
            </a:r>
            <a:endParaRPr b="0" i="0" sz="1200" u="none" cap="none" strike="noStrike">
              <a:solidFill>
                <a:schemeClr val="dk1"/>
              </a:solidFill>
              <a:latin typeface="Rambla"/>
              <a:ea typeface="Rambla"/>
              <a:cs typeface="Rambla"/>
              <a:sym typeface="Rambla"/>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2017: </a:t>
            </a:r>
            <a:r>
              <a:rPr b="0" i="0" lang="en-US" sz="1200" u="none" cap="none" strike="noStrike">
                <a:solidFill>
                  <a:srgbClr val="2939FA"/>
                </a:solidFill>
                <a:latin typeface="Raleway Medium"/>
                <a:ea typeface="Raleway Medium"/>
                <a:cs typeface="Raleway Medium"/>
                <a:sym typeface="Raleway Medium"/>
              </a:rPr>
              <a:t>200%</a:t>
            </a:r>
            <a:endParaRPr b="0" i="0" sz="1000" u="none" cap="none" strike="noStrike">
              <a:solidFill>
                <a:srgbClr val="2939FA"/>
              </a:solidFill>
              <a:latin typeface="Raleway Medium"/>
              <a:ea typeface="Raleway Medium"/>
              <a:cs typeface="Raleway Medium"/>
              <a:sym typeface="Raleway Medium"/>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2018: </a:t>
            </a:r>
            <a:r>
              <a:rPr lang="en-US" sz="1200">
                <a:solidFill>
                  <a:srgbClr val="2939FA"/>
                </a:solidFill>
                <a:latin typeface="Raleway Medium"/>
                <a:ea typeface="Raleway Medium"/>
                <a:cs typeface="Raleway Medium"/>
                <a:sym typeface="Raleway Medium"/>
              </a:rPr>
              <a:t>138</a:t>
            </a:r>
            <a:r>
              <a:rPr b="0" i="0" lang="en-US" sz="1200" u="none" cap="none" strike="noStrike">
                <a:solidFill>
                  <a:srgbClr val="2939FA"/>
                </a:solidFill>
                <a:latin typeface="Raleway Medium"/>
                <a:ea typeface="Raleway Medium"/>
                <a:cs typeface="Raleway Medium"/>
                <a:sym typeface="Raleway Medium"/>
              </a:rPr>
              <a:t>%</a:t>
            </a:r>
            <a:endParaRPr/>
          </a:p>
          <a:p>
            <a:pPr indent="-267208" lvl="1" marL="82296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Property, Plant &amp; Equipment growth in 2019: </a:t>
            </a:r>
            <a:r>
              <a:rPr lang="en-US" sz="1200">
                <a:solidFill>
                  <a:srgbClr val="2939FA"/>
                </a:solidFill>
                <a:latin typeface="Raleway Medium"/>
                <a:ea typeface="Raleway Medium"/>
                <a:cs typeface="Raleway Medium"/>
                <a:sym typeface="Raleway Medium"/>
              </a:rPr>
              <a:t>58%</a:t>
            </a:r>
            <a:endParaRPr/>
          </a:p>
          <a:p>
            <a:pPr indent="-267208" lvl="1" marL="822960" marR="0" rtl="0" algn="l">
              <a:lnSpc>
                <a:spcPct val="115000"/>
              </a:lnSpc>
              <a:spcBef>
                <a:spcPts val="0"/>
              </a:spcBef>
              <a:spcAft>
                <a:spcPts val="0"/>
              </a:spcAft>
              <a:buClr>
                <a:srgbClr val="414141"/>
              </a:buClr>
              <a:buSzPts val="1400"/>
              <a:buFont typeface="Raleway"/>
              <a:buChar char="o"/>
            </a:pPr>
            <a:r>
              <a:rPr lang="en-US" sz="1000">
                <a:solidFill>
                  <a:srgbClr val="414141"/>
                </a:solidFill>
                <a:latin typeface="Raleway Medium"/>
                <a:ea typeface="Raleway Medium"/>
                <a:cs typeface="Raleway Medium"/>
                <a:sym typeface="Raleway Medium"/>
              </a:rPr>
              <a:t>(Investments include Value Added Taxes: Tax Credit)</a:t>
            </a:r>
            <a:endParaRPr i="0" sz="1000" u="none" cap="none" strike="noStrike">
              <a:solidFill>
                <a:srgbClr val="414141"/>
              </a:solidFill>
              <a:latin typeface="Raleway Medium"/>
              <a:ea typeface="Raleway Medium"/>
              <a:cs typeface="Raleway Medium"/>
              <a:sym typeface="Raleway Medium"/>
            </a:endParaRPr>
          </a:p>
          <a:p>
            <a:pPr indent="-178307" lvl="0" marL="365760" rtl="0" algn="l">
              <a:lnSpc>
                <a:spcPct val="115000"/>
              </a:lnSpc>
              <a:spcBef>
                <a:spcPts val="0"/>
              </a:spcBef>
              <a:spcAft>
                <a:spcPts val="0"/>
              </a:spcAft>
              <a:buClr>
                <a:srgbClr val="000000"/>
              </a:buClr>
              <a:buSzPts val="1200"/>
              <a:buFont typeface="Raleway Medium"/>
              <a:buNone/>
            </a:pPr>
            <a:r>
              <a:t/>
            </a:r>
            <a:endParaRPr sz="1200">
              <a:solidFill>
                <a:srgbClr val="000000"/>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In</a:t>
            </a:r>
            <a:r>
              <a:rPr lang="en-US" sz="1200">
                <a:solidFill>
                  <a:srgbClr val="000000"/>
                </a:solidFill>
                <a:latin typeface="Raleway Medium"/>
                <a:ea typeface="Raleway Medium"/>
                <a:cs typeface="Raleway Medium"/>
                <a:sym typeface="Raleway Medium"/>
              </a:rPr>
              <a:t> Sept. 2019 USD 11,784 was </a:t>
            </a:r>
            <a:r>
              <a:rPr lang="en-US" sz="1200">
                <a:solidFill>
                  <a:srgbClr val="000000"/>
                </a:solidFill>
                <a:latin typeface="Raleway Medium"/>
                <a:ea typeface="Raleway Medium"/>
                <a:cs typeface="Raleway Medium"/>
                <a:sym typeface="Raleway Medium"/>
              </a:rPr>
              <a:t>invested in</a:t>
            </a:r>
            <a:r>
              <a:rPr lang="en-US" sz="1200">
                <a:solidFill>
                  <a:srgbClr val="000000"/>
                </a:solidFill>
                <a:latin typeface="Raleway Medium"/>
                <a:ea typeface="Raleway Medium"/>
                <a:cs typeface="Raleway Medium"/>
                <a:sym typeface="Raleway Medium"/>
              </a:rPr>
              <a:t> the </a:t>
            </a:r>
            <a:r>
              <a:rPr lang="en-US" sz="1200">
                <a:solidFill>
                  <a:srgbClr val="000000"/>
                </a:solidFill>
                <a:latin typeface="Raleway Medium"/>
                <a:ea typeface="Raleway Medium"/>
                <a:cs typeface="Raleway Medium"/>
                <a:sym typeface="Raleway Medium"/>
              </a:rPr>
              <a:t>license</a:t>
            </a:r>
            <a:r>
              <a:rPr lang="en-US" sz="1200">
                <a:solidFill>
                  <a:srgbClr val="000000"/>
                </a:solidFill>
                <a:latin typeface="Raleway Medium"/>
                <a:ea typeface="Raleway Medium"/>
                <a:cs typeface="Raleway Medium"/>
                <a:sym typeface="Raleway Medium"/>
              </a:rPr>
              <a:t> to manufacture Cannabis (IRCCA)</a:t>
            </a:r>
            <a:endParaRPr>
              <a:solidFill>
                <a:srgbClr val="000000"/>
              </a:solidFill>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Fixed assets totally funded by capital injections and Government Subsidy.</a:t>
            </a:r>
            <a:endParaRPr sz="1200">
              <a:solidFill>
                <a:srgbClr val="000000"/>
              </a:solidFill>
              <a:latin typeface="Raleway Medium"/>
              <a:ea typeface="Raleway Medium"/>
              <a:cs typeface="Raleway Medium"/>
              <a:sym typeface="Raleway Medium"/>
            </a:endParaRPr>
          </a:p>
          <a:p>
            <a:pPr indent="-178307" lvl="2" marL="1280160" marR="0" rtl="0" algn="l">
              <a:lnSpc>
                <a:spcPct val="115000"/>
              </a:lnSpc>
              <a:spcBef>
                <a:spcPts val="16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228600" lvl="1" marL="914400" marR="0" rtl="0" algn="l">
              <a:lnSpc>
                <a:spcPct val="90000"/>
              </a:lnSpc>
              <a:spcBef>
                <a:spcPts val="1000"/>
              </a:spcBef>
              <a:spcAft>
                <a:spcPts val="0"/>
              </a:spcAft>
              <a:buClr>
                <a:schemeClr val="dk1"/>
              </a:buClr>
              <a:buSzPts val="1400"/>
              <a:buFont typeface="Courier New"/>
              <a:buNone/>
            </a:pPr>
            <a:r>
              <a:t/>
            </a:r>
            <a:endParaRPr b="0" i="0" sz="12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16" name="Google Shape;116;p20"/>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200" u="none" cap="none" strike="noStrike">
                <a:solidFill>
                  <a:srgbClr val="1B36FF"/>
                </a:solidFill>
                <a:latin typeface="Raleway"/>
                <a:ea typeface="Raleway"/>
                <a:cs typeface="Raleway"/>
                <a:sym typeface="Raleway"/>
              </a:rPr>
              <a:t>Balance Sheet: Sept.</a:t>
            </a:r>
            <a:r>
              <a:rPr lang="en-US" sz="2200">
                <a:solidFill>
                  <a:srgbClr val="1B36FF"/>
                </a:solidFill>
                <a:latin typeface="Raleway"/>
                <a:ea typeface="Raleway"/>
                <a:cs typeface="Raleway"/>
                <a:sym typeface="Raleway"/>
              </a:rPr>
              <a:t> 2019</a:t>
            </a:r>
            <a:endParaRPr b="1" i="0" sz="2200" u="none" cap="none" strike="noStrike">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7</a:t>
            </a:r>
            <a:endParaRPr b="0" i="0" sz="1200" u="none" cap="none" strike="noStrike">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b="27695" l="0" r="9835" t="5293"/>
          <a:stretch/>
        </p:blipFill>
        <p:spPr>
          <a:xfrm>
            <a:off x="0" y="3557125"/>
            <a:ext cx="1180024" cy="1586375"/>
          </a:xfrm>
          <a:prstGeom prst="rect">
            <a:avLst/>
          </a:prstGeom>
          <a:noFill/>
          <a:ln>
            <a:noFill/>
          </a:ln>
        </p:spPr>
      </p:pic>
      <p:pic>
        <p:nvPicPr>
          <p:cNvPr id="120" name="Google Shape;120;p20"/>
          <p:cNvPicPr preferRelativeResize="0"/>
          <p:nvPr/>
        </p:nvPicPr>
        <p:blipFill rotWithShape="1">
          <a:blip r:embed="rId4">
            <a:alphaModFix/>
          </a:blip>
          <a:srcRect b="0" l="0" r="0" t="0"/>
          <a:stretch/>
        </p:blipFill>
        <p:spPr>
          <a:xfrm>
            <a:off x="4724787" y="336573"/>
            <a:ext cx="4367026" cy="478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0" r="0" t="0"/>
          <a:stretch/>
        </p:blipFill>
        <p:spPr>
          <a:xfrm>
            <a:off x="702949" y="941326"/>
            <a:ext cx="2762417" cy="1800000"/>
          </a:xfrm>
          <a:prstGeom prst="rect">
            <a:avLst/>
          </a:prstGeom>
          <a:noFill/>
          <a:ln>
            <a:noFill/>
          </a:ln>
        </p:spPr>
      </p:pic>
      <p:sp>
        <p:nvSpPr>
          <p:cNvPr id="126" name="Google Shape;126;p21"/>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Investments_ Property, Plant &amp; Eq.: Sep 2019</a:t>
            </a:r>
            <a:endParaRPr b="1" i="0" sz="2400" u="none" cap="none" strike="noStrike">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8</a:t>
            </a:r>
            <a:endParaRPr b="0" i="0" sz="1200" u="none" cap="none" strike="noStrike">
              <a:solidFill>
                <a:srgbClr val="FFFFFF"/>
              </a:solidFill>
              <a:latin typeface="Raleway"/>
              <a:ea typeface="Raleway"/>
              <a:cs typeface="Raleway"/>
              <a:sym typeface="Raleway"/>
            </a:endParaRPr>
          </a:p>
        </p:txBody>
      </p:sp>
      <p:cxnSp>
        <p:nvCxnSpPr>
          <p:cNvPr id="129" name="Google Shape;129;p21"/>
          <p:cNvCxnSpPr/>
          <p:nvPr/>
        </p:nvCxnSpPr>
        <p:spPr>
          <a:xfrm>
            <a:off x="3490453" y="1270434"/>
            <a:ext cx="871697" cy="0"/>
          </a:xfrm>
          <a:prstGeom prst="straightConnector1">
            <a:avLst/>
          </a:prstGeom>
          <a:noFill/>
          <a:ln cap="flat" cmpd="sng" w="19050">
            <a:solidFill>
              <a:srgbClr val="FFCC8B"/>
            </a:solidFill>
            <a:prstDash val="dash"/>
            <a:round/>
            <a:headEnd len="sm" w="sm" type="none"/>
            <a:tailEnd len="med" w="med" type="triangle"/>
          </a:ln>
        </p:spPr>
      </p:cxnSp>
      <p:sp>
        <p:nvSpPr>
          <p:cNvPr id="130" name="Google Shape;130;p21"/>
          <p:cNvSpPr/>
          <p:nvPr/>
        </p:nvSpPr>
        <p:spPr>
          <a:xfrm>
            <a:off x="4404117" y="1006878"/>
            <a:ext cx="3894600" cy="2622000"/>
          </a:xfrm>
          <a:prstGeom prst="rect">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p21"/>
          <p:cNvSpPr/>
          <p:nvPr/>
        </p:nvSpPr>
        <p:spPr>
          <a:xfrm>
            <a:off x="2926556" y="1311817"/>
            <a:ext cx="90487" cy="976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2" name="Google Shape;132;p21"/>
          <p:cNvPicPr preferRelativeResize="0"/>
          <p:nvPr/>
        </p:nvPicPr>
        <p:blipFill rotWithShape="1">
          <a:blip r:embed="rId4">
            <a:alphaModFix/>
          </a:blip>
          <a:srcRect b="28963" l="30123" r="24973" t="24710"/>
          <a:stretch/>
        </p:blipFill>
        <p:spPr>
          <a:xfrm>
            <a:off x="2931983" y="1390315"/>
            <a:ext cx="146450" cy="96765"/>
          </a:xfrm>
          <a:prstGeom prst="rect">
            <a:avLst/>
          </a:prstGeom>
          <a:noFill/>
          <a:ln>
            <a:noFill/>
          </a:ln>
        </p:spPr>
      </p:pic>
      <p:sp>
        <p:nvSpPr>
          <p:cNvPr id="133" name="Google Shape;133;p21"/>
          <p:cNvSpPr/>
          <p:nvPr/>
        </p:nvSpPr>
        <p:spPr>
          <a:xfrm>
            <a:off x="3309157" y="1204217"/>
            <a:ext cx="138627" cy="313773"/>
          </a:xfrm>
          <a:prstGeom prst="ellipse">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p21"/>
          <p:cNvSpPr txBox="1"/>
          <p:nvPr/>
        </p:nvSpPr>
        <p:spPr>
          <a:xfrm>
            <a:off x="2848717" y="1346364"/>
            <a:ext cx="312982" cy="184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F3F3F"/>
                </a:solidFill>
                <a:latin typeface="Calibri"/>
                <a:ea typeface="Calibri"/>
                <a:cs typeface="Calibri"/>
                <a:sym typeface="Calibri"/>
              </a:rPr>
              <a:t>165</a:t>
            </a:r>
            <a:endParaRPr b="1" i="0" sz="600" u="none" cap="none" strike="noStrike">
              <a:solidFill>
                <a:srgbClr val="3F3F3F"/>
              </a:solidFill>
              <a:latin typeface="Calibri"/>
              <a:ea typeface="Calibri"/>
              <a:cs typeface="Calibri"/>
              <a:sym typeface="Calibri"/>
            </a:endParaRPr>
          </a:p>
        </p:txBody>
      </p:sp>
      <p:pic>
        <p:nvPicPr>
          <p:cNvPr id="135" name="Google Shape;135;p21"/>
          <p:cNvPicPr preferRelativeResize="0"/>
          <p:nvPr/>
        </p:nvPicPr>
        <p:blipFill rotWithShape="1">
          <a:blip r:embed="rId5">
            <a:alphaModFix/>
          </a:blip>
          <a:srcRect b="0" l="0" r="0" t="0"/>
          <a:stretch/>
        </p:blipFill>
        <p:spPr>
          <a:xfrm>
            <a:off x="734429" y="3004217"/>
            <a:ext cx="2756024" cy="1800000"/>
          </a:xfrm>
          <a:prstGeom prst="rect">
            <a:avLst/>
          </a:prstGeom>
          <a:noFill/>
          <a:ln>
            <a:noFill/>
          </a:ln>
        </p:spPr>
      </p:pic>
      <p:pic>
        <p:nvPicPr>
          <p:cNvPr id="136" name="Google Shape;136;p21"/>
          <p:cNvPicPr preferRelativeResize="0"/>
          <p:nvPr/>
        </p:nvPicPr>
        <p:blipFill rotWithShape="1">
          <a:blip r:embed="rId6">
            <a:alphaModFix/>
          </a:blip>
          <a:srcRect b="0" l="0" r="0" t="0"/>
          <a:stretch/>
        </p:blipFill>
        <p:spPr>
          <a:xfrm>
            <a:off x="4452613" y="1057878"/>
            <a:ext cx="3859779" cy="25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42" name="Google Shape;142;p22"/>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2"/>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9</a:t>
            </a:r>
            <a:endParaRPr b="0" i="0" sz="1200" u="none" cap="none" strike="noStrike">
              <a:solidFill>
                <a:srgbClr val="FFFFFF"/>
              </a:solidFill>
              <a:latin typeface="Raleway"/>
              <a:ea typeface="Raleway"/>
              <a:cs typeface="Raleway"/>
              <a:sym typeface="Raleway"/>
            </a:endParaRPr>
          </a:p>
        </p:txBody>
      </p:sp>
      <p:sp>
        <p:nvSpPr>
          <p:cNvPr id="144" name="Google Shape;144;p22"/>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45" name="Google Shape;145;p22"/>
          <p:cNvPicPr preferRelativeResize="0"/>
          <p:nvPr/>
        </p:nvPicPr>
        <p:blipFill rotWithShape="1">
          <a:blip r:embed="rId3">
            <a:alphaModFix/>
          </a:blip>
          <a:srcRect b="0" l="0" r="0" t="0"/>
          <a:stretch/>
        </p:blipFill>
        <p:spPr>
          <a:xfrm>
            <a:off x="6233103" y="780421"/>
            <a:ext cx="2043456" cy="4250826"/>
          </a:xfrm>
          <a:prstGeom prst="rect">
            <a:avLst/>
          </a:prstGeom>
          <a:noFill/>
          <a:ln>
            <a:noFill/>
          </a:ln>
        </p:spPr>
      </p:pic>
      <p:sp>
        <p:nvSpPr>
          <p:cNvPr id="146" name="Google Shape;146;p22"/>
          <p:cNvSpPr txBox="1"/>
          <p:nvPr/>
        </p:nvSpPr>
        <p:spPr>
          <a:xfrm>
            <a:off x="143850" y="754325"/>
            <a:ext cx="603690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C0C0C"/>
                </a:solidFill>
                <a:latin typeface="Raleway Medium"/>
                <a:ea typeface="Raleway Medium"/>
                <a:cs typeface="Raleway Medium"/>
                <a:sym typeface="Raleway Medium"/>
              </a:rPr>
              <a:t>New Accounting Classification System for Operating Costs, since June 2019</a:t>
            </a:r>
            <a:endParaRPr b="0" i="0" sz="1400" u="none" cap="none" strike="noStrike">
              <a:solidFill>
                <a:srgbClr val="0C0C0C"/>
              </a:solidFill>
              <a:latin typeface="Arial"/>
              <a:ea typeface="Arial"/>
              <a:cs typeface="Arial"/>
              <a:sym typeface="Arial"/>
            </a:endParaRPr>
          </a:p>
          <a:p>
            <a:pPr indent="0" lvl="0" marL="98552" marR="0" rtl="0" algn="just">
              <a:lnSpc>
                <a:spcPct val="115000"/>
              </a:lnSpc>
              <a:spcBef>
                <a:spcPts val="0"/>
              </a:spcBef>
              <a:spcAft>
                <a:spcPts val="0"/>
              </a:spcAft>
              <a:buClr>
                <a:srgbClr val="000000"/>
              </a:buClr>
              <a:buSzPts val="1400"/>
              <a:buFont typeface="Noto Sans Symbols"/>
              <a:buNone/>
            </a:pPr>
            <a:r>
              <a:t/>
            </a:r>
            <a:endParaRPr b="0" i="0" sz="1000" u="none" cap="none" strike="noStrike">
              <a:solidFill>
                <a:srgbClr val="0C0C0C"/>
              </a:solidFill>
              <a:latin typeface="Raleway Medium"/>
              <a:ea typeface="Raleway Medium"/>
              <a:cs typeface="Raleway Medium"/>
              <a:sym typeface="Raleway Medium"/>
            </a:endParaRPr>
          </a:p>
          <a:p>
            <a:pPr indent="0" lvl="0" marL="98552" marR="0" rtl="0" algn="just">
              <a:lnSpc>
                <a:spcPct val="115000"/>
              </a:lnSpc>
              <a:spcBef>
                <a:spcPts val="0"/>
              </a:spcBef>
              <a:spcAft>
                <a:spcPts val="0"/>
              </a:spcAft>
              <a:buClr>
                <a:srgbClr val="000000"/>
              </a:buClr>
              <a:buSzPts val="1400"/>
              <a:buFont typeface="Noto Sans Symbols"/>
              <a:buNone/>
            </a:pPr>
            <a:r>
              <a:rPr b="0" i="0" lang="en-US" sz="1000" u="none" cap="none" strike="noStrike">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b="0" i="0" sz="1400" u="none" cap="none" strike="noStrike">
              <a:solidFill>
                <a:srgbClr val="0C0C0C"/>
              </a:solidFill>
              <a:latin typeface="Arial"/>
              <a:ea typeface="Arial"/>
              <a:cs typeface="Arial"/>
              <a:sym typeface="Arial"/>
            </a:endParaRPr>
          </a:p>
          <a:p>
            <a:pPr indent="-267208" lvl="1" marL="540000" marR="0" rtl="0" algn="l">
              <a:lnSpc>
                <a:spcPct val="115000"/>
              </a:lnSpc>
              <a:spcBef>
                <a:spcPts val="60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Cost of Good Solds</a:t>
            </a:r>
            <a:endParaRPr b="1" i="0" sz="1000" u="none" cap="none" strike="noStrike">
              <a:solidFill>
                <a:srgbClr val="0C0C0C"/>
              </a:solidFill>
              <a:latin typeface="Raleway Medium"/>
              <a:ea typeface="Raleway Medium"/>
              <a:cs typeface="Raleway Medium"/>
              <a:sym typeface="Raleway Medium"/>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direct costs of the production process: raw materials, tools, other materials and salaries of plant and laboratory employees.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 Salaries &amp; Fees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indirect costs of the production process: administrative salaries and professional fees.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Administration Expenses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Overhead and other expenses relating to the company’s structure.</a:t>
            </a:r>
            <a:endParaRPr b="0" i="1" sz="1000" u="none" cap="none" strike="noStrike">
              <a:solidFill>
                <a:srgbClr val="0C0C0C"/>
              </a:solidFill>
              <a:latin typeface="Raleway"/>
              <a:ea typeface="Raleway"/>
              <a:cs typeface="Raleway"/>
              <a:sym typeface="Raleway"/>
            </a:endParaRPr>
          </a:p>
          <a:p>
            <a:pPr indent="-178307" lvl="2" marL="648000" marR="0" rtl="0" algn="l">
              <a:lnSpc>
                <a:spcPct val="115000"/>
              </a:lnSpc>
              <a:spcBef>
                <a:spcPts val="0"/>
              </a:spcBef>
              <a:spcAft>
                <a:spcPts val="0"/>
              </a:spcAft>
              <a:buClr>
                <a:schemeClr val="dk1"/>
              </a:buClr>
              <a:buSzPts val="1400"/>
              <a:buFont typeface="Arial"/>
              <a:buNone/>
            </a:pPr>
            <a:r>
              <a:t/>
            </a:r>
            <a:endParaRPr b="0" i="1" sz="1000" u="none" cap="none" strike="noStrike">
              <a:solidFill>
                <a:srgbClr val="0C0C0C"/>
              </a:solidFill>
              <a:latin typeface="Raleway"/>
              <a:ea typeface="Raleway"/>
              <a:cs typeface="Raleway"/>
              <a:sym typeface="Raleway"/>
            </a:endParaRPr>
          </a:p>
          <a:p>
            <a:pPr indent="0" lvl="0" marL="98552" marR="0" rtl="0" algn="just">
              <a:lnSpc>
                <a:spcPct val="115000"/>
              </a:lnSpc>
              <a:spcBef>
                <a:spcPts val="0"/>
              </a:spcBef>
              <a:spcAft>
                <a:spcPts val="0"/>
              </a:spcAft>
              <a:buClr>
                <a:schemeClr val="dk1"/>
              </a:buClr>
              <a:buSzPts val="1100"/>
              <a:buFont typeface="Arial"/>
              <a:buNone/>
            </a:pPr>
            <a:r>
              <a:rPr b="0" i="0" lang="en-US" sz="1000" u="none" cap="none" strike="noStrike">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b="0" i="1" sz="1000" u="none" cap="none" strike="noStrike">
              <a:solidFill>
                <a:srgbClr val="0C0C0C"/>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