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06" autoAdjust="0"/>
    <p:restoredTop sz="94660"/>
  </p:normalViewPr>
  <p:slideViewPr>
    <p:cSldViewPr snapToGrid="0">
      <p:cViewPr varScale="1">
        <p:scale>
          <a:sx n="96" d="100"/>
          <a:sy n="96" d="100"/>
        </p:scale>
        <p:origin x="87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49" name="Google Shape;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61" name="Google Shape;1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70" name="Google Shape;17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06" name="Google Shape;1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9" name="Google Shape;4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52" name="Google Shape;52;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342900" algn="ctr">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457200" y="1110996"/>
            <a:ext cx="8229600" cy="3394472"/>
          </a:xfrm>
          <a:prstGeom prst="rect">
            <a:avLst/>
          </a:prstGeom>
          <a:noFill/>
          <a:ln>
            <a:noFill/>
          </a:ln>
        </p:spPr>
        <p:txBody>
          <a:bodyPr spcFirstLastPara="1" wrap="square" lIns="91425" tIns="91425" rIns="91425" bIns="91425" anchor="t" anchorCtr="0">
            <a:noAutofit/>
          </a:bodyPr>
          <a:lstStyle>
            <a:lvl1pPr marL="457200" marR="0" lvl="0" indent="-345186" algn="l">
              <a:lnSpc>
                <a:spcPct val="115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a:lnSpc>
                <a:spcPct val="115000"/>
              </a:lnSpc>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a:lnSpc>
                <a:spcPct val="115000"/>
              </a:lnSpc>
              <a:spcBef>
                <a:spcPts val="160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a:lnSpc>
                <a:spcPct val="115000"/>
              </a:lnSpc>
              <a:spcBef>
                <a:spcPts val="160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a:lnSpc>
                <a:spcPct val="115000"/>
              </a:lnSpc>
              <a:spcBef>
                <a:spcPts val="160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a:lnSpc>
                <a:spcPct val="115000"/>
              </a:lnSpc>
              <a:spcBef>
                <a:spcPts val="160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a:lnSpc>
                <a:spcPct val="115000"/>
              </a:lnSpc>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a:lnSpc>
                <a:spcPct val="115000"/>
              </a:lnSpc>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a:lnSpc>
                <a:spcPct val="115000"/>
              </a:lnSpc>
              <a:spcBef>
                <a:spcPts val="1600"/>
              </a:spcBef>
              <a:spcAft>
                <a:spcPts val="160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5" name="Google Shape;15;p3"/>
          <p:cNvSpPr txBox="1">
            <a:spLocks noGrp="1"/>
          </p:cNvSpPr>
          <p:nvPr>
            <p:ph type="dt" idx="10"/>
          </p:nvPr>
        </p:nvSpPr>
        <p:spPr>
          <a:xfrm>
            <a:off x="6727032" y="4805958"/>
            <a:ext cx="1920240" cy="27432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dirty="0"/>
          </a:p>
        </p:txBody>
      </p:sp>
      <p:sp>
        <p:nvSpPr>
          <p:cNvPr id="16" name="Google Shape;16;p3"/>
          <p:cNvSpPr txBox="1">
            <a:spLocks noGrp="1"/>
          </p:cNvSpPr>
          <p:nvPr>
            <p:ph type="ftr" idx="11"/>
          </p:nvPr>
        </p:nvSpPr>
        <p:spPr>
          <a:xfrm>
            <a:off x="4380072" y="4805958"/>
            <a:ext cx="2350681" cy="273844"/>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dirty="0"/>
          </a:p>
        </p:txBody>
      </p:sp>
      <p:sp>
        <p:nvSpPr>
          <p:cNvPr id="17" name="Google Shape;17;p3"/>
          <p:cNvSpPr txBox="1">
            <a:spLocks noGrp="1"/>
          </p:cNvSpPr>
          <p:nvPr>
            <p:ph type="sldNum" idx="12"/>
          </p:nvPr>
        </p:nvSpPr>
        <p:spPr>
          <a:xfrm>
            <a:off x="8647272" y="4805958"/>
            <a:ext cx="365760" cy="27384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‹Nº›</a:t>
            </a:fld>
            <a:endParaRPr dirty="0"/>
          </a:p>
        </p:txBody>
      </p:sp>
      <p:sp>
        <p:nvSpPr>
          <p:cNvPr id="18" name="Google Shape;18;p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marR="0" lvl="1"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4" name="Google Shape;2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5" name="Google Shape;2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8" name="Google Shape;28;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9" name="Google Shape;29;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3" name="Google Shape;33;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7" name="Google Shape;3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44" name="Google Shape;44;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45" name="Google Shape;45;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6" name="Google Shape;4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tm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221074" y="1885247"/>
            <a:ext cx="9206944" cy="1951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4800"/>
              <a:buFont typeface="Arial"/>
              <a:buNone/>
            </a:pPr>
            <a:r>
              <a:rPr lang="en-US" sz="5400" b="1" i="0" u="none" strike="noStrike" cap="none" dirty="0">
                <a:solidFill>
                  <a:srgbClr val="1B36FF"/>
                </a:solidFill>
                <a:latin typeface="Raleway"/>
                <a:ea typeface="Raleway"/>
                <a:cs typeface="Raleway"/>
                <a:sym typeface="Raleway"/>
              </a:rPr>
              <a:t>BUREY SA –</a:t>
            </a:r>
            <a:r>
              <a:rPr lang="en-US" sz="4800" b="1" i="0" u="none" strike="noStrike" cap="none" dirty="0">
                <a:solidFill>
                  <a:srgbClr val="1B36FF"/>
                </a:solidFill>
                <a:latin typeface="Raleway"/>
                <a:ea typeface="Raleway"/>
                <a:cs typeface="Raleway"/>
                <a:sym typeface="Raleway"/>
              </a:rPr>
              <a:t> </a:t>
            </a:r>
            <a:br>
              <a:rPr lang="en-US" sz="4800" b="1" i="0" u="none" strike="noStrike" cap="none" dirty="0">
                <a:solidFill>
                  <a:srgbClr val="1B36FF"/>
                </a:solidFill>
                <a:latin typeface="Raleway"/>
                <a:ea typeface="Raleway"/>
                <a:cs typeface="Raleway"/>
                <a:sym typeface="Raleway"/>
              </a:rPr>
            </a:br>
            <a:r>
              <a:rPr lang="en-US" sz="4800" b="1" i="0" u="none" strike="noStrike" cap="none" dirty="0">
                <a:solidFill>
                  <a:srgbClr val="1B36FF"/>
                </a:solidFill>
                <a:latin typeface="Raleway"/>
                <a:ea typeface="Raleway"/>
                <a:cs typeface="Raleway"/>
                <a:sym typeface="Raleway"/>
              </a:rPr>
              <a:t>Grunelabs.com</a:t>
            </a:r>
            <a:br>
              <a:rPr lang="en-US" sz="4800" b="1" i="0" u="none" strike="noStrike" cap="none" dirty="0">
                <a:solidFill>
                  <a:srgbClr val="1B36FF"/>
                </a:solidFill>
                <a:latin typeface="Raleway"/>
                <a:ea typeface="Raleway"/>
                <a:cs typeface="Raleway"/>
                <a:sym typeface="Raleway"/>
              </a:rPr>
            </a:br>
            <a:r>
              <a:rPr lang="en-US" sz="4800" b="1" i="0" u="none" strike="noStrike" cap="none" dirty="0">
                <a:solidFill>
                  <a:srgbClr val="1B36FF"/>
                </a:solidFill>
                <a:latin typeface="Raleway"/>
                <a:ea typeface="Raleway"/>
                <a:cs typeface="Raleway"/>
                <a:sym typeface="Raleway"/>
              </a:rPr>
              <a:t>May 2020 presentation</a:t>
            </a:r>
            <a:endParaRPr sz="4800" b="1" i="0" u="none" strike="noStrike" cap="none" dirty="0">
              <a:solidFill>
                <a:srgbClr val="1B36FF"/>
              </a:solidFill>
              <a:latin typeface="Raleway"/>
              <a:ea typeface="Raleway"/>
              <a:cs typeface="Raleway"/>
              <a:sym typeface="Raleway"/>
            </a:endParaRPr>
          </a:p>
        </p:txBody>
      </p:sp>
      <p:sp>
        <p:nvSpPr>
          <p:cNvPr id="61" name="Google Shape;61;p14"/>
          <p:cNvSpPr txBox="1">
            <a:spLocks noGrp="1"/>
          </p:cNvSpPr>
          <p:nvPr>
            <p:ph type="subTitle" idx="1"/>
          </p:nvPr>
        </p:nvSpPr>
        <p:spPr>
          <a:xfrm>
            <a:off x="281375" y="3921566"/>
            <a:ext cx="7772400" cy="702000"/>
          </a:xfrm>
          <a:prstGeom prst="rect">
            <a:avLst/>
          </a:prstGeom>
          <a:noFill/>
          <a:ln>
            <a:noFill/>
          </a:ln>
        </p:spPr>
        <p:txBody>
          <a:bodyPr spcFirstLastPara="1" wrap="square" lIns="45700" tIns="45700" rIns="45700" bIns="45700" anchor="t" anchorCtr="0">
            <a:noAutofit/>
          </a:bodyPr>
          <a:lstStyle/>
          <a:p>
            <a:pPr marL="0" marR="64008" lvl="0" indent="0" algn="l" rtl="0">
              <a:lnSpc>
                <a:spcPct val="90000"/>
              </a:lnSpc>
              <a:spcBef>
                <a:spcPts val="400"/>
              </a:spcBef>
              <a:spcAft>
                <a:spcPts val="0"/>
              </a:spcAft>
              <a:buClr>
                <a:schemeClr val="accent1"/>
              </a:buClr>
              <a:buSzPts val="1836"/>
              <a:buFont typeface="Noto Sans Symbols"/>
              <a:buNone/>
            </a:pPr>
            <a:r>
              <a:rPr lang="en-US" sz="1400" b="0" i="0" u="none" strike="noStrike" cap="none" dirty="0">
                <a:solidFill>
                  <a:srgbClr val="000000"/>
                </a:solidFill>
                <a:latin typeface="Raleway"/>
                <a:ea typeface="Raleway"/>
                <a:cs typeface="Raleway"/>
                <a:sym typeface="Raleway"/>
              </a:rPr>
              <a:t>Montevideo, May 10, 2020</a:t>
            </a:r>
            <a:endParaRPr sz="1400" b="0" i="0" u="none" strike="noStrike" cap="none" dirty="0">
              <a:solidFill>
                <a:srgbClr val="000000"/>
              </a:solidFill>
              <a:latin typeface="Raleway"/>
              <a:ea typeface="Raleway"/>
              <a:cs typeface="Raleway"/>
              <a:sym typeface="Raleway"/>
            </a:endParaRPr>
          </a:p>
        </p:txBody>
      </p:sp>
      <p:pic>
        <p:nvPicPr>
          <p:cNvPr id="62" name="Google Shape;62;p14"/>
          <p:cNvPicPr preferRelativeResize="0"/>
          <p:nvPr/>
        </p:nvPicPr>
        <p:blipFill rotWithShape="1">
          <a:blip r:embed="rId3">
            <a:alphaModFix/>
          </a:blip>
          <a:srcRect/>
          <a:stretch/>
        </p:blipFill>
        <p:spPr>
          <a:xfrm>
            <a:off x="7509450" y="1"/>
            <a:ext cx="1299575" cy="162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Income Statement: Apr. 2020</a:t>
            </a:r>
            <a:endParaRPr sz="2400" b="1" i="0" u="none" strike="noStrike" cap="none" dirty="0">
              <a:solidFill>
                <a:srgbClr val="1B36FF"/>
              </a:solidFill>
              <a:latin typeface="Raleway"/>
              <a:ea typeface="Raleway"/>
              <a:cs typeface="Raleway"/>
              <a:sym typeface="Raleway"/>
            </a:endParaRPr>
          </a:p>
        </p:txBody>
      </p:sp>
      <p:sp>
        <p:nvSpPr>
          <p:cNvPr id="152" name="Google Shape;152;p23"/>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3" name="Google Shape;153;p23"/>
          <p:cNvSpPr txBox="1"/>
          <p:nvPr/>
        </p:nvSpPr>
        <p:spPr>
          <a:xfrm>
            <a:off x="8463516" y="30783"/>
            <a:ext cx="628297"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10</a:t>
            </a:r>
            <a:endParaRPr sz="1200" b="0" i="0" u="none" strike="noStrike" cap="none" dirty="0">
              <a:solidFill>
                <a:srgbClr val="FFFFFF"/>
              </a:solidFill>
              <a:latin typeface="Raleway"/>
              <a:ea typeface="Raleway"/>
              <a:cs typeface="Raleway"/>
              <a:sym typeface="Raleway"/>
            </a:endParaRPr>
          </a:p>
        </p:txBody>
      </p:sp>
      <p:sp>
        <p:nvSpPr>
          <p:cNvPr id="154" name="Google Shape;154;p23"/>
          <p:cNvSpPr txBox="1">
            <a:spLocks noGrp="1"/>
          </p:cNvSpPr>
          <p:nvPr>
            <p:ph type="body" idx="1"/>
          </p:nvPr>
        </p:nvSpPr>
        <p:spPr>
          <a:xfrm>
            <a:off x="143850" y="754325"/>
            <a:ext cx="3399300" cy="4389300"/>
          </a:xfrm>
          <a:prstGeom prst="rect">
            <a:avLst/>
          </a:prstGeom>
          <a:noFill/>
          <a:ln>
            <a:noFill/>
          </a:ln>
        </p:spPr>
        <p:txBody>
          <a:bodyPr spcFirstLastPara="1" wrap="square" lIns="91425" tIns="45700" rIns="91425" bIns="45700" anchor="t" anchorCtr="0">
            <a:noAutofit/>
          </a:bodyPr>
          <a:lstStyle/>
          <a:p>
            <a:pPr marL="98552" marR="0" lvl="0" indent="0" algn="l" rtl="0">
              <a:lnSpc>
                <a:spcPct val="115000"/>
              </a:lnSpc>
              <a:spcBef>
                <a:spcPts val="0"/>
              </a:spcBef>
              <a:spcAft>
                <a:spcPts val="0"/>
              </a:spcAft>
              <a:buClr>
                <a:srgbClr val="000000"/>
              </a:buClr>
              <a:buSzPts val="1400"/>
              <a:buFont typeface="Noto Sans Symbols"/>
              <a:buNone/>
            </a:pPr>
            <a:r>
              <a:rPr lang="en-US" sz="1200" b="1" i="0" u="none" strike="noStrike" cap="none" dirty="0">
                <a:solidFill>
                  <a:srgbClr val="000000"/>
                </a:solidFill>
                <a:latin typeface="Raleway Medium"/>
                <a:ea typeface="Raleway Medium"/>
                <a:cs typeface="Raleway Medium"/>
                <a:sym typeface="Raleway Medium"/>
              </a:rPr>
              <a:t>Highlights of Apr</a:t>
            </a:r>
            <a:r>
              <a:rPr lang="en-US" sz="1200" b="1" dirty="0">
                <a:solidFill>
                  <a:srgbClr val="000000"/>
                </a:solidFill>
                <a:latin typeface="Raleway Medium"/>
                <a:ea typeface="Raleway Medium"/>
                <a:cs typeface="Raleway Medium"/>
                <a:sym typeface="Raleway Medium"/>
              </a:rPr>
              <a:t>.</a:t>
            </a:r>
            <a:r>
              <a:rPr lang="en-US" sz="1200" b="1" i="0" u="none" strike="noStrike" cap="none" dirty="0">
                <a:solidFill>
                  <a:srgbClr val="000000"/>
                </a:solidFill>
                <a:latin typeface="Raleway Medium"/>
                <a:ea typeface="Raleway Medium"/>
                <a:cs typeface="Raleway Medium"/>
                <a:sym typeface="Raleway Medium"/>
              </a:rPr>
              <a:t> 2020 Operative Costs: </a:t>
            </a:r>
            <a:endParaRPr dirty="0"/>
          </a:p>
          <a:p>
            <a:pPr marL="98552" marR="0" lvl="0" indent="0" algn="l" rtl="0">
              <a:lnSpc>
                <a:spcPct val="115000"/>
              </a:lnSpc>
              <a:spcBef>
                <a:spcPts val="0"/>
              </a:spcBef>
              <a:spcAft>
                <a:spcPts val="0"/>
              </a:spcAft>
              <a:buClr>
                <a:srgbClr val="000000"/>
              </a:buClr>
              <a:buSzPts val="1400"/>
              <a:buFont typeface="Noto Sans Symbols"/>
              <a:buNone/>
            </a:pPr>
            <a:r>
              <a:rPr lang="en-US" sz="1200" b="1" i="0" u="none" strike="noStrike" cap="none" dirty="0">
                <a:solidFill>
                  <a:srgbClr val="000000"/>
                </a:solidFill>
                <a:latin typeface="Raleway Medium"/>
                <a:ea typeface="Raleway Medium"/>
                <a:cs typeface="Raleway Medium"/>
                <a:sym typeface="Raleway Medium"/>
              </a:rPr>
              <a:t>USD </a:t>
            </a:r>
            <a:r>
              <a:rPr lang="en-US" sz="1200" b="1" dirty="0">
                <a:solidFill>
                  <a:srgbClr val="000000"/>
                </a:solidFill>
                <a:latin typeface="Raleway Medium"/>
                <a:ea typeface="Raleway Medium"/>
                <a:cs typeface="Raleway Medium"/>
                <a:sym typeface="Raleway Medium"/>
              </a:rPr>
              <a:t>53,853.</a:t>
            </a:r>
            <a:endParaRPr sz="1200" b="1" i="0" u="none" strike="noStrike" cap="none" dirty="0">
              <a:solidFill>
                <a:schemeClr val="dk1"/>
              </a:solidFill>
              <a:latin typeface="Rambla"/>
              <a:ea typeface="Rambla"/>
              <a:cs typeface="Rambla"/>
              <a:sym typeface="Rambla"/>
            </a:endParaRPr>
          </a:p>
          <a:p>
            <a:pPr marL="98552" lvl="0" indent="0" algn="just">
              <a:spcBef>
                <a:spcPts val="0"/>
              </a:spcBef>
              <a:buClr>
                <a:srgbClr val="000000"/>
              </a:buClr>
              <a:buSzPts val="1400"/>
              <a:buNone/>
            </a:pPr>
            <a:r>
              <a:rPr lang="en-US" sz="1000" dirty="0">
                <a:solidFill>
                  <a:srgbClr val="000000"/>
                </a:solidFill>
                <a:latin typeface="Raleway Medium"/>
                <a:ea typeface="Raleway Medium"/>
                <a:cs typeface="Raleway Medium"/>
                <a:sym typeface="Raleway Medium"/>
              </a:rPr>
              <a:t>Total operating costs for April are below the average (last 12 months) </a:t>
            </a:r>
            <a:r>
              <a:rPr lang="en-US" sz="1000" i="1" dirty="0">
                <a:solidFill>
                  <a:schemeClr val="tx1">
                    <a:lumMod val="85000"/>
                    <a:lumOff val="15000"/>
                  </a:schemeClr>
                </a:solidFill>
                <a:latin typeface="Raleway Medium"/>
                <a:ea typeface="Raleway Medium"/>
                <a:cs typeface="Raleway Medium"/>
                <a:sym typeface="Raleway Medium"/>
              </a:rPr>
              <a:t>(*)</a:t>
            </a:r>
            <a:r>
              <a:rPr lang="en-US" sz="1000" i="1" dirty="0">
                <a:solidFill>
                  <a:srgbClr val="000000"/>
                </a:solidFill>
                <a:latin typeface="Raleway Medium"/>
                <a:ea typeface="Raleway Medium"/>
                <a:cs typeface="Raleway Medium"/>
                <a:sym typeface="Raleway Medium"/>
              </a:rPr>
              <a:t>.</a:t>
            </a:r>
            <a:endParaRPr sz="1000" i="1" dirty="0">
              <a:solidFill>
                <a:srgbClr val="FF0000"/>
              </a:solidFill>
              <a:latin typeface="Raleway Medium"/>
              <a:ea typeface="Raleway Medium"/>
              <a:cs typeface="Raleway Medium"/>
              <a:sym typeface="Raleway Medium"/>
            </a:endParaRPr>
          </a:p>
          <a:p>
            <a:pPr marL="540000" lvl="1" indent="-267208" algn="l" rtl="0">
              <a:lnSpc>
                <a:spcPct val="115000"/>
              </a:lnSpc>
              <a:spcBef>
                <a:spcPts val="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Costs of Goods Sold: USD 23,520.</a:t>
            </a:r>
          </a:p>
          <a:p>
            <a:pPr marL="540000" lvl="1" indent="-267208">
              <a:spcBef>
                <a:spcPts val="0"/>
              </a:spcBef>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Admin Salaries: USD 14.961</a:t>
            </a:r>
            <a:r>
              <a:rPr lang="en-US" sz="800" dirty="0">
                <a:solidFill>
                  <a:srgbClr val="000000"/>
                </a:solidFill>
                <a:latin typeface="Raleway Medium"/>
                <a:ea typeface="Raleway Medium"/>
                <a:cs typeface="Raleway Medium"/>
                <a:sym typeface="Raleway Medium"/>
              </a:rPr>
              <a:t>.</a:t>
            </a:r>
          </a:p>
          <a:p>
            <a:pPr marL="540000" lvl="1" indent="-267208">
              <a:spcBef>
                <a:spcPts val="0"/>
              </a:spcBef>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Professional Fees: USD 6,615. </a:t>
            </a:r>
            <a:r>
              <a:rPr lang="en-US" sz="1000" i="1" dirty="0">
                <a:solidFill>
                  <a:srgbClr val="000000"/>
                </a:solidFill>
                <a:latin typeface="Raleway Medium"/>
                <a:ea typeface="Raleway Medium"/>
                <a:cs typeface="Raleway Medium"/>
                <a:sym typeface="Raleway Medium"/>
              </a:rPr>
              <a:t>(*)</a:t>
            </a:r>
            <a:endParaRPr lang="en-US" sz="1000" i="1" dirty="0"/>
          </a:p>
          <a:p>
            <a:pPr marL="540000" lvl="1" indent="-267208" algn="l" rtl="0">
              <a:lnSpc>
                <a:spcPct val="115000"/>
              </a:lnSpc>
              <a:spcBef>
                <a:spcPts val="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Corporate Expenses : USD 2,492. </a:t>
            </a:r>
            <a:r>
              <a:rPr lang="en-US" sz="1000" i="1" dirty="0">
                <a:solidFill>
                  <a:srgbClr val="000000"/>
                </a:solidFill>
                <a:latin typeface="Raleway Medium"/>
                <a:ea typeface="Raleway Medium"/>
                <a:cs typeface="Raleway Medium"/>
                <a:sym typeface="Raleway Medium"/>
              </a:rPr>
              <a:t>(*)</a:t>
            </a:r>
          </a:p>
          <a:p>
            <a:pPr marL="540000" lvl="1" indent="-267208">
              <a:spcBef>
                <a:spcPts val="0"/>
              </a:spcBef>
              <a:buClr>
                <a:srgbClr val="000000"/>
              </a:buClr>
              <a:buSzPts val="1400"/>
              <a:buFont typeface="Courier New"/>
              <a:buChar char="o"/>
            </a:pPr>
            <a:r>
              <a:rPr lang="en-US" sz="1000" dirty="0">
                <a:solidFill>
                  <a:srgbClr val="000000"/>
                </a:solidFill>
                <a:latin typeface="Raleway Medium"/>
                <a:sym typeface="Raleway Medium"/>
              </a:rPr>
              <a:t>Social Charges: USD 5,335. </a:t>
            </a:r>
            <a:r>
              <a:rPr lang="en-US" sz="1000" i="1" dirty="0">
                <a:solidFill>
                  <a:srgbClr val="000000"/>
                </a:solidFill>
                <a:latin typeface="Raleway Medium"/>
                <a:ea typeface="Raleway Medium"/>
                <a:cs typeface="Raleway Medium"/>
                <a:sym typeface="Raleway Medium"/>
              </a:rPr>
              <a:t>(*)</a:t>
            </a:r>
            <a:endParaRPr lang="en-US" sz="1000" dirty="0">
              <a:solidFill>
                <a:srgbClr val="000000"/>
              </a:solidFill>
              <a:latin typeface="Raleway Medium"/>
              <a:sym typeface="Raleway Medium"/>
            </a:endParaRPr>
          </a:p>
          <a:p>
            <a:pPr marL="272792" lvl="1" indent="0" algn="l" rtl="0">
              <a:lnSpc>
                <a:spcPct val="115000"/>
              </a:lnSpc>
              <a:spcBef>
                <a:spcPts val="600"/>
              </a:spcBef>
              <a:spcAft>
                <a:spcPts val="0"/>
              </a:spcAft>
              <a:buClr>
                <a:srgbClr val="000000"/>
              </a:buClr>
              <a:buSzPts val="1400"/>
              <a:buNone/>
            </a:pPr>
            <a:r>
              <a:rPr lang="en-US" sz="1000" dirty="0">
                <a:solidFill>
                  <a:srgbClr val="000000"/>
                </a:solidFill>
                <a:latin typeface="Raleway Medium"/>
                <a:ea typeface="Raleway Medium"/>
                <a:cs typeface="Raleway Medium"/>
                <a:sym typeface="Raleway Medium"/>
              </a:rPr>
              <a:t> </a:t>
            </a:r>
          </a:p>
          <a:p>
            <a:pPr marL="272792" lvl="1" indent="0" algn="l" rtl="0">
              <a:lnSpc>
                <a:spcPct val="115000"/>
              </a:lnSpc>
              <a:spcBef>
                <a:spcPts val="600"/>
              </a:spcBef>
              <a:spcAft>
                <a:spcPts val="0"/>
              </a:spcAft>
              <a:buClr>
                <a:srgbClr val="000000"/>
              </a:buClr>
              <a:buSzPts val="1400"/>
              <a:buNone/>
            </a:pPr>
            <a:r>
              <a:rPr lang="en-US" sz="1000" i="1" dirty="0">
                <a:solidFill>
                  <a:srgbClr val="000000"/>
                </a:solidFill>
                <a:latin typeface="Raleway Medium"/>
                <a:sym typeface="Raleway Medium"/>
              </a:rPr>
              <a:t>(*) In April,  the payment of several expenses  was postponed to the following month. </a:t>
            </a:r>
          </a:p>
          <a:p>
            <a:pPr marL="272792" lvl="1" indent="0" algn="l" rtl="0">
              <a:lnSpc>
                <a:spcPct val="115000"/>
              </a:lnSpc>
              <a:spcBef>
                <a:spcPts val="600"/>
              </a:spcBef>
              <a:spcAft>
                <a:spcPts val="0"/>
              </a:spcAft>
              <a:buClr>
                <a:srgbClr val="000000"/>
              </a:buClr>
              <a:buSzPts val="1400"/>
              <a:buNone/>
            </a:pPr>
            <a:endParaRPr lang="en-US" sz="1000" i="1" dirty="0">
              <a:solidFill>
                <a:srgbClr val="000000"/>
              </a:solidFill>
              <a:latin typeface="Raleway Medium"/>
              <a:sym typeface="Raleway Medium"/>
            </a:endParaRPr>
          </a:p>
          <a:p>
            <a:pPr marL="272792" lvl="1" indent="0" algn="l" rtl="0">
              <a:lnSpc>
                <a:spcPct val="115000"/>
              </a:lnSpc>
              <a:spcBef>
                <a:spcPts val="600"/>
              </a:spcBef>
              <a:spcAft>
                <a:spcPts val="0"/>
              </a:spcAft>
              <a:buClr>
                <a:srgbClr val="414141"/>
              </a:buClr>
              <a:buSzPts val="1400"/>
              <a:buNone/>
            </a:pPr>
            <a:endParaRPr sz="1000" dirty="0">
              <a:solidFill>
                <a:srgbClr val="000000"/>
              </a:solidFill>
              <a:latin typeface="Raleway Medium"/>
              <a:ea typeface="Raleway Medium"/>
              <a:cs typeface="Raleway Medium"/>
              <a:sym typeface="Raleway Medium"/>
            </a:endParaRPr>
          </a:p>
          <a:p>
            <a:pPr marL="540000" lvl="1" indent="-178307" algn="l" rtl="0">
              <a:lnSpc>
                <a:spcPct val="115000"/>
              </a:lnSpc>
              <a:spcBef>
                <a:spcPts val="600"/>
              </a:spcBef>
              <a:spcAft>
                <a:spcPts val="0"/>
              </a:spcAft>
              <a:buClr>
                <a:srgbClr val="414141"/>
              </a:buClr>
              <a:buSzPts val="1400"/>
              <a:buFont typeface="Raleway"/>
              <a:buNone/>
            </a:pPr>
            <a:endParaRPr sz="1000" dirty="0">
              <a:solidFill>
                <a:srgbClr val="000000"/>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rgbClr val="000000"/>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rgbClr val="000000"/>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rgbClr val="000000"/>
              </a:solidFill>
              <a:latin typeface="Raleway Medium"/>
              <a:ea typeface="Raleway Medium"/>
              <a:cs typeface="Raleway Medium"/>
              <a:sym typeface="Raleway Medium"/>
            </a:endParaRPr>
          </a:p>
        </p:txBody>
      </p:sp>
      <p:pic>
        <p:nvPicPr>
          <p:cNvPr id="2" name="Imagen 1">
            <a:extLst>
              <a:ext uri="{FF2B5EF4-FFF2-40B4-BE49-F238E27FC236}">
                <a16:creationId xmlns:a16="http://schemas.microsoft.com/office/drawing/2014/main" id="{733377A8-BC97-408E-B97F-7CA7889E170E}"/>
              </a:ext>
            </a:extLst>
          </p:cNvPr>
          <p:cNvPicPr>
            <a:picLocks noChangeAspect="1"/>
          </p:cNvPicPr>
          <p:nvPr/>
        </p:nvPicPr>
        <p:blipFill>
          <a:blip r:embed="rId3"/>
          <a:stretch>
            <a:fillRect/>
          </a:stretch>
        </p:blipFill>
        <p:spPr>
          <a:xfrm>
            <a:off x="3586814" y="830781"/>
            <a:ext cx="1942786" cy="1267200"/>
          </a:xfrm>
          <a:prstGeom prst="rect">
            <a:avLst/>
          </a:prstGeom>
        </p:spPr>
      </p:pic>
      <p:pic>
        <p:nvPicPr>
          <p:cNvPr id="6" name="Imagen 5">
            <a:extLst>
              <a:ext uri="{FF2B5EF4-FFF2-40B4-BE49-F238E27FC236}">
                <a16:creationId xmlns:a16="http://schemas.microsoft.com/office/drawing/2014/main" id="{5EE02E83-1596-4081-B48C-16EBB0CFA7D2}"/>
              </a:ext>
            </a:extLst>
          </p:cNvPr>
          <p:cNvPicPr>
            <a:picLocks noChangeAspect="1"/>
          </p:cNvPicPr>
          <p:nvPr/>
        </p:nvPicPr>
        <p:blipFill>
          <a:blip r:embed="rId4"/>
          <a:stretch>
            <a:fillRect/>
          </a:stretch>
        </p:blipFill>
        <p:spPr>
          <a:xfrm>
            <a:off x="3600000" y="2168645"/>
            <a:ext cx="1944000" cy="1276976"/>
          </a:xfrm>
          <a:prstGeom prst="rect">
            <a:avLst/>
          </a:prstGeom>
        </p:spPr>
      </p:pic>
      <p:pic>
        <p:nvPicPr>
          <p:cNvPr id="9" name="Imagen 8">
            <a:extLst>
              <a:ext uri="{FF2B5EF4-FFF2-40B4-BE49-F238E27FC236}">
                <a16:creationId xmlns:a16="http://schemas.microsoft.com/office/drawing/2014/main" id="{9FEF585B-5994-476E-9D50-5F1371084AA5}"/>
              </a:ext>
            </a:extLst>
          </p:cNvPr>
          <p:cNvPicPr>
            <a:picLocks noChangeAspect="1"/>
          </p:cNvPicPr>
          <p:nvPr/>
        </p:nvPicPr>
        <p:blipFill>
          <a:blip r:embed="rId5"/>
          <a:stretch>
            <a:fillRect/>
          </a:stretch>
        </p:blipFill>
        <p:spPr>
          <a:xfrm>
            <a:off x="3584180" y="3516285"/>
            <a:ext cx="1945420" cy="1267200"/>
          </a:xfrm>
          <a:prstGeom prst="rect">
            <a:avLst/>
          </a:prstGeom>
        </p:spPr>
      </p:pic>
      <p:pic>
        <p:nvPicPr>
          <p:cNvPr id="10" name="Imagen 9">
            <a:extLst>
              <a:ext uri="{FF2B5EF4-FFF2-40B4-BE49-F238E27FC236}">
                <a16:creationId xmlns:a16="http://schemas.microsoft.com/office/drawing/2014/main" id="{17945230-9D31-413E-8D56-BC1371D9CB7A}"/>
              </a:ext>
            </a:extLst>
          </p:cNvPr>
          <p:cNvPicPr>
            <a:picLocks noChangeAspect="1"/>
          </p:cNvPicPr>
          <p:nvPr/>
        </p:nvPicPr>
        <p:blipFill>
          <a:blip r:embed="rId6"/>
          <a:stretch>
            <a:fillRect/>
          </a:stretch>
        </p:blipFill>
        <p:spPr>
          <a:xfrm>
            <a:off x="5792550" y="754325"/>
            <a:ext cx="3207600" cy="35148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1146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Income Statement: Change in Expenses</a:t>
            </a:r>
            <a:endParaRPr sz="2400" b="1" i="0" u="none" strike="noStrike" cap="none" dirty="0">
              <a:solidFill>
                <a:srgbClr val="1B36FF"/>
              </a:solidFill>
              <a:latin typeface="Raleway"/>
              <a:ea typeface="Raleway"/>
              <a:cs typeface="Raleway"/>
              <a:sym typeface="Raleway"/>
            </a:endParaRPr>
          </a:p>
        </p:txBody>
      </p:sp>
      <p:sp>
        <p:nvSpPr>
          <p:cNvPr id="164" name="Google Shape;164;p24"/>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5" name="Google Shape;165;p24"/>
          <p:cNvSpPr txBox="1"/>
          <p:nvPr/>
        </p:nvSpPr>
        <p:spPr>
          <a:xfrm>
            <a:off x="8464550" y="30783"/>
            <a:ext cx="627263"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11</a:t>
            </a:r>
            <a:endParaRPr sz="1200" b="0" i="0" u="none" strike="noStrike" cap="none" dirty="0">
              <a:solidFill>
                <a:srgbClr val="FFFFFF"/>
              </a:solidFill>
              <a:latin typeface="Raleway"/>
              <a:ea typeface="Raleway"/>
              <a:cs typeface="Raleway"/>
              <a:sym typeface="Raleway"/>
            </a:endParaRPr>
          </a:p>
        </p:txBody>
      </p:sp>
      <p:sp>
        <p:nvSpPr>
          <p:cNvPr id="166" name="Google Shape;166;p24"/>
          <p:cNvSpPr txBox="1">
            <a:spLocks noGrp="1"/>
          </p:cNvSpPr>
          <p:nvPr>
            <p:ph type="body" idx="1"/>
          </p:nvPr>
        </p:nvSpPr>
        <p:spPr>
          <a:xfrm>
            <a:off x="42100" y="661096"/>
            <a:ext cx="5194918" cy="4482403"/>
          </a:xfrm>
          <a:prstGeom prst="rect">
            <a:avLst/>
          </a:prstGeom>
          <a:noFill/>
          <a:ln>
            <a:noFill/>
          </a:ln>
        </p:spPr>
        <p:txBody>
          <a:bodyPr spcFirstLastPara="1" wrap="square" lIns="91425" tIns="45700" rIns="91425" bIns="45700" anchor="t" anchorCtr="0">
            <a:noAutofit/>
          </a:bodyPr>
          <a:lstStyle/>
          <a:p>
            <a:pPr marL="365760" marR="0" lvl="0" indent="-241807" algn="just" rtl="0">
              <a:lnSpc>
                <a:spcPct val="115000"/>
              </a:lnSpc>
              <a:spcBef>
                <a:spcPts val="0"/>
              </a:spcBef>
              <a:spcAft>
                <a:spcPts val="0"/>
              </a:spcAft>
              <a:buClr>
                <a:srgbClr val="000000"/>
              </a:buClr>
              <a:buSzPts val="1000"/>
              <a:buFont typeface="Raleway Medium"/>
              <a:buChar char="●"/>
            </a:pPr>
            <a:r>
              <a:rPr lang="en-US" sz="1000" b="1" i="0" u="none" strike="noStrike" cap="none" dirty="0">
                <a:solidFill>
                  <a:srgbClr val="000000"/>
                </a:solidFill>
                <a:latin typeface="Raleway"/>
                <a:ea typeface="Raleway"/>
                <a:cs typeface="Raleway"/>
                <a:sym typeface="Raleway"/>
              </a:rPr>
              <a:t>Burey’s operations have increased compared to 2017. This can be observed in the change of </a:t>
            </a:r>
            <a:r>
              <a:rPr lang="en-US" sz="1000" b="1" i="0" u="none" strike="noStrike" cap="none" dirty="0">
                <a:solidFill>
                  <a:srgbClr val="2939FA"/>
                </a:solidFill>
                <a:latin typeface="Raleway Medium"/>
                <a:ea typeface="Raleway Medium"/>
                <a:cs typeface="Raleway Medium"/>
                <a:sym typeface="Raleway Medium"/>
              </a:rPr>
              <a:t>Operating Costs </a:t>
            </a:r>
            <a:r>
              <a:rPr lang="en-US" sz="1000" b="1" i="0" u="none" strike="noStrike" cap="none" dirty="0">
                <a:solidFill>
                  <a:srgbClr val="000000"/>
                </a:solidFill>
                <a:latin typeface="Raleway"/>
                <a:ea typeface="Raleway"/>
                <a:cs typeface="Raleway"/>
                <a:sym typeface="Raleway"/>
              </a:rPr>
              <a:t>since Jan/17.</a:t>
            </a:r>
            <a:endParaRPr sz="1000" b="1" i="0" u="none" strike="noStrike" cap="none" dirty="0">
              <a:solidFill>
                <a:schemeClr val="dk1"/>
              </a:solidFill>
              <a:latin typeface="Rambla"/>
              <a:ea typeface="Rambla"/>
              <a:cs typeface="Rambla"/>
              <a:sym typeface="Rambla"/>
            </a:endParaRPr>
          </a:p>
          <a:p>
            <a:pPr marL="498601" marR="0" lvl="0" indent="-387349" algn="just" rtl="0">
              <a:lnSpc>
                <a:spcPct val="115000"/>
              </a:lnSpc>
              <a:spcBef>
                <a:spcPts val="600"/>
              </a:spcBef>
              <a:spcAft>
                <a:spcPts val="0"/>
              </a:spcAft>
              <a:buClr>
                <a:srgbClr val="000000"/>
              </a:buClr>
              <a:buSzPts val="1200"/>
              <a:buFont typeface="Arial"/>
              <a:buAutoNum type="romanLcPeriod"/>
            </a:pPr>
            <a:r>
              <a:rPr lang="en-US" sz="1200" b="0" i="1" u="none" strike="noStrike" cap="none" dirty="0">
                <a:solidFill>
                  <a:srgbClr val="2939FA"/>
                </a:solidFill>
                <a:latin typeface="Raleway Medium"/>
                <a:ea typeface="Raleway Medium"/>
                <a:cs typeface="Raleway Medium"/>
                <a:sym typeface="Raleway Medium"/>
              </a:rPr>
              <a:t>Cost of Goods Sold</a:t>
            </a:r>
            <a:endParaRPr sz="1200" b="0" i="1" u="none" strike="noStrike" cap="none" dirty="0">
              <a:solidFill>
                <a:srgbClr val="2939FA"/>
              </a:solidFill>
              <a:latin typeface="Raleway Medium"/>
              <a:ea typeface="Raleway Medium"/>
              <a:cs typeface="Raleway Medium"/>
              <a:sym typeface="Raleway Medium"/>
            </a:endParaRPr>
          </a:p>
          <a:p>
            <a:pPr marL="822960" marR="0" lvl="1" indent="-267208" algn="just" rtl="0">
              <a:lnSpc>
                <a:spcPct val="115000"/>
              </a:lnSpc>
              <a:spcBef>
                <a:spcPts val="0"/>
              </a:spcBef>
              <a:spcAft>
                <a:spcPts val="0"/>
              </a:spcAft>
              <a:buClr>
                <a:srgbClr val="000000"/>
              </a:buClr>
              <a:buSzPts val="1400"/>
              <a:buFont typeface="Arial"/>
              <a:buChar char="•"/>
            </a:pPr>
            <a:r>
              <a:rPr lang="en-US" sz="1000" b="0" i="0" u="none" strike="noStrike" cap="none" dirty="0">
                <a:solidFill>
                  <a:srgbClr val="000000"/>
                </a:solidFill>
                <a:latin typeface="Raleway Medium"/>
                <a:ea typeface="Raleway Medium"/>
                <a:cs typeface="Raleway Medium"/>
                <a:sym typeface="Raleway Medium"/>
              </a:rPr>
              <a:t>In 2019 (compared to the accumulated amount for 2018) the Cost of Goods Sold increased 242%: between Jan/19 and Dec/19 </a:t>
            </a:r>
            <a:r>
              <a:rPr lang="en-US" sz="1000" b="0" i="0" u="none" strike="noStrike" cap="none" dirty="0">
                <a:solidFill>
                  <a:srgbClr val="2939FA"/>
                </a:solidFill>
                <a:latin typeface="Arial"/>
                <a:ea typeface="Arial"/>
                <a:cs typeface="Arial"/>
                <a:sym typeface="Arial"/>
              </a:rPr>
              <a:t>USD 268</a:t>
            </a:r>
            <a:r>
              <a:rPr lang="en-US" sz="1000" dirty="0">
                <a:solidFill>
                  <a:srgbClr val="2939FA"/>
                </a:solidFill>
                <a:latin typeface="Arial"/>
                <a:ea typeface="Arial"/>
                <a:cs typeface="Arial"/>
                <a:sym typeface="Arial"/>
              </a:rPr>
              <a:t>,173</a:t>
            </a:r>
            <a:r>
              <a:rPr lang="en-US" sz="1000" b="0" i="0" u="none" strike="noStrike" cap="none" dirty="0">
                <a:solidFill>
                  <a:srgbClr val="2939FA"/>
                </a:solidFill>
                <a:latin typeface="Arial"/>
                <a:ea typeface="Arial"/>
                <a:cs typeface="Arial"/>
                <a:sym typeface="Arial"/>
              </a:rPr>
              <a:t> </a:t>
            </a:r>
            <a:r>
              <a:rPr lang="en-US" sz="1000" b="0" i="0" u="none" strike="noStrike" cap="none" dirty="0">
                <a:solidFill>
                  <a:schemeClr val="dk1"/>
                </a:solidFill>
                <a:latin typeface="Raleway Medium"/>
                <a:ea typeface="Raleway Medium"/>
                <a:cs typeface="Raleway Medium"/>
                <a:sym typeface="Raleway Medium"/>
              </a:rPr>
              <a:t>was spent</a:t>
            </a:r>
            <a:r>
              <a:rPr lang="en-US" sz="1000" b="0" i="0" u="none" strike="noStrike" cap="none" dirty="0">
                <a:solidFill>
                  <a:srgbClr val="000000"/>
                </a:solidFill>
                <a:latin typeface="Raleway Medium"/>
                <a:ea typeface="Raleway Medium"/>
                <a:cs typeface="Raleway Medium"/>
                <a:sym typeface="Raleway Medium"/>
              </a:rPr>
              <a:t>. Mainly this is due to:</a:t>
            </a:r>
            <a:r>
              <a:rPr lang="en-US" sz="1000" dirty="0">
                <a:solidFill>
                  <a:srgbClr val="000000"/>
                </a:solidFill>
                <a:latin typeface="Raleway Medium"/>
                <a:ea typeface="Raleway Medium"/>
                <a:cs typeface="Raleway Medium"/>
                <a:sym typeface="Raleway Medium"/>
              </a:rPr>
              <a:t> increase in plant salaries and labs inputs.</a:t>
            </a:r>
            <a:endParaRPr dirty="0"/>
          </a:p>
          <a:p>
            <a:pPr marL="822960" lvl="1" indent="-267208" algn="just">
              <a:spcBef>
                <a:spcPts val="0"/>
              </a:spcBef>
              <a:buClr>
                <a:srgbClr val="000000"/>
              </a:buClr>
              <a:buSzPts val="1400"/>
              <a:buFont typeface="Arial"/>
              <a:buChar char="•"/>
            </a:pPr>
            <a:r>
              <a:rPr lang="en-US" sz="1000" b="1" dirty="0">
                <a:solidFill>
                  <a:srgbClr val="000000"/>
                </a:solidFill>
                <a:latin typeface="Raleway Medium"/>
                <a:ea typeface="Raleway Medium"/>
                <a:cs typeface="Raleway Medium"/>
                <a:sym typeface="Raleway Medium"/>
              </a:rPr>
              <a:t>In 2020, Cost of Goods Sold amounted to USD 92,758 </a:t>
            </a:r>
            <a:r>
              <a:rPr lang="en-US" sz="1000" dirty="0">
                <a:solidFill>
                  <a:srgbClr val="000000"/>
                </a:solidFill>
                <a:latin typeface="Raleway Medium"/>
                <a:ea typeface="Raleway Medium"/>
                <a:cs typeface="Raleway Medium"/>
                <a:sym typeface="Raleway Medium"/>
              </a:rPr>
              <a:t>(composed of 60% Plant Salaries, 25% Lab Salaries, 8% Production Inputs and 7% Labs Inputs).</a:t>
            </a:r>
            <a:endParaRPr sz="1000" dirty="0">
              <a:solidFill>
                <a:srgbClr val="000000"/>
              </a:solidFill>
              <a:latin typeface="Raleway Medium"/>
              <a:ea typeface="Raleway Medium"/>
              <a:cs typeface="Raleway Medium"/>
              <a:sym typeface="Raleway Medium"/>
            </a:endParaRPr>
          </a:p>
          <a:p>
            <a:pPr marL="498601" lvl="0" indent="-387349" algn="just" rtl="0">
              <a:lnSpc>
                <a:spcPct val="115000"/>
              </a:lnSpc>
              <a:spcBef>
                <a:spcPts val="900"/>
              </a:spcBef>
              <a:spcAft>
                <a:spcPts val="0"/>
              </a:spcAft>
              <a:buClr>
                <a:srgbClr val="000000"/>
              </a:buClr>
              <a:buSzPts val="1200"/>
              <a:buFont typeface="Arial"/>
              <a:buAutoNum type="romanLcPeriod"/>
            </a:pPr>
            <a:r>
              <a:rPr lang="en-US" sz="1200" i="1" dirty="0">
                <a:solidFill>
                  <a:srgbClr val="2939FA"/>
                </a:solidFill>
                <a:latin typeface="Raleway Medium"/>
                <a:ea typeface="Raleway Medium"/>
                <a:cs typeface="Raleway Medium"/>
                <a:sym typeface="Raleway Medium"/>
              </a:rPr>
              <a:t>Administrative Salaries &amp; Fees</a:t>
            </a:r>
            <a:endParaRPr sz="1200" dirty="0"/>
          </a:p>
          <a:p>
            <a:pPr marL="822960" lvl="1" indent="-267208" algn="just" rtl="0">
              <a:lnSpc>
                <a:spcPct val="115000"/>
              </a:lnSpc>
              <a:spcBef>
                <a:spcPts val="0"/>
              </a:spcBef>
              <a:spcAft>
                <a:spcPts val="0"/>
              </a:spcAft>
              <a:buClr>
                <a:srgbClr val="000000"/>
              </a:buClr>
              <a:buSzPts val="1400"/>
              <a:buFont typeface="Arial"/>
              <a:buChar char="•"/>
            </a:pPr>
            <a:r>
              <a:rPr lang="en-US" sz="1000" dirty="0">
                <a:solidFill>
                  <a:srgbClr val="000000"/>
                </a:solidFill>
                <a:latin typeface="Raleway Medium"/>
                <a:ea typeface="Raleway Medium"/>
                <a:cs typeface="Raleway Medium"/>
                <a:sym typeface="Raleway Medium"/>
              </a:rPr>
              <a:t>In 2019 (compared to the accumulated amount for 2018) Administrative Salaries &amp; Fees increased 95%: between Jan/19 and Dec/19 </a:t>
            </a:r>
            <a:r>
              <a:rPr lang="en-US" sz="1000" dirty="0">
                <a:solidFill>
                  <a:srgbClr val="2939FA"/>
                </a:solidFill>
                <a:latin typeface="Raleway"/>
                <a:ea typeface="Raleway"/>
                <a:cs typeface="Raleway"/>
                <a:sym typeface="Raleway"/>
              </a:rPr>
              <a:t>USD</a:t>
            </a:r>
            <a:r>
              <a:rPr lang="en-US" sz="1000" dirty="0">
                <a:latin typeface="Raleway"/>
                <a:ea typeface="Raleway"/>
                <a:cs typeface="Raleway"/>
                <a:sym typeface="Raleway"/>
              </a:rPr>
              <a:t> </a:t>
            </a:r>
            <a:r>
              <a:rPr lang="en-US" sz="1000" dirty="0">
                <a:solidFill>
                  <a:srgbClr val="2939FA"/>
                </a:solidFill>
                <a:latin typeface="Raleway"/>
                <a:ea typeface="Raleway"/>
                <a:cs typeface="Raleway"/>
                <a:sym typeface="Raleway"/>
              </a:rPr>
              <a:t>387,507 </a:t>
            </a:r>
            <a:r>
              <a:rPr lang="en-US" sz="1000" dirty="0">
                <a:latin typeface="Raleway Medium"/>
                <a:ea typeface="Raleway Medium"/>
                <a:cs typeface="Raleway Medium"/>
                <a:sym typeface="Raleway Medium"/>
              </a:rPr>
              <a:t>was spent.</a:t>
            </a:r>
            <a:r>
              <a:rPr lang="en-US" sz="1000" dirty="0">
                <a:solidFill>
                  <a:srgbClr val="2939FA"/>
                </a:solidFill>
                <a:latin typeface="Raleway Medium"/>
                <a:ea typeface="Raleway Medium"/>
                <a:cs typeface="Raleway Medium"/>
                <a:sym typeface="Raleway Medium"/>
              </a:rPr>
              <a:t> </a:t>
            </a:r>
            <a:r>
              <a:rPr lang="en-US" sz="1000" dirty="0">
                <a:solidFill>
                  <a:schemeClr val="tx1"/>
                </a:solidFill>
                <a:latin typeface="Raleway Medium"/>
                <a:ea typeface="Raleway Medium"/>
                <a:cs typeface="Raleway Medium"/>
                <a:sym typeface="Raleway Medium"/>
              </a:rPr>
              <a:t>Mainly this is due to: increase in Adm Salaries.</a:t>
            </a:r>
            <a:endParaRPr dirty="0">
              <a:solidFill>
                <a:schemeClr val="tx1"/>
              </a:solidFill>
            </a:endParaRPr>
          </a:p>
          <a:p>
            <a:pPr marL="822960" lvl="1" indent="-267208" algn="just">
              <a:spcBef>
                <a:spcPts val="0"/>
              </a:spcBef>
              <a:buClr>
                <a:srgbClr val="000000"/>
              </a:buClr>
              <a:buSzPts val="1400"/>
              <a:buFont typeface="Arial"/>
              <a:buChar char="•"/>
            </a:pPr>
            <a:r>
              <a:rPr lang="en-US" sz="1000" b="1" dirty="0">
                <a:solidFill>
                  <a:srgbClr val="0C0C0C"/>
                </a:solidFill>
                <a:latin typeface="Raleway Medium"/>
                <a:ea typeface="Raleway Medium"/>
                <a:cs typeface="Raleway Medium"/>
                <a:sym typeface="Raleway Medium"/>
              </a:rPr>
              <a:t>In </a:t>
            </a:r>
            <a:r>
              <a:rPr lang="en-US" sz="1000" b="1" dirty="0">
                <a:solidFill>
                  <a:srgbClr val="000000"/>
                </a:solidFill>
                <a:latin typeface="Raleway Medium"/>
                <a:ea typeface="Raleway Medium"/>
                <a:cs typeface="Raleway Medium"/>
                <a:sym typeface="Raleway Medium"/>
              </a:rPr>
              <a:t>2020, Administrative Salaries &amp; Fees amounted to USD 105,550</a:t>
            </a:r>
            <a:r>
              <a:rPr lang="en-US" sz="1000" dirty="0">
                <a:solidFill>
                  <a:srgbClr val="000000"/>
                </a:solidFill>
                <a:latin typeface="Raleway Medium"/>
                <a:ea typeface="Raleway Medium"/>
                <a:cs typeface="Raleway Medium"/>
                <a:sym typeface="Raleway Medium"/>
              </a:rPr>
              <a:t> (composed of 57% Adm. Salaries and 43% Prof. Fees).</a:t>
            </a:r>
            <a:endParaRPr sz="1000" dirty="0">
              <a:solidFill>
                <a:srgbClr val="000000"/>
              </a:solidFill>
              <a:latin typeface="Raleway Medium"/>
              <a:ea typeface="Raleway Medium"/>
              <a:cs typeface="Raleway Medium"/>
              <a:sym typeface="Raleway Medium"/>
            </a:endParaRPr>
          </a:p>
          <a:p>
            <a:pPr marL="498601" marR="0" lvl="0" indent="-387349" algn="just" rtl="0">
              <a:lnSpc>
                <a:spcPct val="115000"/>
              </a:lnSpc>
              <a:spcBef>
                <a:spcPts val="900"/>
              </a:spcBef>
              <a:spcAft>
                <a:spcPts val="0"/>
              </a:spcAft>
              <a:buClr>
                <a:srgbClr val="000000"/>
              </a:buClr>
              <a:buSzPts val="1200"/>
              <a:buFont typeface="Arial"/>
              <a:buAutoNum type="romanLcPeriod"/>
            </a:pPr>
            <a:r>
              <a:rPr lang="en-US" sz="1200" b="0" i="1" u="none" strike="noStrike" cap="none" dirty="0">
                <a:solidFill>
                  <a:srgbClr val="2939FA"/>
                </a:solidFill>
                <a:latin typeface="Raleway Medium"/>
                <a:ea typeface="Raleway Medium"/>
                <a:cs typeface="Raleway Medium"/>
                <a:sym typeface="Raleway Medium"/>
              </a:rPr>
              <a:t>Administrative Expenses</a:t>
            </a:r>
            <a:endParaRPr sz="1200" b="0" i="0" u="none" strike="noStrike" cap="none" dirty="0">
              <a:solidFill>
                <a:schemeClr val="dk1"/>
              </a:solidFill>
              <a:latin typeface="Rambla"/>
              <a:ea typeface="Rambla"/>
              <a:cs typeface="Rambla"/>
              <a:sym typeface="Rambla"/>
            </a:endParaRPr>
          </a:p>
          <a:p>
            <a:pPr marL="822960" marR="0" lvl="1" indent="-267208" algn="just" rtl="0">
              <a:lnSpc>
                <a:spcPct val="115000"/>
              </a:lnSpc>
              <a:spcBef>
                <a:spcPts val="0"/>
              </a:spcBef>
              <a:spcAft>
                <a:spcPts val="0"/>
              </a:spcAft>
              <a:buClr>
                <a:srgbClr val="000000"/>
              </a:buClr>
              <a:buSzPts val="1400"/>
              <a:buFont typeface="Arial"/>
              <a:buChar char="•"/>
            </a:pPr>
            <a:r>
              <a:rPr lang="en-US" sz="1000" b="0" i="0" u="none" strike="noStrike" cap="none" dirty="0">
                <a:solidFill>
                  <a:srgbClr val="000000"/>
                </a:solidFill>
                <a:latin typeface="Raleway Medium"/>
                <a:ea typeface="Raleway Medium"/>
                <a:cs typeface="Raleway Medium"/>
                <a:sym typeface="Raleway Medium"/>
              </a:rPr>
              <a:t>In 2019 (compared to the accumulated amount for 2018) Administrative Expenses increased 74%: between Jan/19 and </a:t>
            </a:r>
            <a:r>
              <a:rPr lang="en-US" sz="1000" dirty="0">
                <a:solidFill>
                  <a:srgbClr val="000000"/>
                </a:solidFill>
                <a:latin typeface="Raleway Medium"/>
                <a:ea typeface="Raleway Medium"/>
                <a:cs typeface="Raleway Medium"/>
                <a:sym typeface="Raleway Medium"/>
              </a:rPr>
              <a:t>Dec</a:t>
            </a:r>
            <a:r>
              <a:rPr lang="en-US" sz="1000" b="0" i="0" u="none" strike="noStrike" cap="none" dirty="0">
                <a:solidFill>
                  <a:srgbClr val="000000"/>
                </a:solidFill>
                <a:latin typeface="Raleway Medium"/>
                <a:ea typeface="Raleway Medium"/>
                <a:cs typeface="Raleway Medium"/>
                <a:sym typeface="Raleway Medium"/>
              </a:rPr>
              <a:t>/19 </a:t>
            </a:r>
            <a:r>
              <a:rPr lang="en-US" sz="1000" b="0" i="0" u="none" strike="noStrike" cap="none" dirty="0">
                <a:solidFill>
                  <a:srgbClr val="2939FA"/>
                </a:solidFill>
                <a:latin typeface="Arial"/>
                <a:ea typeface="Arial"/>
                <a:cs typeface="Arial"/>
                <a:sym typeface="Arial"/>
              </a:rPr>
              <a:t>USD</a:t>
            </a:r>
            <a:r>
              <a:rPr lang="en-US" sz="1000" b="0" i="0" u="none" strike="noStrike" cap="none" dirty="0">
                <a:solidFill>
                  <a:schemeClr val="dk1"/>
                </a:solidFill>
                <a:latin typeface="Raleway Medium"/>
                <a:ea typeface="Raleway Medium"/>
                <a:cs typeface="Raleway Medium"/>
                <a:sym typeface="Raleway Medium"/>
              </a:rPr>
              <a:t> </a:t>
            </a:r>
            <a:r>
              <a:rPr lang="en-US" sz="1000" b="0" i="0" u="none" strike="noStrike" cap="none" dirty="0">
                <a:solidFill>
                  <a:srgbClr val="2939FA"/>
                </a:solidFill>
                <a:latin typeface="Arial"/>
                <a:ea typeface="Arial"/>
                <a:cs typeface="Arial"/>
                <a:sym typeface="Arial"/>
              </a:rPr>
              <a:t>494</a:t>
            </a:r>
            <a:r>
              <a:rPr lang="en-US" sz="1000" dirty="0">
                <a:solidFill>
                  <a:srgbClr val="2939FA"/>
                </a:solidFill>
                <a:latin typeface="Arial"/>
                <a:ea typeface="Arial"/>
                <a:cs typeface="Arial"/>
                <a:sym typeface="Arial"/>
              </a:rPr>
              <a:t>,</a:t>
            </a:r>
            <a:r>
              <a:rPr lang="en-US" sz="1000" b="0" i="0" u="none" strike="noStrike" cap="none" dirty="0">
                <a:solidFill>
                  <a:srgbClr val="2939FA"/>
                </a:solidFill>
                <a:latin typeface="Arial"/>
                <a:ea typeface="Arial"/>
                <a:cs typeface="Arial"/>
                <a:sym typeface="Arial"/>
              </a:rPr>
              <a:t>004 </a:t>
            </a:r>
            <a:r>
              <a:rPr lang="en-US" sz="1000" b="0" i="0" u="none" strike="noStrike" cap="none" dirty="0">
                <a:solidFill>
                  <a:schemeClr val="dk1"/>
                </a:solidFill>
                <a:latin typeface="Raleway Medium"/>
                <a:ea typeface="Raleway Medium"/>
                <a:cs typeface="Raleway Medium"/>
                <a:sym typeface="Raleway Medium"/>
              </a:rPr>
              <a:t>was spent.</a:t>
            </a:r>
            <a:r>
              <a:rPr lang="en-US" sz="1000" b="0" i="0" u="none" strike="noStrike" cap="none" dirty="0">
                <a:solidFill>
                  <a:srgbClr val="2939FA"/>
                </a:solidFill>
                <a:latin typeface="Raleway Medium"/>
                <a:ea typeface="Raleway Medium"/>
                <a:cs typeface="Raleway Medium"/>
                <a:sym typeface="Raleway Medium"/>
              </a:rPr>
              <a:t> </a:t>
            </a:r>
            <a:endParaRPr dirty="0"/>
          </a:p>
          <a:p>
            <a:pPr marL="822960" lvl="1" indent="-267208" algn="just" rtl="0">
              <a:lnSpc>
                <a:spcPct val="115000"/>
              </a:lnSpc>
              <a:spcBef>
                <a:spcPts val="0"/>
              </a:spcBef>
              <a:spcAft>
                <a:spcPts val="0"/>
              </a:spcAft>
              <a:buClr>
                <a:srgbClr val="000000"/>
              </a:buClr>
              <a:buSzPts val="1400"/>
              <a:buFont typeface="Arial"/>
              <a:buChar char="•"/>
            </a:pPr>
            <a:r>
              <a:rPr lang="en-US" sz="1000" b="1" dirty="0">
                <a:solidFill>
                  <a:srgbClr val="000000"/>
                </a:solidFill>
                <a:latin typeface="Raleway Medium"/>
                <a:ea typeface="Raleway Medium"/>
                <a:cs typeface="Raleway Medium"/>
                <a:sym typeface="Raleway Medium"/>
              </a:rPr>
              <a:t>In 2020, Administrative Expenses amounted to USD 139,086 </a:t>
            </a:r>
            <a:r>
              <a:rPr lang="en-US" sz="1000" dirty="0">
                <a:solidFill>
                  <a:srgbClr val="000000"/>
                </a:solidFill>
                <a:latin typeface="Raleway Medium"/>
                <a:ea typeface="Raleway Medium"/>
                <a:cs typeface="Raleway Medium"/>
                <a:sym typeface="Raleway Medium"/>
              </a:rPr>
              <a:t>(composed of 55% Corporate Expenses, 39% Social Charges and 6% Taxes).</a:t>
            </a:r>
            <a:endParaRPr dirty="0">
              <a:solidFill>
                <a:srgbClr val="000000"/>
              </a:solidFill>
            </a:endParaRPr>
          </a:p>
          <a:p>
            <a:pPr marL="822960" lvl="1" indent="-178308" algn="just" rtl="0">
              <a:lnSpc>
                <a:spcPct val="115000"/>
              </a:lnSpc>
              <a:spcBef>
                <a:spcPts val="0"/>
              </a:spcBef>
              <a:spcAft>
                <a:spcPts val="0"/>
              </a:spcAft>
              <a:buClr>
                <a:srgbClr val="000000"/>
              </a:buClr>
              <a:buSzPts val="1000"/>
              <a:buFont typeface="Arial"/>
              <a:buNone/>
            </a:pPr>
            <a:endParaRPr sz="800" b="0" i="0" u="none" strike="noStrike" cap="none" dirty="0">
              <a:solidFill>
                <a:srgbClr val="000000"/>
              </a:solidFill>
              <a:latin typeface="Rambla"/>
              <a:ea typeface="Rambla"/>
              <a:cs typeface="Rambla"/>
              <a:sym typeface="Rambla"/>
            </a:endParaRPr>
          </a:p>
          <a:p>
            <a:pPr marL="1280160" marR="0" lvl="2" indent="-178308" algn="just" rtl="0">
              <a:lnSpc>
                <a:spcPct val="115000"/>
              </a:lnSpc>
              <a:spcBef>
                <a:spcPts val="300"/>
              </a:spcBef>
              <a:spcAft>
                <a:spcPts val="0"/>
              </a:spcAft>
              <a:buClr>
                <a:srgbClr val="000000"/>
              </a:buClr>
              <a:buSzPts val="1400"/>
              <a:buFont typeface="Courier New"/>
              <a:buNone/>
            </a:pPr>
            <a:endParaRPr sz="800" b="0" i="0" u="none" strike="noStrike" cap="none" dirty="0">
              <a:solidFill>
                <a:srgbClr val="000000"/>
              </a:solidFill>
              <a:latin typeface="Raleway Medium"/>
              <a:ea typeface="Raleway Medium"/>
              <a:cs typeface="Raleway Medium"/>
              <a:sym typeface="Raleway Medium"/>
            </a:endParaRPr>
          </a:p>
          <a:p>
            <a:pPr marL="1280160" marR="0" lvl="2" indent="-178308" algn="just" rtl="0">
              <a:lnSpc>
                <a:spcPct val="115000"/>
              </a:lnSpc>
              <a:spcBef>
                <a:spcPts val="300"/>
              </a:spcBef>
              <a:spcAft>
                <a:spcPts val="0"/>
              </a:spcAft>
              <a:buClr>
                <a:srgbClr val="000000"/>
              </a:buClr>
              <a:buSzPts val="1400"/>
              <a:buFont typeface="Courier New"/>
              <a:buNone/>
            </a:pPr>
            <a:endParaRPr sz="800" b="0" i="0" u="none" strike="noStrike" cap="none" dirty="0">
              <a:solidFill>
                <a:srgbClr val="2939FA"/>
              </a:solidFill>
              <a:latin typeface="Raleway Medium"/>
              <a:ea typeface="Raleway Medium"/>
              <a:cs typeface="Raleway Medium"/>
              <a:sym typeface="Raleway Medium"/>
            </a:endParaRPr>
          </a:p>
          <a:p>
            <a:pPr marL="822960" marR="0" lvl="1" indent="-178308" algn="just" rtl="0">
              <a:lnSpc>
                <a:spcPct val="115000"/>
              </a:lnSpc>
              <a:spcBef>
                <a:spcPts val="300"/>
              </a:spcBef>
              <a:spcAft>
                <a:spcPts val="0"/>
              </a:spcAft>
              <a:buClr>
                <a:srgbClr val="000000"/>
              </a:buClr>
              <a:buSzPts val="1400"/>
              <a:buFont typeface="Courier New"/>
              <a:buNone/>
            </a:pPr>
            <a:endParaRPr sz="1000" b="0" i="0" u="none" strike="noStrike" cap="none" dirty="0">
              <a:solidFill>
                <a:srgbClr val="000000"/>
              </a:solidFill>
              <a:latin typeface="Raleway Medium"/>
              <a:ea typeface="Raleway Medium"/>
              <a:cs typeface="Raleway Medium"/>
              <a:sym typeface="Raleway Medium"/>
            </a:endParaRPr>
          </a:p>
          <a:p>
            <a:pPr marL="822960" marR="0" lvl="1" indent="-178308" algn="just" rtl="0">
              <a:lnSpc>
                <a:spcPct val="115000"/>
              </a:lnSpc>
              <a:spcBef>
                <a:spcPts val="300"/>
              </a:spcBef>
              <a:spcAft>
                <a:spcPts val="0"/>
              </a:spcAft>
              <a:buClr>
                <a:srgbClr val="000000"/>
              </a:buClr>
              <a:buSzPts val="1400"/>
              <a:buFont typeface="Courier New"/>
              <a:buNone/>
            </a:pPr>
            <a:endParaRPr sz="1000" b="0" i="0" u="none" strike="noStrike" cap="none" dirty="0">
              <a:solidFill>
                <a:srgbClr val="2939FA"/>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pic>
        <p:nvPicPr>
          <p:cNvPr id="3" name="Imagen 2">
            <a:extLst>
              <a:ext uri="{FF2B5EF4-FFF2-40B4-BE49-F238E27FC236}">
                <a16:creationId xmlns:a16="http://schemas.microsoft.com/office/drawing/2014/main" id="{DDBE356D-E020-4DAB-8B60-70BE6619E748}"/>
              </a:ext>
            </a:extLst>
          </p:cNvPr>
          <p:cNvPicPr>
            <a:picLocks noChangeAspect="1"/>
          </p:cNvPicPr>
          <p:nvPr/>
        </p:nvPicPr>
        <p:blipFill>
          <a:blip r:embed="rId3"/>
          <a:stretch>
            <a:fillRect/>
          </a:stretch>
        </p:blipFill>
        <p:spPr>
          <a:xfrm>
            <a:off x="5248135" y="715862"/>
            <a:ext cx="3833280" cy="24969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Operative Costs</a:t>
            </a:r>
            <a:r>
              <a:rPr lang="en-US" sz="2400" b="1" i="0" u="none" strike="noStrike" cap="none" dirty="0">
                <a:solidFill>
                  <a:srgbClr val="2939FA"/>
                </a:solidFill>
                <a:latin typeface="Raleway"/>
                <a:ea typeface="Raleway"/>
                <a:cs typeface="Raleway"/>
                <a:sym typeface="Raleway"/>
              </a:rPr>
              <a:t>: 4</a:t>
            </a:r>
            <a:r>
              <a:rPr lang="en-US" sz="2400" dirty="0">
                <a:solidFill>
                  <a:srgbClr val="2939FA"/>
                </a:solidFill>
                <a:latin typeface="Raleway"/>
                <a:ea typeface="Raleway"/>
                <a:cs typeface="Raleway"/>
                <a:sym typeface="Raleway"/>
              </a:rPr>
              <a:t> months of </a:t>
            </a:r>
            <a:r>
              <a:rPr lang="en-US" sz="2400" b="1" i="0" u="none" strike="noStrike" cap="none" dirty="0">
                <a:solidFill>
                  <a:srgbClr val="2939FA"/>
                </a:solidFill>
                <a:latin typeface="Raleway"/>
                <a:ea typeface="Raleway"/>
                <a:cs typeface="Raleway"/>
                <a:sym typeface="Raleway"/>
              </a:rPr>
              <a:t>2020</a:t>
            </a:r>
            <a:endParaRPr sz="2400" b="1" i="0" u="none" strike="noStrike" cap="none" dirty="0">
              <a:solidFill>
                <a:srgbClr val="2939FA"/>
              </a:solidFill>
              <a:latin typeface="Raleway"/>
              <a:ea typeface="Raleway"/>
              <a:cs typeface="Raleway"/>
              <a:sym typeface="Raleway"/>
            </a:endParaRPr>
          </a:p>
        </p:txBody>
      </p:sp>
      <p:sp>
        <p:nvSpPr>
          <p:cNvPr id="173" name="Google Shape;173;p25"/>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4" name="Google Shape;174;p25"/>
          <p:cNvSpPr txBox="1"/>
          <p:nvPr/>
        </p:nvSpPr>
        <p:spPr>
          <a:xfrm>
            <a:off x="8449340" y="30783"/>
            <a:ext cx="642473"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12</a:t>
            </a:r>
            <a:endParaRPr sz="1200" b="0" i="0" u="none" strike="noStrike" cap="none" dirty="0">
              <a:solidFill>
                <a:srgbClr val="FFFFFF"/>
              </a:solidFill>
              <a:latin typeface="Raleway"/>
              <a:ea typeface="Raleway"/>
              <a:cs typeface="Raleway"/>
              <a:sym typeface="Raleway"/>
            </a:endParaRPr>
          </a:p>
        </p:txBody>
      </p:sp>
      <p:sp>
        <p:nvSpPr>
          <p:cNvPr id="175" name="Google Shape;175;p25"/>
          <p:cNvSpPr txBox="1">
            <a:spLocks noGrp="1"/>
          </p:cNvSpPr>
          <p:nvPr>
            <p:ph type="body" idx="1"/>
          </p:nvPr>
        </p:nvSpPr>
        <p:spPr>
          <a:xfrm>
            <a:off x="233575" y="709584"/>
            <a:ext cx="4326300" cy="4321200"/>
          </a:xfrm>
          <a:prstGeom prst="rect">
            <a:avLst/>
          </a:prstGeom>
          <a:noFill/>
          <a:ln>
            <a:noFill/>
          </a:ln>
        </p:spPr>
        <p:txBody>
          <a:bodyPr spcFirstLastPara="1" wrap="square" lIns="91425" tIns="45700" rIns="91425" bIns="45700" anchor="t" anchorCtr="0">
            <a:noAutofit/>
          </a:bodyPr>
          <a:lstStyle/>
          <a:p>
            <a:pPr marL="98552" marR="0" lvl="0" indent="0" algn="just" rtl="0">
              <a:lnSpc>
                <a:spcPct val="115000"/>
              </a:lnSpc>
              <a:spcBef>
                <a:spcPts val="0"/>
              </a:spcBef>
              <a:spcAft>
                <a:spcPts val="0"/>
              </a:spcAft>
              <a:buClr>
                <a:srgbClr val="000000"/>
              </a:buClr>
              <a:buSzPts val="1400"/>
              <a:buFont typeface="Noto Sans Symbols"/>
              <a:buNone/>
            </a:pPr>
            <a:r>
              <a:rPr lang="en-US" sz="1200" b="1" i="0" u="none" strike="noStrike" cap="none" dirty="0">
                <a:solidFill>
                  <a:srgbClr val="2939FA"/>
                </a:solidFill>
                <a:latin typeface="Raleway Medium"/>
                <a:ea typeface="Raleway Medium"/>
                <a:cs typeface="Raleway Medium"/>
                <a:sym typeface="Raleway Medium"/>
              </a:rPr>
              <a:t>Operating Costs </a:t>
            </a:r>
            <a:r>
              <a:rPr lang="en-US" sz="1200" b="1" i="0" u="none" strike="noStrike" cap="none" dirty="0">
                <a:solidFill>
                  <a:srgbClr val="000000"/>
                </a:solidFill>
                <a:latin typeface="Raleway Medium"/>
                <a:ea typeface="Raleway Medium"/>
                <a:cs typeface="Raleway Medium"/>
                <a:sym typeface="Raleway Medium"/>
              </a:rPr>
              <a:t>accumulated for calendar year</a:t>
            </a:r>
            <a:endParaRPr sz="1200" b="0" i="0" u="none" strike="noStrike" cap="none" dirty="0">
              <a:solidFill>
                <a:srgbClr val="000000"/>
              </a:solidFill>
              <a:latin typeface="Raleway Medium"/>
              <a:ea typeface="Raleway Medium"/>
              <a:cs typeface="Raleway Medium"/>
              <a:sym typeface="Raleway Medium"/>
            </a:endParaRPr>
          </a:p>
          <a:p>
            <a:pPr marL="498601" marR="0" lvl="0" indent="-374649" algn="just" rtl="0">
              <a:lnSpc>
                <a:spcPct val="115000"/>
              </a:lnSpc>
              <a:spcBef>
                <a:spcPts val="600"/>
              </a:spcBef>
              <a:spcAft>
                <a:spcPts val="0"/>
              </a:spcAft>
              <a:buClr>
                <a:srgbClr val="000000"/>
              </a:buClr>
              <a:buSzPts val="1000"/>
              <a:buFont typeface="Arial"/>
              <a:buAutoNum type="romanLcPeriod"/>
            </a:pPr>
            <a:r>
              <a:rPr lang="en-US" sz="1000" b="0" i="0" u="none" strike="noStrike" cap="none" dirty="0">
                <a:solidFill>
                  <a:srgbClr val="000000"/>
                </a:solidFill>
                <a:latin typeface="Raleway Medium"/>
                <a:ea typeface="Raleway Medium"/>
                <a:cs typeface="Raleway Medium"/>
                <a:sym typeface="Raleway Medium"/>
              </a:rPr>
              <a:t>The accumulated expenses for the 12 months (12M) of 2019 represent </a:t>
            </a:r>
            <a:r>
              <a:rPr lang="en-US" sz="1000" dirty="0">
                <a:solidFill>
                  <a:srgbClr val="2939FA"/>
                </a:solidFill>
                <a:latin typeface="Raleway Medium"/>
                <a:ea typeface="Raleway Medium"/>
                <a:cs typeface="Raleway Medium"/>
                <a:sym typeface="Raleway Medium"/>
              </a:rPr>
              <a:t>205</a:t>
            </a:r>
            <a:r>
              <a:rPr lang="en-US" sz="1000" b="0" i="0" u="none" strike="noStrike" cap="none" dirty="0">
                <a:solidFill>
                  <a:srgbClr val="2939FA"/>
                </a:solidFill>
                <a:latin typeface="Raleway Medium"/>
                <a:ea typeface="Raleway Medium"/>
                <a:cs typeface="Raleway Medium"/>
                <a:sym typeface="Raleway Medium"/>
              </a:rPr>
              <a:t>%</a:t>
            </a:r>
            <a:r>
              <a:rPr lang="en-US" sz="1000" b="0" i="0" u="none" strike="noStrike" cap="none" dirty="0">
                <a:solidFill>
                  <a:srgbClr val="000000"/>
                </a:solidFill>
                <a:latin typeface="Raleway Medium"/>
                <a:ea typeface="Raleway Medium"/>
                <a:cs typeface="Raleway Medium"/>
                <a:sym typeface="Raleway Medium"/>
              </a:rPr>
              <a:t> of total 2018 expenses</a:t>
            </a:r>
            <a:r>
              <a:rPr lang="en-US" sz="1000" b="0" i="0" u="none" strike="noStrike" cap="none" dirty="0">
                <a:solidFill>
                  <a:srgbClr val="C00000"/>
                </a:solidFill>
                <a:latin typeface="Raleway Medium"/>
                <a:ea typeface="Raleway Medium"/>
                <a:cs typeface="Raleway Medium"/>
                <a:sym typeface="Raleway Medium"/>
              </a:rPr>
              <a:t>. </a:t>
            </a:r>
            <a:r>
              <a:rPr lang="en-US" sz="1000" b="0" i="0" u="none" strike="noStrike" cap="none" dirty="0">
                <a:solidFill>
                  <a:srgbClr val="000000"/>
                </a:solidFill>
                <a:latin typeface="Raleway Medium"/>
                <a:ea typeface="Raleway Medium"/>
                <a:cs typeface="Raleway Medium"/>
                <a:sym typeface="Raleway Medium"/>
              </a:rPr>
              <a:t>This reflects the increase in operating costs mentioned in the previous slide and is the result of research performed and preparations for our first commercial production. </a:t>
            </a:r>
          </a:p>
          <a:p>
            <a:pPr marL="498601" marR="0" lvl="0" indent="-374649" algn="just" rtl="0">
              <a:lnSpc>
                <a:spcPct val="115000"/>
              </a:lnSpc>
              <a:spcBef>
                <a:spcPts val="600"/>
              </a:spcBef>
              <a:spcAft>
                <a:spcPts val="0"/>
              </a:spcAft>
              <a:buClr>
                <a:srgbClr val="000000"/>
              </a:buClr>
              <a:buSzPts val="1000"/>
              <a:buFont typeface="Arial"/>
              <a:buAutoNum type="romanLcPeriod"/>
            </a:pPr>
            <a:endParaRPr lang="en-US" sz="1000" b="0" i="0" u="none" strike="noStrike" cap="none" dirty="0">
              <a:solidFill>
                <a:srgbClr val="000000"/>
              </a:solidFill>
              <a:latin typeface="Raleway Medium"/>
              <a:ea typeface="Raleway Medium"/>
              <a:cs typeface="Raleway Medium"/>
              <a:sym typeface="Raleway Medium"/>
            </a:endParaRPr>
          </a:p>
          <a:p>
            <a:pPr marL="498601" lvl="0" indent="-387349" rtl="0">
              <a:lnSpc>
                <a:spcPct val="115000"/>
              </a:lnSpc>
              <a:spcBef>
                <a:spcPts val="600"/>
              </a:spcBef>
              <a:spcAft>
                <a:spcPts val="0"/>
              </a:spcAft>
              <a:buClr>
                <a:srgbClr val="000000"/>
              </a:buClr>
              <a:buSzPts val="1200"/>
              <a:buFont typeface="Raleway"/>
              <a:buAutoNum type="romanLcPeriod"/>
            </a:pPr>
            <a:r>
              <a:rPr lang="en-US" sz="1200" dirty="0">
                <a:solidFill>
                  <a:srgbClr val="2939FA"/>
                </a:solidFill>
                <a:latin typeface="Raleway Medium"/>
                <a:ea typeface="Raleway Medium"/>
                <a:cs typeface="Raleway Medium"/>
                <a:sym typeface="Raleway Medium"/>
              </a:rPr>
              <a:t>First 4 Months (4M): Comparison 2020 vs. 2019: </a:t>
            </a:r>
            <a:endParaRPr sz="1200" dirty="0">
              <a:latin typeface="Raleway"/>
              <a:ea typeface="Raleway"/>
              <a:cs typeface="Raleway"/>
              <a:sym typeface="Raleway"/>
            </a:endParaRPr>
          </a:p>
          <a:p>
            <a:pPr marL="98552" lvl="0" indent="0" algn="just" rtl="0">
              <a:lnSpc>
                <a:spcPct val="115000"/>
              </a:lnSpc>
              <a:spcBef>
                <a:spcPts val="600"/>
              </a:spcBef>
              <a:spcAft>
                <a:spcPts val="0"/>
              </a:spcAft>
              <a:buClr>
                <a:srgbClr val="000000"/>
              </a:buClr>
              <a:buSzPts val="1400"/>
              <a:buNone/>
            </a:pPr>
            <a:r>
              <a:rPr lang="en-US" sz="1000" dirty="0">
                <a:solidFill>
                  <a:srgbClr val="000000"/>
                </a:solidFill>
                <a:latin typeface="Raleway Medium"/>
                <a:ea typeface="Raleway Medium"/>
                <a:cs typeface="Raleway Medium"/>
                <a:sym typeface="Raleway Medium"/>
              </a:rPr>
              <a:t>While in the first 4M of 2019 we had operative costs for </a:t>
            </a:r>
            <a:r>
              <a:rPr lang="en-US" sz="1000" dirty="0">
                <a:solidFill>
                  <a:srgbClr val="2939FA"/>
                </a:solidFill>
                <a:latin typeface="Raleway Medium"/>
                <a:ea typeface="Raleway Medium"/>
                <a:cs typeface="Raleway Medium"/>
                <a:sym typeface="Raleway Medium"/>
              </a:rPr>
              <a:t>USD</a:t>
            </a:r>
            <a:r>
              <a:rPr lang="en-US" sz="1000" dirty="0">
                <a:latin typeface="Raleway Medium"/>
                <a:ea typeface="Raleway Medium"/>
                <a:cs typeface="Raleway Medium"/>
                <a:sym typeface="Raleway Medium"/>
              </a:rPr>
              <a:t> </a:t>
            </a:r>
            <a:r>
              <a:rPr lang="en-US" sz="1000" dirty="0">
                <a:solidFill>
                  <a:srgbClr val="2939FA"/>
                </a:solidFill>
                <a:latin typeface="Raleway Medium"/>
                <a:ea typeface="Raleway Medium"/>
                <a:cs typeface="Raleway Medium"/>
                <a:sym typeface="Raleway Medium"/>
              </a:rPr>
              <a:t>262,258, </a:t>
            </a:r>
            <a:r>
              <a:rPr lang="en-US" sz="1000" dirty="0">
                <a:solidFill>
                  <a:srgbClr val="000000"/>
                </a:solidFill>
                <a:latin typeface="Raleway Medium"/>
                <a:ea typeface="Raleway Medium"/>
                <a:cs typeface="Raleway Medium"/>
                <a:sym typeface="Raleway Medium"/>
              </a:rPr>
              <a:t>in the first 4M of 2020 we reached </a:t>
            </a:r>
            <a:r>
              <a:rPr lang="en-US" sz="1000" dirty="0">
                <a:solidFill>
                  <a:srgbClr val="2939FA"/>
                </a:solidFill>
                <a:latin typeface="Raleway Medium"/>
                <a:ea typeface="Raleway Medium"/>
                <a:cs typeface="Raleway Medium"/>
                <a:sym typeface="Raleway Medium"/>
              </a:rPr>
              <a:t>USD 337,393</a:t>
            </a:r>
            <a:r>
              <a:rPr lang="en-US" sz="1000" dirty="0">
                <a:solidFill>
                  <a:srgbClr val="000000"/>
                </a:solidFill>
                <a:latin typeface="Raleway Medium"/>
                <a:ea typeface="Raleway Medium"/>
                <a:cs typeface="Raleway Medium"/>
                <a:sym typeface="Raleway Medium"/>
              </a:rPr>
              <a:t>. This growth in expenses is principally attributed to:</a:t>
            </a:r>
            <a:endParaRPr dirty="0"/>
          </a:p>
          <a:p>
            <a:pPr marL="498601" marR="0" lvl="0" indent="-311149" algn="just" rtl="0">
              <a:lnSpc>
                <a:spcPct val="115000"/>
              </a:lnSpc>
              <a:spcBef>
                <a:spcPts val="600"/>
              </a:spcBef>
              <a:spcAft>
                <a:spcPts val="0"/>
              </a:spcAft>
              <a:buClr>
                <a:srgbClr val="000000"/>
              </a:buClr>
              <a:buSzPts val="1000"/>
              <a:buFont typeface="Arial"/>
              <a:buNone/>
            </a:pPr>
            <a:endParaRPr sz="1000" b="0" i="0" u="none" strike="noStrike" cap="none" dirty="0">
              <a:solidFill>
                <a:srgbClr val="000000"/>
              </a:solidFill>
              <a:latin typeface="Raleway Medium"/>
              <a:ea typeface="Raleway Medium"/>
              <a:cs typeface="Raleway Medium"/>
              <a:sym typeface="Raleway Medium"/>
            </a:endParaRPr>
          </a:p>
        </p:txBody>
      </p:sp>
      <p:sp>
        <p:nvSpPr>
          <p:cNvPr id="176" name="Google Shape;176;p25"/>
          <p:cNvSpPr txBox="1"/>
          <p:nvPr/>
        </p:nvSpPr>
        <p:spPr>
          <a:xfrm>
            <a:off x="0" y="3096519"/>
            <a:ext cx="8987271" cy="4321200"/>
          </a:xfrm>
          <a:prstGeom prst="rect">
            <a:avLst/>
          </a:prstGeom>
          <a:noFill/>
          <a:ln>
            <a:noFill/>
          </a:ln>
        </p:spPr>
        <p:txBody>
          <a:bodyPr spcFirstLastPara="1" wrap="square" lIns="91425" tIns="45700" rIns="91425" bIns="45700" anchor="t" anchorCtr="0">
            <a:noAutofit/>
          </a:bodyPr>
          <a:lstStyle/>
          <a:p>
            <a:pPr marL="822960" lvl="1" indent="-241808" algn="just">
              <a:lnSpc>
                <a:spcPct val="115000"/>
              </a:lnSpc>
              <a:spcBef>
                <a:spcPts val="400"/>
              </a:spcBef>
              <a:buSzPts val="1000"/>
              <a:buFont typeface="Courier New"/>
              <a:buChar char="o"/>
            </a:pPr>
            <a:r>
              <a:rPr lang="en-US" sz="1000" dirty="0">
                <a:latin typeface="Raleway Medium"/>
                <a:ea typeface="Raleway Medium"/>
                <a:cs typeface="Raleway Medium"/>
                <a:sym typeface="Raleway Medium"/>
              </a:rPr>
              <a:t>First 4M of 2019, corporate </a:t>
            </a:r>
            <a:r>
              <a:rPr lang="en-US" sz="1000" b="0" i="0" u="none" strike="noStrike" cap="none" dirty="0">
                <a:solidFill>
                  <a:srgbClr val="000000"/>
                </a:solidFill>
                <a:latin typeface="Raleway Medium"/>
                <a:ea typeface="Raleway Medium"/>
                <a:cs typeface="Raleway Medium"/>
                <a:sym typeface="Raleway Medium"/>
              </a:rPr>
              <a:t>expenses were USD 79,870. While, in the first 4M of 2020, USD 76,681 has been invested.</a:t>
            </a:r>
            <a:endParaRPr sz="1000" b="0" i="0" u="none" strike="noStrike" cap="none" dirty="0">
              <a:solidFill>
                <a:srgbClr val="000000"/>
              </a:solidFill>
              <a:latin typeface="Raleway Medium"/>
              <a:ea typeface="Raleway Medium"/>
              <a:cs typeface="Raleway Medium"/>
              <a:sym typeface="Raleway Medium"/>
            </a:endParaRPr>
          </a:p>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First 4M of 2020: The monthly average of </a:t>
            </a:r>
            <a:r>
              <a:rPr lang="en-US" sz="1000" b="0" i="0" u="none" strike="noStrike" cap="none" dirty="0">
                <a:solidFill>
                  <a:srgbClr val="0C0C0C"/>
                </a:solidFill>
                <a:latin typeface="Raleway Medium"/>
                <a:ea typeface="Raleway Medium"/>
                <a:cs typeface="Raleway Medium"/>
                <a:sym typeface="Raleway Medium"/>
              </a:rPr>
              <a:t>admin salaries remains constant, </a:t>
            </a:r>
            <a:r>
              <a:rPr lang="en-US" sz="1000" b="0" i="0" u="none" strike="noStrike" cap="none" dirty="0">
                <a:solidFill>
                  <a:srgbClr val="000000"/>
                </a:solidFill>
                <a:latin typeface="Raleway Medium"/>
                <a:ea typeface="Raleway Medium"/>
                <a:cs typeface="Raleway Medium"/>
                <a:sym typeface="Raleway Medium"/>
              </a:rPr>
              <a:t>compared to 2019. This is due to: </a:t>
            </a:r>
            <a:endParaRPr sz="1000" b="0" i="0" u="none" strike="noStrike" cap="none" dirty="0">
              <a:solidFill>
                <a:srgbClr val="000000"/>
              </a:solidFill>
              <a:latin typeface="Raleway Medium"/>
              <a:ea typeface="Raleway Medium"/>
              <a:cs typeface="Raleway Medium"/>
              <a:sym typeface="Raleway Medium"/>
            </a:endParaRPr>
          </a:p>
          <a:p>
            <a:pPr marL="1280160" marR="0" lvl="2" indent="-229108" algn="just" rtl="0">
              <a:lnSpc>
                <a:spcPct val="115000"/>
              </a:lnSpc>
              <a:spcBef>
                <a:spcPts val="400"/>
              </a:spcBef>
              <a:spcAft>
                <a:spcPts val="0"/>
              </a:spcAft>
              <a:buClr>
                <a:srgbClr val="000000"/>
              </a:buClr>
              <a:buSzPts val="800"/>
              <a:buFont typeface="Courier New"/>
              <a:buChar char="o"/>
            </a:pPr>
            <a:r>
              <a:rPr lang="en-US" sz="1000" b="0" i="0" u="none" strike="noStrike" cap="none" dirty="0">
                <a:solidFill>
                  <a:srgbClr val="000000"/>
                </a:solidFill>
                <a:latin typeface="Raleway Medium"/>
                <a:ea typeface="Raleway Medium"/>
                <a:cs typeface="Raleway Medium"/>
                <a:sym typeface="Raleway Medium"/>
              </a:rPr>
              <a:t>Although, first 4M of 2019 there was no Head of Accounting and Management and new other staff, in 2020, CEO Joao Rocha was transferred to Portugal.</a:t>
            </a:r>
            <a:endParaRPr sz="1000" b="0" i="0" u="none" strike="noStrike" cap="none" dirty="0">
              <a:solidFill>
                <a:schemeClr val="dk1"/>
              </a:solidFill>
              <a:latin typeface="Rambla"/>
              <a:ea typeface="Rambla"/>
              <a:cs typeface="Rambla"/>
              <a:sym typeface="Rambla"/>
            </a:endParaRPr>
          </a:p>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First 4M of 2020: Professional Fees reached USD 45,766, while in 2019 (4M) they were USD 23,122. </a:t>
            </a:r>
            <a:endParaRPr sz="1400" b="0" i="0" u="none" strike="noStrike" cap="none" dirty="0">
              <a:solidFill>
                <a:srgbClr val="000000"/>
              </a:solidFill>
              <a:latin typeface="Arial"/>
              <a:ea typeface="Arial"/>
              <a:cs typeface="Arial"/>
              <a:sym typeface="Arial"/>
            </a:endParaRPr>
          </a:p>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First 4M of 2020: Plant Salaries rose (4M 2020: USD 55,592 vs. First 4M 2019: </a:t>
            </a:r>
            <a:r>
              <a:rPr lang="en-US" sz="1000" b="0" i="0" u="none" strike="noStrike" cap="none" dirty="0">
                <a:solidFill>
                  <a:srgbClr val="0C0C0C"/>
                </a:solidFill>
                <a:latin typeface="Raleway Medium"/>
                <a:ea typeface="Raleway Medium"/>
                <a:cs typeface="Raleway Medium"/>
                <a:sym typeface="Raleway Medium"/>
              </a:rPr>
              <a:t>USD 36,304). As of Mar/19 an Auxiliary Corp was hired. As of Sep/19 a </a:t>
            </a:r>
            <a:r>
              <a:rPr lang="en-US" sz="1000" dirty="0">
                <a:solidFill>
                  <a:srgbClr val="0C0C0C"/>
                </a:solidFill>
                <a:latin typeface="Raleway Medium"/>
                <a:ea typeface="Raleway Medium"/>
                <a:cs typeface="Raleway Medium"/>
                <a:sym typeface="Raleway Medium"/>
              </a:rPr>
              <a:t>s</a:t>
            </a:r>
            <a:r>
              <a:rPr lang="en-US" sz="1000" b="0" i="0" u="none" strike="noStrike" cap="none" dirty="0">
                <a:solidFill>
                  <a:srgbClr val="0C0C0C"/>
                </a:solidFill>
                <a:latin typeface="Raleway Medium"/>
                <a:ea typeface="Raleway Medium"/>
                <a:cs typeface="Raleway Medium"/>
                <a:sym typeface="Raleway Medium"/>
              </a:rPr>
              <a:t>econd Auxiliary Corp was hired. As of Dec/19 a third and fourth Auxiliary Corp were hired.</a:t>
            </a:r>
            <a:endParaRPr sz="1400" b="0" i="0" u="none" strike="noStrike" cap="none" dirty="0">
              <a:solidFill>
                <a:srgbClr val="0C0C0C"/>
              </a:solidFill>
              <a:latin typeface="Arial"/>
              <a:ea typeface="Arial"/>
              <a:cs typeface="Arial"/>
              <a:sym typeface="Arial"/>
            </a:endParaRPr>
          </a:p>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At the same time, the raise in salaries increased contributions required by law (BPS), in 2020/19 with respect to 2017.</a:t>
            </a:r>
            <a:endParaRPr sz="1400" b="0" i="0" u="none" strike="noStrike" cap="none" dirty="0">
              <a:solidFill>
                <a:srgbClr val="000000"/>
              </a:solidFill>
              <a:latin typeface="Arial"/>
              <a:ea typeface="Arial"/>
              <a:cs typeface="Arial"/>
              <a:sym typeface="Arial"/>
            </a:endParaRPr>
          </a:p>
          <a:p>
            <a:pPr marL="822960" marR="0" lvl="1" indent="-178308" algn="just" rtl="0">
              <a:lnSpc>
                <a:spcPct val="115000"/>
              </a:lnSpc>
              <a:spcBef>
                <a:spcPts val="400"/>
              </a:spcBef>
              <a:spcAft>
                <a:spcPts val="600"/>
              </a:spcAft>
              <a:buClr>
                <a:srgbClr val="000000"/>
              </a:buClr>
              <a:buSzPts val="1000"/>
              <a:buFont typeface="Courier New"/>
              <a:buNone/>
            </a:pPr>
            <a:endParaRPr sz="1000" b="0" i="0" u="none" strike="noStrike" cap="none" dirty="0">
              <a:solidFill>
                <a:srgbClr val="000000"/>
              </a:solidFill>
              <a:latin typeface="Raleway Medium"/>
              <a:ea typeface="Raleway Medium"/>
              <a:cs typeface="Raleway Medium"/>
              <a:sym typeface="Raleway Medium"/>
            </a:endParaRPr>
          </a:p>
        </p:txBody>
      </p:sp>
      <p:pic>
        <p:nvPicPr>
          <p:cNvPr id="2" name="Imagen 1">
            <a:extLst>
              <a:ext uri="{FF2B5EF4-FFF2-40B4-BE49-F238E27FC236}">
                <a16:creationId xmlns:a16="http://schemas.microsoft.com/office/drawing/2014/main" id="{8909E99B-E268-4B14-8F96-E874997D3F9B}"/>
              </a:ext>
            </a:extLst>
          </p:cNvPr>
          <p:cNvPicPr>
            <a:picLocks noChangeAspect="1"/>
          </p:cNvPicPr>
          <p:nvPr/>
        </p:nvPicPr>
        <p:blipFill>
          <a:blip r:embed="rId3"/>
          <a:stretch>
            <a:fillRect/>
          </a:stretch>
        </p:blipFill>
        <p:spPr>
          <a:xfrm>
            <a:off x="5231702" y="745528"/>
            <a:ext cx="3678723" cy="23994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t="8137" b="8136"/>
          <a:stretch/>
        </p:blipFill>
        <p:spPr>
          <a:xfrm>
            <a:off x="-33500" y="0"/>
            <a:ext cx="9211000" cy="5143500"/>
          </a:xfrm>
          <a:prstGeom prst="rect">
            <a:avLst/>
          </a:prstGeom>
          <a:noFill/>
          <a:ln>
            <a:noFill/>
          </a:ln>
        </p:spPr>
      </p:pic>
      <p:sp>
        <p:nvSpPr>
          <p:cNvPr id="68" name="Google Shape;68;p15"/>
          <p:cNvSpPr txBox="1">
            <a:spLocks noGrp="1"/>
          </p:cNvSpPr>
          <p:nvPr>
            <p:ph type="body" idx="1"/>
          </p:nvPr>
        </p:nvSpPr>
        <p:spPr>
          <a:xfrm>
            <a:off x="457200" y="1102302"/>
            <a:ext cx="8229600" cy="2346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Cash flow available data</a:t>
            </a:r>
            <a:endParaRPr sz="2700" b="0" i="0" u="none" strike="noStrike" cap="none" dirty="0">
              <a:solidFill>
                <a:schemeClr val="dk1"/>
              </a:solidFill>
              <a:latin typeface="Rambla"/>
              <a:ea typeface="Rambla"/>
              <a:cs typeface="Rambla"/>
              <a:sym typeface="Rambla"/>
            </a:endParaRPr>
          </a:p>
          <a:p>
            <a:pPr marL="457200" marR="0" lvl="0"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Management tools</a:t>
            </a:r>
            <a:endParaRPr sz="1800" b="0" i="0" u="none" strike="noStrike" cap="none" dirty="0">
              <a:solidFill>
                <a:srgbClr val="FFFFFF"/>
              </a:solidFill>
              <a:latin typeface="Raleway Medium"/>
              <a:ea typeface="Raleway Medium"/>
              <a:cs typeface="Raleway Medium"/>
              <a:sym typeface="Raleway Medium"/>
            </a:endParaRPr>
          </a:p>
          <a:p>
            <a:pPr marL="914400" marR="0" lvl="1"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Balance Sheet</a:t>
            </a:r>
            <a:endParaRPr sz="1800" b="0" i="0" u="none" strike="noStrike" cap="none" dirty="0">
              <a:solidFill>
                <a:srgbClr val="FFFFFF"/>
              </a:solidFill>
              <a:latin typeface="Raleway Medium"/>
              <a:ea typeface="Raleway Medium"/>
              <a:cs typeface="Raleway Medium"/>
              <a:sym typeface="Raleway Medium"/>
            </a:endParaRPr>
          </a:p>
          <a:p>
            <a:pPr marL="914400" marR="0" lvl="1"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Income Statement</a:t>
            </a:r>
            <a:endParaRPr sz="1800" b="0" i="0" u="none" strike="noStrike" cap="none" dirty="0">
              <a:solidFill>
                <a:srgbClr val="FFFFFF"/>
              </a:solidFill>
              <a:latin typeface="Raleway Medium"/>
              <a:ea typeface="Raleway Medium"/>
              <a:cs typeface="Raleway Medium"/>
              <a:sym typeface="Raleway Medium"/>
            </a:endParaRPr>
          </a:p>
          <a:p>
            <a:pPr marL="457200" marR="0" lvl="0"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Next steps</a:t>
            </a:r>
            <a:endParaRPr sz="1800" b="0" i="0" u="none" strike="noStrike" cap="none" dirty="0">
              <a:solidFill>
                <a:srgbClr val="FFFFFF"/>
              </a:solidFill>
              <a:latin typeface="Raleway Medium"/>
              <a:ea typeface="Raleway Medium"/>
              <a:cs typeface="Raleway Medium"/>
              <a:sym typeface="Raleway Medium"/>
            </a:endParaRPr>
          </a:p>
        </p:txBody>
      </p:sp>
      <p:sp>
        <p:nvSpPr>
          <p:cNvPr id="69" name="Google Shape;69;p15"/>
          <p:cNvSpPr txBox="1">
            <a:spLocks noGrp="1"/>
          </p:cNvSpPr>
          <p:nvPr>
            <p:ph type="title"/>
          </p:nvPr>
        </p:nvSpPr>
        <p:spPr>
          <a:xfrm>
            <a:off x="457200" y="298906"/>
            <a:ext cx="8229600" cy="637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Arial"/>
              <a:buNone/>
            </a:pPr>
            <a:r>
              <a:rPr lang="en-US" sz="4100" b="1" i="0" u="none" strike="noStrike" cap="none" dirty="0">
                <a:solidFill>
                  <a:srgbClr val="FFFFFF"/>
                </a:solidFill>
                <a:latin typeface="Raleway"/>
                <a:ea typeface="Raleway"/>
                <a:cs typeface="Raleway"/>
                <a:sym typeface="Raleway"/>
              </a:rPr>
              <a:t>INDEX</a:t>
            </a:r>
            <a:endParaRPr sz="4100" b="1" i="0" u="none" strike="noStrike" cap="none" dirty="0">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t="8137" b="8136"/>
          <a:stretch/>
        </p:blipFill>
        <p:spPr>
          <a:xfrm>
            <a:off x="-33500" y="0"/>
            <a:ext cx="9211000" cy="5143500"/>
          </a:xfrm>
          <a:prstGeom prst="rect">
            <a:avLst/>
          </a:prstGeom>
          <a:noFill/>
          <a:ln>
            <a:noFill/>
          </a:ln>
        </p:spPr>
      </p:pic>
      <p:sp>
        <p:nvSpPr>
          <p:cNvPr id="75" name="Google Shape;75;p16"/>
          <p:cNvSpPr txBox="1">
            <a:spLocks noGrp="1"/>
          </p:cNvSpPr>
          <p:nvPr>
            <p:ph type="body" idx="1"/>
          </p:nvPr>
        </p:nvSpPr>
        <p:spPr>
          <a:xfrm>
            <a:off x="457200" y="1102302"/>
            <a:ext cx="8229600" cy="2346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FFFFFF"/>
              </a:buClr>
              <a:buSzPts val="1800"/>
              <a:buFont typeface="Raleway"/>
              <a:buChar char="●"/>
            </a:pPr>
            <a:r>
              <a:rPr lang="en-US" sz="2800" b="1" i="0" u="none" strike="noStrike" cap="none" dirty="0">
                <a:solidFill>
                  <a:srgbClr val="FFFFFF"/>
                </a:solidFill>
                <a:latin typeface="Raleway"/>
                <a:ea typeface="Raleway"/>
                <a:cs typeface="Raleway"/>
                <a:sym typeface="Raleway"/>
              </a:rPr>
              <a:t>Cash flow available data</a:t>
            </a:r>
            <a:endParaRPr sz="2700" b="1" i="0" u="none" strike="noStrike" cap="none" dirty="0">
              <a:solidFill>
                <a:schemeClr val="dk1"/>
              </a:solidFill>
              <a:latin typeface="Rambla"/>
              <a:ea typeface="Rambla"/>
              <a:cs typeface="Rambla"/>
              <a:sym typeface="Rambla"/>
            </a:endParaRPr>
          </a:p>
          <a:p>
            <a:pPr marL="457200" marR="0" lvl="0"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Management tools</a:t>
            </a:r>
            <a:endParaRPr sz="1600" b="0" i="0" u="none" strike="noStrike" cap="none" dirty="0">
              <a:solidFill>
                <a:srgbClr val="FFFFFF"/>
              </a:solidFill>
              <a:latin typeface="Raleway Medium"/>
              <a:ea typeface="Raleway Medium"/>
              <a:cs typeface="Raleway Medium"/>
              <a:sym typeface="Raleway Medium"/>
            </a:endParaRPr>
          </a:p>
          <a:p>
            <a:pPr marL="914400" marR="0" lvl="1"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Balance Sheet</a:t>
            </a:r>
            <a:endParaRPr sz="1600" b="0" i="0" u="none" strike="noStrike" cap="none" dirty="0">
              <a:solidFill>
                <a:srgbClr val="FFFFFF"/>
              </a:solidFill>
              <a:latin typeface="Raleway Medium"/>
              <a:ea typeface="Raleway Medium"/>
              <a:cs typeface="Raleway Medium"/>
              <a:sym typeface="Raleway Medium"/>
            </a:endParaRPr>
          </a:p>
          <a:p>
            <a:pPr marL="914400" marR="0" lvl="1"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Income Statement</a:t>
            </a:r>
            <a:endParaRPr sz="1600" b="0" i="0" u="none" strike="noStrike" cap="none" dirty="0">
              <a:solidFill>
                <a:srgbClr val="FFFFFF"/>
              </a:solidFill>
              <a:latin typeface="Raleway Medium"/>
              <a:ea typeface="Raleway Medium"/>
              <a:cs typeface="Raleway Medium"/>
              <a:sym typeface="Raleway Medium"/>
            </a:endParaRPr>
          </a:p>
          <a:p>
            <a:pPr marL="457200" marR="0" lvl="0"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Next steps</a:t>
            </a:r>
            <a:endParaRPr sz="1600" b="0" i="0" u="none" strike="noStrike" cap="none" dirty="0">
              <a:solidFill>
                <a:srgbClr val="FFFFFF"/>
              </a:solidFill>
              <a:latin typeface="Raleway Medium"/>
              <a:ea typeface="Raleway Medium"/>
              <a:cs typeface="Raleway Medium"/>
              <a:sym typeface="Raleway Medium"/>
            </a:endParaRPr>
          </a:p>
        </p:txBody>
      </p:sp>
      <p:sp>
        <p:nvSpPr>
          <p:cNvPr id="76" name="Google Shape;76;p16"/>
          <p:cNvSpPr txBox="1">
            <a:spLocks noGrp="1"/>
          </p:cNvSpPr>
          <p:nvPr>
            <p:ph type="title"/>
          </p:nvPr>
        </p:nvSpPr>
        <p:spPr>
          <a:xfrm>
            <a:off x="457200" y="298906"/>
            <a:ext cx="8229600" cy="637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Arial"/>
              <a:buNone/>
            </a:pPr>
            <a:r>
              <a:rPr lang="en-US" sz="4100" b="1" i="0" u="none" strike="noStrike" cap="none" dirty="0">
                <a:solidFill>
                  <a:srgbClr val="FFFFFF"/>
                </a:solidFill>
                <a:latin typeface="Raleway"/>
                <a:ea typeface="Raleway"/>
                <a:cs typeface="Raleway"/>
                <a:sym typeface="Raleway"/>
              </a:rPr>
              <a:t>INDEX</a:t>
            </a:r>
            <a:endParaRPr sz="4100" b="1" i="0" u="none" strike="noStrike" cap="none" dirty="0">
              <a:solidFill>
                <a:srgbClr val="FFFFF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42580" y="1011163"/>
            <a:ext cx="4603800" cy="13119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90000"/>
              </a:lnSpc>
              <a:spcBef>
                <a:spcPts val="0"/>
              </a:spcBef>
              <a:spcAft>
                <a:spcPts val="0"/>
              </a:spcAft>
              <a:buClr>
                <a:schemeClr val="dk1"/>
              </a:buClr>
              <a:buSzPts val="1200"/>
              <a:buFont typeface="Raleway Medium"/>
              <a:buChar char="●"/>
            </a:pPr>
            <a:r>
              <a:rPr lang="en-US" sz="1200" b="0" i="0" u="none" strike="noStrike" cap="none" dirty="0">
                <a:solidFill>
                  <a:schemeClr val="dk1"/>
                </a:solidFill>
                <a:latin typeface="Raleway Medium"/>
                <a:ea typeface="Raleway Medium"/>
                <a:cs typeface="Raleway Medium"/>
                <a:sym typeface="Raleway Medium"/>
              </a:rPr>
              <a:t>Accumulated cash balance at the </a:t>
            </a:r>
            <a:r>
              <a:rPr lang="en-US" sz="1200" b="1" i="0" u="none" strike="noStrike" cap="none" dirty="0">
                <a:solidFill>
                  <a:schemeClr val="dk1"/>
                </a:solidFill>
                <a:latin typeface="Raleway Medium"/>
                <a:ea typeface="Raleway Medium"/>
                <a:cs typeface="Raleway Medium"/>
                <a:sym typeface="Raleway Medium"/>
              </a:rPr>
              <a:t>end of 2019</a:t>
            </a:r>
            <a:r>
              <a:rPr lang="en-US" sz="1200" b="0" i="0" u="none" strike="noStrike" cap="none" dirty="0">
                <a:solidFill>
                  <a:schemeClr val="dk1"/>
                </a:solidFill>
                <a:latin typeface="Raleway Medium"/>
                <a:ea typeface="Raleway Medium"/>
                <a:cs typeface="Raleway Medium"/>
                <a:sym typeface="Raleway Medium"/>
              </a:rPr>
              <a:t>: </a:t>
            </a:r>
            <a:br>
              <a:rPr lang="en-US" sz="1200" b="0" i="0" u="none" strike="noStrike" cap="none" dirty="0">
                <a:solidFill>
                  <a:schemeClr val="dk1"/>
                </a:solidFill>
                <a:latin typeface="Raleway Medium"/>
                <a:ea typeface="Raleway Medium"/>
                <a:cs typeface="Raleway Medium"/>
                <a:sym typeface="Raleway Medium"/>
              </a:rPr>
            </a:br>
            <a:r>
              <a:rPr lang="en-US" sz="1200" b="1" i="0" u="none" strike="noStrike" cap="none" dirty="0">
                <a:solidFill>
                  <a:srgbClr val="2939FA"/>
                </a:solidFill>
                <a:latin typeface="Arial"/>
                <a:ea typeface="Arial"/>
                <a:cs typeface="Arial"/>
                <a:sym typeface="Arial"/>
              </a:rPr>
              <a:t>USD 138</a:t>
            </a:r>
            <a:r>
              <a:rPr lang="en-US" sz="1200" b="1" dirty="0">
                <a:solidFill>
                  <a:srgbClr val="2939FA"/>
                </a:solidFill>
                <a:latin typeface="Arial"/>
                <a:ea typeface="Arial"/>
                <a:cs typeface="Arial"/>
                <a:sym typeface="Arial"/>
              </a:rPr>
              <a:t>,</a:t>
            </a:r>
            <a:r>
              <a:rPr lang="en-US" sz="1200" b="1" i="0" u="none" strike="noStrike" cap="none" dirty="0">
                <a:solidFill>
                  <a:srgbClr val="2939FA"/>
                </a:solidFill>
                <a:latin typeface="Arial"/>
                <a:ea typeface="Arial"/>
                <a:cs typeface="Arial"/>
                <a:sym typeface="Arial"/>
              </a:rPr>
              <a:t>086</a:t>
            </a:r>
            <a:r>
              <a:rPr lang="en-US" sz="1200" b="0" i="0" u="none" strike="noStrike" cap="none" dirty="0">
                <a:solidFill>
                  <a:schemeClr val="dk1"/>
                </a:solidFill>
                <a:latin typeface="Raleway Medium"/>
                <a:ea typeface="Raleway Medium"/>
                <a:cs typeface="Raleway Medium"/>
                <a:sym typeface="Raleway Medium"/>
              </a:rPr>
              <a:t>. </a:t>
            </a:r>
            <a:endParaRPr sz="1200" b="0" i="0" u="none" strike="noStrike" cap="none" dirty="0">
              <a:solidFill>
                <a:schemeClr val="dk1"/>
              </a:solidFill>
              <a:latin typeface="Rambla"/>
              <a:ea typeface="Rambla"/>
              <a:cs typeface="Rambla"/>
              <a:sym typeface="Rambla"/>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Opening balance 2019 (end of 2018): USD 165,258</a:t>
            </a:r>
            <a:endParaRPr sz="900" b="0" i="0" u="none" strike="noStrike" cap="none" dirty="0">
              <a:solidFill>
                <a:schemeClr val="dk1"/>
              </a:solidFill>
              <a:latin typeface="Raleway"/>
              <a:ea typeface="Raleway"/>
              <a:cs typeface="Raleway"/>
              <a:sym typeface="Raleway"/>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Inflows 2019: USD 1,850,086 (partner contributions and others)</a:t>
            </a:r>
            <a:endParaRPr sz="900" b="0" i="0" u="none" strike="noStrike" cap="none" dirty="0">
              <a:solidFill>
                <a:schemeClr val="dk1"/>
              </a:solidFill>
              <a:latin typeface="Raleway"/>
              <a:ea typeface="Raleway"/>
              <a:cs typeface="Raleway"/>
              <a:sym typeface="Raleway"/>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Outflows 2019: USD (-) 1</a:t>
            </a:r>
            <a:r>
              <a:rPr lang="en-US" sz="900" dirty="0">
                <a:solidFill>
                  <a:srgbClr val="3F3F3F"/>
                </a:solidFill>
                <a:latin typeface="Raleway"/>
                <a:ea typeface="Raleway"/>
                <a:cs typeface="Raleway"/>
                <a:sym typeface="Raleway"/>
              </a:rPr>
              <a:t>,</a:t>
            </a:r>
            <a:r>
              <a:rPr lang="en-US" sz="900" b="0" i="0" u="none" strike="noStrike" cap="none" dirty="0">
                <a:solidFill>
                  <a:srgbClr val="3F3F3F"/>
                </a:solidFill>
                <a:latin typeface="Raleway"/>
                <a:ea typeface="Raleway"/>
                <a:cs typeface="Raleway"/>
                <a:sym typeface="Raleway"/>
              </a:rPr>
              <a:t>877</a:t>
            </a:r>
            <a:r>
              <a:rPr lang="en-US" sz="900" dirty="0">
                <a:solidFill>
                  <a:srgbClr val="3F3F3F"/>
                </a:solidFill>
                <a:latin typeface="Raleway"/>
                <a:ea typeface="Raleway"/>
                <a:cs typeface="Raleway"/>
                <a:sym typeface="Raleway"/>
              </a:rPr>
              <a:t>,</a:t>
            </a:r>
            <a:r>
              <a:rPr lang="en-US" sz="900" b="0" i="0" u="none" strike="noStrike" cap="none" dirty="0">
                <a:solidFill>
                  <a:srgbClr val="3F3F3F"/>
                </a:solidFill>
                <a:latin typeface="Raleway"/>
                <a:ea typeface="Raleway"/>
                <a:cs typeface="Raleway"/>
                <a:sym typeface="Raleway"/>
              </a:rPr>
              <a:t>259.</a:t>
            </a:r>
            <a:endParaRPr sz="900" b="0" i="0" u="none" strike="noStrike" cap="none" dirty="0">
              <a:solidFill>
                <a:schemeClr val="dk1"/>
              </a:solidFill>
              <a:latin typeface="Raleway"/>
              <a:ea typeface="Raleway"/>
              <a:cs typeface="Raleway"/>
              <a:sym typeface="Raleway"/>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Final accumulated cash balance 2019: USD 138,086.</a:t>
            </a:r>
            <a:endParaRPr dirty="0">
              <a:latin typeface="Raleway"/>
              <a:ea typeface="Raleway"/>
              <a:cs typeface="Raleway"/>
              <a:sym typeface="Raleway"/>
            </a:endParaRPr>
          </a:p>
          <a:p>
            <a:pPr marL="914400" marR="0" lvl="1" indent="-228600" algn="l" rtl="0">
              <a:lnSpc>
                <a:spcPct val="115000"/>
              </a:lnSpc>
              <a:spcBef>
                <a:spcPts val="0"/>
              </a:spcBef>
              <a:spcAft>
                <a:spcPts val="0"/>
              </a:spcAft>
              <a:buClr>
                <a:schemeClr val="dk1"/>
              </a:buClr>
              <a:buSzPts val="1000"/>
              <a:buFont typeface="Courier New"/>
              <a:buNone/>
            </a:pPr>
            <a:endParaRPr sz="1000" b="0" i="0" u="none" strike="noStrike" cap="none" dirty="0">
              <a:solidFill>
                <a:schemeClr val="dk1"/>
              </a:solidFill>
              <a:latin typeface="Rambla"/>
              <a:ea typeface="Rambla"/>
              <a:cs typeface="Rambla"/>
              <a:sym typeface="Rambla"/>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82" name="Google Shape;82;p17"/>
          <p:cNvSpPr txBox="1">
            <a:spLocks noGrp="1"/>
          </p:cNvSpPr>
          <p:nvPr>
            <p:ph type="title"/>
          </p:nvPr>
        </p:nvSpPr>
        <p:spPr>
          <a:xfrm>
            <a:off x="337819" y="232670"/>
            <a:ext cx="3903300" cy="42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Cash Flow available data: </a:t>
            </a:r>
            <a:r>
              <a:rPr lang="en-US" sz="2400" dirty="0">
                <a:solidFill>
                  <a:srgbClr val="1B36FF"/>
                </a:solidFill>
                <a:latin typeface="Raleway"/>
                <a:ea typeface="Raleway"/>
                <a:cs typeface="Raleway"/>
                <a:sym typeface="Raleway"/>
              </a:rPr>
              <a:t>Apr. 2020</a:t>
            </a:r>
            <a:endParaRPr sz="2400" b="1" i="0" u="none" strike="noStrike" cap="none" dirty="0">
              <a:solidFill>
                <a:srgbClr val="1B36FF"/>
              </a:solidFill>
              <a:latin typeface="Raleway"/>
              <a:ea typeface="Raleway"/>
              <a:cs typeface="Raleway"/>
              <a:sym typeface="Raleway"/>
            </a:endParaRPr>
          </a:p>
        </p:txBody>
      </p:sp>
      <p:sp>
        <p:nvSpPr>
          <p:cNvPr id="83" name="Google Shape;83;p17"/>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4" name="Google Shape;84;p17"/>
          <p:cNvSpPr txBox="1"/>
          <p:nvPr/>
        </p:nvSpPr>
        <p:spPr>
          <a:xfrm>
            <a:off x="8567413" y="30783"/>
            <a:ext cx="524400"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4</a:t>
            </a:r>
            <a:endParaRPr sz="1200" b="0" i="0" u="none" strike="noStrike" cap="none" dirty="0">
              <a:solidFill>
                <a:srgbClr val="FFFFFF"/>
              </a:solidFill>
              <a:latin typeface="Raleway"/>
              <a:ea typeface="Raleway"/>
              <a:cs typeface="Raleway"/>
              <a:sym typeface="Raleway"/>
            </a:endParaRPr>
          </a:p>
        </p:txBody>
      </p:sp>
      <p:sp>
        <p:nvSpPr>
          <p:cNvPr id="85" name="Google Shape;85;p17"/>
          <p:cNvSpPr txBox="1"/>
          <p:nvPr/>
        </p:nvSpPr>
        <p:spPr>
          <a:xfrm>
            <a:off x="42580" y="2115247"/>
            <a:ext cx="4495500" cy="13119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90000"/>
              </a:lnSpc>
              <a:spcBef>
                <a:spcPts val="0"/>
              </a:spcBef>
              <a:spcAft>
                <a:spcPts val="0"/>
              </a:spcAft>
              <a:buClr>
                <a:schemeClr val="dk1"/>
              </a:buClr>
              <a:buSzPts val="1200"/>
              <a:buFont typeface="Raleway Medium"/>
              <a:buChar char="●"/>
            </a:pPr>
            <a:r>
              <a:rPr lang="en-US" sz="1200" b="0" i="0" u="none" strike="noStrike" cap="none" dirty="0">
                <a:solidFill>
                  <a:schemeClr val="dk1"/>
                </a:solidFill>
                <a:latin typeface="Raleway Medium"/>
                <a:ea typeface="Raleway Medium"/>
                <a:cs typeface="Raleway Medium"/>
                <a:sym typeface="Raleway Medium"/>
              </a:rPr>
              <a:t>Accumulated cash balance at the </a:t>
            </a:r>
            <a:r>
              <a:rPr lang="en-US" sz="1200" b="1" i="0" u="none" strike="noStrike" cap="none" dirty="0">
                <a:solidFill>
                  <a:schemeClr val="dk1"/>
                </a:solidFill>
                <a:latin typeface="Raleway Medium"/>
                <a:ea typeface="Raleway Medium"/>
                <a:cs typeface="Raleway Medium"/>
                <a:sym typeface="Raleway Medium"/>
              </a:rPr>
              <a:t>end of </a:t>
            </a:r>
            <a:r>
              <a:rPr lang="en-US" sz="1200" b="1" dirty="0">
                <a:solidFill>
                  <a:schemeClr val="dk1"/>
                </a:solidFill>
                <a:latin typeface="Raleway Medium"/>
                <a:ea typeface="Raleway Medium"/>
                <a:cs typeface="Raleway Medium"/>
                <a:sym typeface="Raleway Medium"/>
              </a:rPr>
              <a:t>Apr</a:t>
            </a:r>
            <a:r>
              <a:rPr lang="en-US" sz="1200" b="1" i="0" u="none" strike="noStrike" cap="none" dirty="0">
                <a:solidFill>
                  <a:schemeClr val="dk1"/>
                </a:solidFill>
                <a:latin typeface="Raleway Medium"/>
                <a:ea typeface="Raleway Medium"/>
                <a:cs typeface="Raleway Medium"/>
                <a:sym typeface="Raleway Medium"/>
              </a:rPr>
              <a:t>. 2020</a:t>
            </a:r>
            <a:r>
              <a:rPr lang="en-US" sz="1200" b="0" i="0" u="none" strike="noStrike" cap="none" dirty="0">
                <a:solidFill>
                  <a:schemeClr val="dk1"/>
                </a:solidFill>
                <a:latin typeface="Raleway Medium"/>
                <a:ea typeface="Raleway Medium"/>
                <a:cs typeface="Raleway Medium"/>
                <a:sym typeface="Raleway Medium"/>
              </a:rPr>
              <a:t>: </a:t>
            </a:r>
            <a:r>
              <a:rPr lang="en-US" sz="1200" b="1" i="0" u="none" strike="noStrike" cap="none" dirty="0">
                <a:solidFill>
                  <a:srgbClr val="2939FA"/>
                </a:solidFill>
                <a:latin typeface="Arial"/>
                <a:ea typeface="Arial"/>
                <a:cs typeface="Arial"/>
                <a:sym typeface="Arial"/>
              </a:rPr>
              <a:t>USD 47,109.</a:t>
            </a:r>
            <a:r>
              <a:rPr lang="en-US" sz="1200" b="0" i="0" u="none" strike="noStrike" cap="none" dirty="0">
                <a:solidFill>
                  <a:schemeClr val="dk1"/>
                </a:solidFill>
                <a:latin typeface="Raleway Medium"/>
                <a:ea typeface="Raleway Medium"/>
                <a:cs typeface="Raleway Medium"/>
                <a:sym typeface="Raleway Medium"/>
              </a:rPr>
              <a:t> </a:t>
            </a:r>
            <a:endParaRPr sz="1200" b="0" i="0" u="none" strike="noStrike" cap="none" dirty="0">
              <a:solidFill>
                <a:srgbClr val="000000"/>
              </a:solidFill>
              <a:latin typeface="Arial"/>
              <a:ea typeface="Arial"/>
              <a:cs typeface="Arial"/>
              <a:sym typeface="Arial"/>
            </a:endParaRPr>
          </a:p>
          <a:p>
            <a:pPr marL="914400" marR="0" lvl="1" indent="-292100"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Opening balance (end of Mar</a:t>
            </a:r>
            <a:r>
              <a:rPr lang="en-US" sz="900" b="0" i="1" u="none" strike="noStrike" cap="none" dirty="0">
                <a:solidFill>
                  <a:srgbClr val="3F3F3F"/>
                </a:solidFill>
                <a:latin typeface="Raleway"/>
                <a:ea typeface="Raleway"/>
                <a:cs typeface="Raleway"/>
                <a:sym typeface="Raleway"/>
              </a:rPr>
              <a:t>/20):</a:t>
            </a:r>
            <a:r>
              <a:rPr lang="en-US" sz="900" b="0" i="0" u="none" strike="noStrike" cap="none" dirty="0">
                <a:solidFill>
                  <a:srgbClr val="3F3F3F"/>
                </a:solidFill>
                <a:latin typeface="Raleway"/>
                <a:ea typeface="Raleway"/>
                <a:cs typeface="Raleway"/>
                <a:sym typeface="Raleway"/>
              </a:rPr>
              <a:t> (+) USD 54,420.</a:t>
            </a:r>
            <a:endParaRPr sz="900" b="0" i="0" u="none" strike="noStrike" cap="none" dirty="0">
              <a:solidFill>
                <a:srgbClr val="000000"/>
              </a:solidFill>
              <a:latin typeface="Raleway"/>
              <a:ea typeface="Raleway"/>
              <a:cs typeface="Raleway"/>
              <a:sym typeface="Raleway"/>
            </a:endParaRPr>
          </a:p>
          <a:p>
            <a:pPr marL="914400" marR="0" lvl="1" indent="-292100"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Capital Income </a:t>
            </a:r>
            <a:r>
              <a:rPr lang="en-US" sz="900" b="0" i="1" u="none" strike="noStrike" cap="none" dirty="0">
                <a:solidFill>
                  <a:srgbClr val="3F3F3F"/>
                </a:solidFill>
                <a:latin typeface="Raleway"/>
                <a:ea typeface="Raleway"/>
                <a:cs typeface="Raleway"/>
                <a:sym typeface="Raleway"/>
              </a:rPr>
              <a:t>Apr/20 </a:t>
            </a:r>
            <a:r>
              <a:rPr lang="en-US" sz="900" b="0" i="0" u="none" strike="noStrike" cap="none" dirty="0">
                <a:solidFill>
                  <a:srgbClr val="3F3F3F"/>
                </a:solidFill>
                <a:latin typeface="Raleway"/>
                <a:ea typeface="Raleway"/>
                <a:cs typeface="Raleway"/>
                <a:sym typeface="Raleway"/>
              </a:rPr>
              <a:t>: (+) USD 35,000</a:t>
            </a:r>
          </a:p>
          <a:p>
            <a:pPr marL="914400" marR="0" lvl="1" indent="-292100" rtl="0">
              <a:lnSpc>
                <a:spcPct val="115000"/>
              </a:lnSpc>
              <a:spcBef>
                <a:spcPts val="0"/>
              </a:spcBef>
              <a:spcAft>
                <a:spcPts val="0"/>
              </a:spcAft>
              <a:buClr>
                <a:schemeClr val="dk1"/>
              </a:buClr>
              <a:buSzPts val="1000"/>
              <a:buFont typeface="Courier New"/>
              <a:buChar char="o"/>
            </a:pPr>
            <a:r>
              <a:rPr lang="en-US" sz="900" dirty="0">
                <a:solidFill>
                  <a:srgbClr val="3F3F3F"/>
                </a:solidFill>
                <a:latin typeface="Raleway"/>
                <a:sym typeface="Raleway"/>
              </a:rPr>
              <a:t>Vehicle Sale ‘Fee 2/3’ </a:t>
            </a:r>
            <a:r>
              <a:rPr lang="en-US" sz="900" i="1" dirty="0">
                <a:solidFill>
                  <a:srgbClr val="3F3F3F"/>
                </a:solidFill>
                <a:latin typeface="Raleway"/>
                <a:sym typeface="Raleway"/>
              </a:rPr>
              <a:t>Apr/20</a:t>
            </a:r>
            <a:r>
              <a:rPr lang="en-US" sz="900" dirty="0">
                <a:solidFill>
                  <a:srgbClr val="3F3F3F"/>
                </a:solidFill>
                <a:latin typeface="Raleway"/>
                <a:sym typeface="Raleway"/>
              </a:rPr>
              <a:t>: (+) USD 6,650</a:t>
            </a:r>
            <a:endParaRPr sz="1400" b="0" i="0" u="none" strike="noStrike" cap="none" dirty="0">
              <a:solidFill>
                <a:srgbClr val="000000"/>
              </a:solidFill>
              <a:latin typeface="Arial"/>
              <a:ea typeface="Arial"/>
              <a:cs typeface="Arial"/>
              <a:sym typeface="Arial"/>
            </a:endParaRPr>
          </a:p>
          <a:p>
            <a:pPr marL="914400" marR="0" lvl="1" indent="-292100"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414141"/>
                </a:solidFill>
                <a:latin typeface="Raleway"/>
                <a:ea typeface="Raleway"/>
                <a:cs typeface="Raleway"/>
                <a:sym typeface="Raleway"/>
              </a:rPr>
              <a:t>Loans Received </a:t>
            </a:r>
            <a:r>
              <a:rPr lang="en-US" sz="900" b="0" i="1" u="none" strike="noStrike" cap="none" dirty="0">
                <a:solidFill>
                  <a:srgbClr val="414141"/>
                </a:solidFill>
                <a:latin typeface="Raleway"/>
                <a:ea typeface="Raleway"/>
                <a:cs typeface="Raleway"/>
                <a:sym typeface="Raleway"/>
              </a:rPr>
              <a:t>Apr/20 </a:t>
            </a:r>
            <a:r>
              <a:rPr lang="en-US" sz="900" b="0" i="0" u="none" strike="noStrike" cap="none" dirty="0">
                <a:solidFill>
                  <a:srgbClr val="414141"/>
                </a:solidFill>
                <a:latin typeface="Raleway"/>
                <a:ea typeface="Raleway"/>
                <a:cs typeface="Raleway"/>
                <a:sym typeface="Raleway"/>
              </a:rPr>
              <a:t>: (+) USD </a:t>
            </a:r>
            <a:r>
              <a:rPr lang="en-US" sz="900" dirty="0">
                <a:solidFill>
                  <a:srgbClr val="414141"/>
                </a:solidFill>
                <a:latin typeface="Raleway"/>
                <a:ea typeface="Raleway"/>
                <a:cs typeface="Raleway"/>
                <a:sym typeface="Raleway"/>
              </a:rPr>
              <a:t>5</a:t>
            </a:r>
            <a:r>
              <a:rPr lang="en-US" sz="900" b="0" i="0" u="none" strike="noStrike" cap="none" dirty="0">
                <a:solidFill>
                  <a:srgbClr val="414141"/>
                </a:solidFill>
                <a:latin typeface="Raleway"/>
                <a:ea typeface="Raleway"/>
                <a:cs typeface="Raleway"/>
                <a:sym typeface="Raleway"/>
              </a:rPr>
              <a:t>,500.</a:t>
            </a:r>
          </a:p>
          <a:p>
            <a:pPr marL="914400" marR="0" lvl="1" indent="-292100"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414141"/>
                </a:solidFill>
                <a:latin typeface="Raleway"/>
                <a:ea typeface="Raleway"/>
                <a:cs typeface="Raleway"/>
                <a:sym typeface="Raleway"/>
              </a:rPr>
              <a:t>Fixed Assets </a:t>
            </a:r>
            <a:r>
              <a:rPr lang="en-US" sz="900" b="0" i="1" u="none" strike="noStrike" cap="none" dirty="0">
                <a:solidFill>
                  <a:srgbClr val="414141"/>
                </a:solidFill>
                <a:latin typeface="Raleway"/>
                <a:ea typeface="Raleway"/>
                <a:cs typeface="Raleway"/>
                <a:sym typeface="Raleway"/>
              </a:rPr>
              <a:t>Apr/20 :</a:t>
            </a:r>
            <a:r>
              <a:rPr lang="en-US" sz="900" b="0" i="0" u="none" strike="noStrike" cap="none" dirty="0">
                <a:solidFill>
                  <a:srgbClr val="414141"/>
                </a:solidFill>
                <a:latin typeface="Raleway"/>
                <a:ea typeface="Raleway"/>
                <a:cs typeface="Raleway"/>
                <a:sym typeface="Raleway"/>
              </a:rPr>
              <a:t> (-) </a:t>
            </a:r>
            <a:r>
              <a:rPr lang="en-US" sz="900" b="0" i="1" u="none" strike="noStrike" cap="none" dirty="0">
                <a:solidFill>
                  <a:srgbClr val="414141"/>
                </a:solidFill>
                <a:latin typeface="Raleway"/>
                <a:ea typeface="Raleway"/>
                <a:cs typeface="Raleway"/>
                <a:sym typeface="Raleway"/>
              </a:rPr>
              <a:t>USD 608.</a:t>
            </a:r>
          </a:p>
          <a:p>
            <a:pPr marL="914400" marR="0" lvl="1" indent="-292100"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Operating Expenses </a:t>
            </a:r>
            <a:r>
              <a:rPr lang="en-US" sz="900" b="0" i="1" u="none" strike="noStrike" cap="none" dirty="0">
                <a:solidFill>
                  <a:srgbClr val="3F3F3F"/>
                </a:solidFill>
                <a:latin typeface="Raleway"/>
                <a:ea typeface="Raleway"/>
                <a:cs typeface="Raleway"/>
                <a:sym typeface="Raleway"/>
              </a:rPr>
              <a:t>Apr/20 :</a:t>
            </a:r>
            <a:r>
              <a:rPr lang="en-US" sz="900" b="0" i="0" u="none" strike="noStrike" cap="none" dirty="0">
                <a:solidFill>
                  <a:srgbClr val="3F3F3F"/>
                </a:solidFill>
                <a:latin typeface="Raleway"/>
                <a:ea typeface="Raleway"/>
                <a:cs typeface="Raleway"/>
                <a:sym typeface="Raleway"/>
              </a:rPr>
              <a:t> (-) USD </a:t>
            </a:r>
            <a:r>
              <a:rPr lang="en-US" sz="900" i="1" dirty="0">
                <a:solidFill>
                  <a:srgbClr val="3F3F3F"/>
                </a:solidFill>
                <a:latin typeface="Raleway"/>
                <a:ea typeface="Raleway"/>
                <a:cs typeface="Raleway"/>
                <a:sym typeface="Raleway"/>
              </a:rPr>
              <a:t>53</a:t>
            </a:r>
            <a:r>
              <a:rPr lang="en-US" sz="900" b="0" i="1" u="none" strike="noStrike" cap="none" dirty="0">
                <a:solidFill>
                  <a:srgbClr val="3F3F3F"/>
                </a:solidFill>
                <a:latin typeface="Raleway"/>
                <a:ea typeface="Raleway"/>
                <a:cs typeface="Raleway"/>
                <a:sym typeface="Raleway"/>
              </a:rPr>
              <a:t>,853</a:t>
            </a:r>
            <a:r>
              <a:rPr lang="en-US" sz="900" b="0" i="0" u="none" strike="noStrike" cap="none" dirty="0">
                <a:solidFill>
                  <a:srgbClr val="3F3F3F"/>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914400" marR="0" lvl="1" indent="-292100" rtl="0">
              <a:lnSpc>
                <a:spcPct val="115000"/>
              </a:lnSpc>
              <a:spcBef>
                <a:spcPts val="0"/>
              </a:spcBef>
              <a:spcAft>
                <a:spcPts val="0"/>
              </a:spcAft>
              <a:buClr>
                <a:srgbClr val="414141"/>
              </a:buClr>
              <a:buSzPts val="1000"/>
              <a:buFont typeface="Courier New"/>
              <a:buChar char="o"/>
            </a:pPr>
            <a:r>
              <a:rPr lang="en-US" sz="900" b="1" i="0" u="none" strike="noStrike" cap="none" dirty="0">
                <a:solidFill>
                  <a:srgbClr val="414141"/>
                </a:solidFill>
                <a:latin typeface="Raleway"/>
                <a:ea typeface="Raleway"/>
                <a:cs typeface="Raleway"/>
                <a:sym typeface="Raleway"/>
              </a:rPr>
              <a:t>Final accumulated cash balance </a:t>
            </a:r>
            <a:r>
              <a:rPr lang="en-US" sz="900" b="1" i="1" dirty="0">
                <a:solidFill>
                  <a:srgbClr val="414141"/>
                </a:solidFill>
                <a:latin typeface="Raleway"/>
                <a:ea typeface="Raleway"/>
                <a:cs typeface="Raleway"/>
                <a:sym typeface="Raleway"/>
              </a:rPr>
              <a:t> Apr</a:t>
            </a:r>
            <a:r>
              <a:rPr lang="en-US" sz="900" b="1" i="1" u="none" strike="noStrike" cap="none" dirty="0">
                <a:solidFill>
                  <a:srgbClr val="414141"/>
                </a:solidFill>
                <a:latin typeface="Raleway"/>
                <a:ea typeface="Raleway"/>
                <a:cs typeface="Raleway"/>
                <a:sym typeface="Raleway"/>
              </a:rPr>
              <a:t> 2020 </a:t>
            </a:r>
            <a:r>
              <a:rPr lang="en-US" sz="900" b="1" i="0" u="none" strike="noStrike" cap="none" dirty="0">
                <a:solidFill>
                  <a:srgbClr val="414141"/>
                </a:solidFill>
                <a:latin typeface="Raleway"/>
                <a:ea typeface="Raleway"/>
                <a:cs typeface="Raleway"/>
                <a:sym typeface="Raleway"/>
              </a:rPr>
              <a:t>: USD 47,109.</a:t>
            </a:r>
            <a:endParaRPr sz="900" b="1" i="0" u="none" strike="noStrike" cap="none" dirty="0">
              <a:solidFill>
                <a:srgbClr val="414141"/>
              </a:solidFill>
              <a:latin typeface="Raleway"/>
              <a:ea typeface="Raleway"/>
              <a:cs typeface="Raleway"/>
              <a:sym typeface="Raleway"/>
            </a:endParaRPr>
          </a:p>
          <a:p>
            <a:pPr marL="914400" marR="0" lvl="1" indent="-228600" algn="l" rtl="0">
              <a:lnSpc>
                <a:spcPct val="115000"/>
              </a:lnSpc>
              <a:spcBef>
                <a:spcPts val="0"/>
              </a:spcBef>
              <a:spcAft>
                <a:spcPts val="0"/>
              </a:spcAft>
              <a:buClr>
                <a:srgbClr val="414141"/>
              </a:buClr>
              <a:buSzPts val="1000"/>
              <a:buFont typeface="Raleway"/>
              <a:buNone/>
            </a:pPr>
            <a:endParaRPr sz="1000" b="0" i="1" u="none" strike="noStrike" cap="none" dirty="0">
              <a:latin typeface="Raleway"/>
              <a:ea typeface="Raleway"/>
              <a:cs typeface="Raleway"/>
              <a:sym typeface="Raleway"/>
            </a:endParaRPr>
          </a:p>
          <a:p>
            <a:pPr marL="914400" marR="0" lvl="1" indent="-292100" algn="l" rtl="0">
              <a:lnSpc>
                <a:spcPct val="115000"/>
              </a:lnSpc>
              <a:spcBef>
                <a:spcPts val="0"/>
              </a:spcBef>
              <a:spcAft>
                <a:spcPts val="0"/>
              </a:spcAft>
              <a:buSzPts val="1000"/>
              <a:buFont typeface="Raleway"/>
              <a:buChar char="o"/>
            </a:pPr>
            <a:r>
              <a:rPr lang="en-US" sz="900" b="0" i="1" u="none" strike="noStrike" cap="none" dirty="0">
                <a:latin typeface="Raleway"/>
                <a:ea typeface="Raleway"/>
                <a:cs typeface="Raleway"/>
                <a:sym typeface="Raleway"/>
              </a:rPr>
              <a:t>Cash outflows for Apr/20 (USD 54,461) are composed of: 99% Operating Expenses and 1% </a:t>
            </a:r>
            <a:r>
              <a:rPr lang="en-US" sz="900" b="0" i="1" u="none" strike="noStrike" cap="none" dirty="0" err="1">
                <a:latin typeface="Raleway"/>
                <a:ea typeface="Raleway"/>
                <a:cs typeface="Raleway"/>
                <a:sym typeface="Raleway"/>
              </a:rPr>
              <a:t>Investement</a:t>
            </a:r>
            <a:r>
              <a:rPr lang="en-US" sz="900" b="0" i="1" u="none" strike="noStrike" cap="none" dirty="0">
                <a:latin typeface="Raleway"/>
                <a:ea typeface="Raleway"/>
                <a:cs typeface="Raleway"/>
                <a:sym typeface="Raleway"/>
              </a:rPr>
              <a:t> in P.P.&amp; Eq.</a:t>
            </a:r>
            <a:endParaRPr sz="900" b="0" i="1" u="none" strike="noStrike" cap="none" dirty="0">
              <a:latin typeface="Raleway"/>
              <a:ea typeface="Raleway"/>
              <a:cs typeface="Raleway"/>
              <a:sym typeface="Raleway"/>
            </a:endParaRPr>
          </a:p>
          <a:p>
            <a:pPr marL="914400" marR="25400" lvl="1" indent="-292100" algn="l" rtl="0">
              <a:lnSpc>
                <a:spcPct val="115000"/>
              </a:lnSpc>
              <a:spcBef>
                <a:spcPts val="0"/>
              </a:spcBef>
              <a:spcAft>
                <a:spcPts val="0"/>
              </a:spcAft>
              <a:buSzPts val="1000"/>
              <a:buFont typeface="Raleway"/>
              <a:buChar char="o"/>
            </a:pPr>
            <a:r>
              <a:rPr lang="en-US" sz="900" i="1" dirty="0">
                <a:latin typeface="Raleway"/>
                <a:ea typeface="Raleway"/>
                <a:cs typeface="Raleway"/>
                <a:sym typeface="Raleway"/>
              </a:rPr>
              <a:t>April </a:t>
            </a:r>
            <a:r>
              <a:rPr lang="en-US" sz="900" b="0" i="1" u="none" strike="noStrike" cap="none" dirty="0">
                <a:latin typeface="Raleway"/>
                <a:ea typeface="Raleway"/>
                <a:cs typeface="Raleway"/>
                <a:sym typeface="Raleway"/>
              </a:rPr>
              <a:t>operating costs were </a:t>
            </a:r>
            <a:r>
              <a:rPr lang="en-US" sz="900" i="1" dirty="0">
                <a:latin typeface="Raleway"/>
                <a:ea typeface="Raleway"/>
                <a:cs typeface="Raleway"/>
                <a:sym typeface="Raleway"/>
              </a:rPr>
              <a:t>below the </a:t>
            </a:r>
            <a:r>
              <a:rPr lang="en-US" sz="900" b="0" i="1" u="none" strike="noStrike" cap="none" dirty="0">
                <a:latin typeface="Raleway"/>
                <a:ea typeface="Raleway"/>
                <a:cs typeface="Raleway"/>
                <a:sym typeface="Raleway"/>
              </a:rPr>
              <a:t>average (last 12 months).</a:t>
            </a:r>
            <a:endParaRPr sz="900" b="0" i="1" u="none" strike="noStrike" cap="none" dirty="0">
              <a:latin typeface="Raleway"/>
              <a:ea typeface="Raleway"/>
              <a:cs typeface="Raleway"/>
              <a:sym typeface="Raleway"/>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86" name="Google Shape;86;p17"/>
          <p:cNvSpPr txBox="1"/>
          <p:nvPr/>
        </p:nvSpPr>
        <p:spPr>
          <a:xfrm>
            <a:off x="53869" y="4464946"/>
            <a:ext cx="4628100" cy="12615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90000"/>
              </a:lnSpc>
              <a:spcBef>
                <a:spcPts val="0"/>
              </a:spcBef>
              <a:spcAft>
                <a:spcPts val="0"/>
              </a:spcAft>
              <a:buClr>
                <a:schemeClr val="dk1"/>
              </a:buClr>
              <a:buSzPts val="1200"/>
              <a:buFont typeface="Raleway Medium"/>
              <a:buChar char="●"/>
            </a:pPr>
            <a:r>
              <a:rPr lang="en-US" sz="1200" b="0" i="0" u="none" strike="noStrike" cap="none" dirty="0">
                <a:solidFill>
                  <a:schemeClr val="dk1"/>
                </a:solidFill>
                <a:latin typeface="Raleway Medium"/>
                <a:ea typeface="Raleway Medium"/>
                <a:cs typeface="Raleway Medium"/>
                <a:sym typeface="Raleway Medium"/>
              </a:rPr>
              <a:t>New partner contributions and Loans: Apr. 2020</a:t>
            </a:r>
            <a:endParaRPr sz="1200" b="0" i="0" u="none" strike="noStrike" cap="none" dirty="0">
              <a:solidFill>
                <a:srgbClr val="000000"/>
              </a:solidFill>
              <a:latin typeface="Arial"/>
              <a:ea typeface="Arial"/>
              <a:cs typeface="Arial"/>
              <a:sym typeface="Arial"/>
            </a:endParaRPr>
          </a:p>
          <a:p>
            <a:pPr marL="914400" marR="0" lvl="1" indent="-292100" algn="l" rtl="0">
              <a:lnSpc>
                <a:spcPct val="115000"/>
              </a:lnSpc>
              <a:spcBef>
                <a:spcPts val="0"/>
              </a:spcBef>
              <a:spcAft>
                <a:spcPts val="0"/>
              </a:spcAft>
              <a:buClr>
                <a:srgbClr val="414141"/>
              </a:buClr>
              <a:buSzPts val="1000"/>
              <a:buFont typeface="Courier New"/>
              <a:buChar char="o"/>
            </a:pPr>
            <a:r>
              <a:rPr lang="en-US" sz="900" b="0" i="0" u="none" strike="noStrike" cap="none" dirty="0">
                <a:solidFill>
                  <a:srgbClr val="414141"/>
                </a:solidFill>
                <a:latin typeface="Raleway Medium"/>
                <a:ea typeface="Raleway Medium"/>
                <a:cs typeface="Raleway Medium"/>
                <a:sym typeface="Raleway Medium"/>
              </a:rPr>
              <a:t>Contribution of partners: USD </a:t>
            </a:r>
            <a:r>
              <a:rPr lang="en-US" sz="900" dirty="0">
                <a:solidFill>
                  <a:srgbClr val="414141"/>
                </a:solidFill>
                <a:latin typeface="Raleway Medium"/>
                <a:ea typeface="Raleway Medium"/>
                <a:cs typeface="Raleway Medium"/>
                <a:sym typeface="Raleway Medium"/>
              </a:rPr>
              <a:t>35.000.</a:t>
            </a:r>
            <a:endParaRPr sz="900" b="0" i="0" u="none" strike="noStrike" cap="none" dirty="0">
              <a:solidFill>
                <a:srgbClr val="414141"/>
              </a:solidFill>
              <a:latin typeface="Raleway"/>
              <a:ea typeface="Raleway"/>
              <a:cs typeface="Raleway"/>
              <a:sym typeface="Raleway"/>
            </a:endParaRPr>
          </a:p>
        </p:txBody>
      </p:sp>
      <p:pic>
        <p:nvPicPr>
          <p:cNvPr id="2" name="Imagen 1">
            <a:extLst>
              <a:ext uri="{FF2B5EF4-FFF2-40B4-BE49-F238E27FC236}">
                <a16:creationId xmlns:a16="http://schemas.microsoft.com/office/drawing/2014/main" id="{B4B67C70-81C1-4701-BEBE-850671C1B10A}"/>
              </a:ext>
            </a:extLst>
          </p:cNvPr>
          <p:cNvPicPr>
            <a:picLocks noChangeAspect="1"/>
          </p:cNvPicPr>
          <p:nvPr/>
        </p:nvPicPr>
        <p:blipFill rotWithShape="1">
          <a:blip r:embed="rId3"/>
          <a:srcRect r="1266"/>
          <a:stretch/>
        </p:blipFill>
        <p:spPr>
          <a:xfrm>
            <a:off x="5325874" y="356256"/>
            <a:ext cx="3646800" cy="47394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3" name="Imagen 2">
            <a:extLst>
              <a:ext uri="{FF2B5EF4-FFF2-40B4-BE49-F238E27FC236}">
                <a16:creationId xmlns:a16="http://schemas.microsoft.com/office/drawing/2014/main" id="{0E66CF78-2DBF-4A8C-9B38-FC555C0BC6EF}"/>
              </a:ext>
            </a:extLst>
          </p:cNvPr>
          <p:cNvPicPr>
            <a:picLocks noChangeAspect="1"/>
          </p:cNvPicPr>
          <p:nvPr/>
        </p:nvPicPr>
        <p:blipFill>
          <a:blip r:embed="rId3"/>
          <a:stretch>
            <a:fillRect/>
          </a:stretch>
        </p:blipFill>
        <p:spPr>
          <a:xfrm>
            <a:off x="4297921" y="915824"/>
            <a:ext cx="4512642" cy="2941200"/>
          </a:xfrm>
          <a:prstGeom prst="rect">
            <a:avLst/>
          </a:prstGeom>
        </p:spPr>
      </p:pic>
      <p:sp>
        <p:nvSpPr>
          <p:cNvPr id="93" name="Google Shape;93;p18"/>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Arial"/>
              <a:buNone/>
            </a:pPr>
            <a:r>
              <a:rPr lang="en-US" sz="2400" b="1" i="0" u="none" strike="noStrike" cap="none" dirty="0">
                <a:solidFill>
                  <a:srgbClr val="1B36FF"/>
                </a:solidFill>
                <a:latin typeface="Raleway"/>
                <a:ea typeface="Raleway"/>
                <a:cs typeface="Raleway"/>
                <a:sym typeface="Raleway"/>
              </a:rPr>
              <a:t>Accumulated Cash Flow – </a:t>
            </a:r>
            <a:r>
              <a:rPr lang="en-US" sz="2400" dirty="0">
                <a:solidFill>
                  <a:srgbClr val="1B36FF"/>
                </a:solidFill>
                <a:latin typeface="Raleway"/>
                <a:ea typeface="Raleway"/>
                <a:cs typeface="Raleway"/>
                <a:sym typeface="Raleway"/>
              </a:rPr>
              <a:t>Apr</a:t>
            </a:r>
            <a:r>
              <a:rPr lang="en-US" sz="2400" b="1" i="0" u="none" strike="noStrike" cap="none" dirty="0">
                <a:solidFill>
                  <a:srgbClr val="1B36FF"/>
                </a:solidFill>
                <a:latin typeface="Raleway"/>
                <a:ea typeface="Raleway"/>
                <a:cs typeface="Raleway"/>
                <a:sym typeface="Raleway"/>
              </a:rPr>
              <a:t> 2020</a:t>
            </a:r>
            <a:endParaRPr sz="2400" b="1" i="0" u="none" strike="noStrike" cap="none" dirty="0">
              <a:solidFill>
                <a:srgbClr val="1B36FF"/>
              </a:solidFill>
              <a:latin typeface="Raleway"/>
              <a:ea typeface="Raleway"/>
              <a:cs typeface="Raleway"/>
              <a:sym typeface="Raleway"/>
            </a:endParaRPr>
          </a:p>
        </p:txBody>
      </p:sp>
      <p:sp>
        <p:nvSpPr>
          <p:cNvPr id="94" name="Google Shape;94;p18"/>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5" name="Google Shape;95;p18"/>
          <p:cNvSpPr txBox="1"/>
          <p:nvPr/>
        </p:nvSpPr>
        <p:spPr>
          <a:xfrm>
            <a:off x="8567413" y="30783"/>
            <a:ext cx="524400"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5</a:t>
            </a:r>
            <a:endParaRPr sz="1200" b="0" i="0" u="none" strike="noStrike" cap="none" dirty="0">
              <a:solidFill>
                <a:srgbClr val="FFFFFF"/>
              </a:solidFill>
              <a:latin typeface="Raleway"/>
              <a:ea typeface="Raleway"/>
              <a:cs typeface="Raleway"/>
              <a:sym typeface="Raleway"/>
            </a:endParaRPr>
          </a:p>
        </p:txBody>
      </p:sp>
      <p:pic>
        <p:nvPicPr>
          <p:cNvPr id="96" name="Google Shape;96;p18"/>
          <p:cNvPicPr preferRelativeResize="0"/>
          <p:nvPr/>
        </p:nvPicPr>
        <p:blipFill rotWithShape="1">
          <a:blip r:embed="rId4">
            <a:alphaModFix/>
          </a:blip>
          <a:srcRect t="52803" r="9835" b="27695"/>
          <a:stretch/>
        </p:blipFill>
        <p:spPr>
          <a:xfrm>
            <a:off x="0" y="4681850"/>
            <a:ext cx="1180024" cy="461651"/>
          </a:xfrm>
          <a:prstGeom prst="rect">
            <a:avLst/>
          </a:prstGeom>
          <a:noFill/>
          <a:ln>
            <a:noFill/>
          </a:ln>
        </p:spPr>
      </p:pic>
      <p:sp>
        <p:nvSpPr>
          <p:cNvPr id="97" name="Google Shape;97;p18"/>
          <p:cNvSpPr txBox="1">
            <a:spLocks noGrp="1"/>
          </p:cNvSpPr>
          <p:nvPr>
            <p:ph type="body" idx="1"/>
          </p:nvPr>
        </p:nvSpPr>
        <p:spPr>
          <a:xfrm>
            <a:off x="-132217" y="1085587"/>
            <a:ext cx="4537962" cy="2720457"/>
          </a:xfrm>
          <a:prstGeom prst="rect">
            <a:avLst/>
          </a:prstGeom>
          <a:noFill/>
          <a:ln>
            <a:noFill/>
          </a:ln>
        </p:spPr>
        <p:txBody>
          <a:bodyPr spcFirstLastPara="1" wrap="square" lIns="91425" tIns="45700" rIns="91425" bIns="45700" anchor="t" anchorCtr="0">
            <a:noAutofit/>
          </a:bodyPr>
          <a:lstStyle/>
          <a:p>
            <a:pPr marL="457200" marR="0" lvl="0" indent="-317500" algn="l" rtl="0">
              <a:lnSpc>
                <a:spcPct val="90000"/>
              </a:lnSpc>
              <a:spcBef>
                <a:spcPts val="0"/>
              </a:spcBef>
              <a:spcAft>
                <a:spcPts val="0"/>
              </a:spcAft>
              <a:buClr>
                <a:schemeClr val="dk1"/>
              </a:buClr>
              <a:buSzPts val="1400"/>
              <a:buFont typeface="Raleway Medium"/>
              <a:buChar char="●"/>
            </a:pPr>
            <a:r>
              <a:rPr lang="en-US" sz="1300" b="0" i="0" u="none" strike="noStrike" cap="none" dirty="0">
                <a:solidFill>
                  <a:schemeClr val="dk1"/>
                </a:solidFill>
                <a:latin typeface="Raleway Medium"/>
                <a:ea typeface="Raleway Medium"/>
                <a:cs typeface="Raleway Medium"/>
                <a:sym typeface="Raleway Medium"/>
              </a:rPr>
              <a:t>Final Cash Balance 2016: </a:t>
            </a:r>
            <a:r>
              <a:rPr lang="en-US" sz="1300" b="1" i="0" u="none" strike="noStrike" cap="none" dirty="0">
                <a:solidFill>
                  <a:srgbClr val="2939FA"/>
                </a:solidFill>
                <a:latin typeface="Raleway Medium"/>
                <a:ea typeface="Raleway Medium"/>
                <a:cs typeface="Raleway Medium"/>
                <a:sym typeface="Raleway Medium"/>
              </a:rPr>
              <a:t>USD </a:t>
            </a:r>
            <a:r>
              <a:rPr lang="en-US" sz="1300" b="1" i="0" u="none" strike="noStrike" cap="none" dirty="0">
                <a:solidFill>
                  <a:srgbClr val="2939FA"/>
                </a:solidFill>
                <a:latin typeface="Arial"/>
                <a:ea typeface="Arial"/>
                <a:cs typeface="Arial"/>
                <a:sym typeface="Arial"/>
              </a:rPr>
              <a:t>39 thousand</a:t>
            </a:r>
            <a:r>
              <a:rPr lang="en-US" sz="1300" b="1" i="0" u="none" strike="noStrike" cap="none" dirty="0">
                <a:solidFill>
                  <a:srgbClr val="2939FA"/>
                </a:solidFill>
                <a:latin typeface="Raleway Medium"/>
                <a:ea typeface="Raleway Medium"/>
                <a:cs typeface="Raleway Medium"/>
                <a:sym typeface="Raleway Medium"/>
              </a:rPr>
              <a:t> </a:t>
            </a:r>
            <a:endParaRPr sz="1300" b="0" i="0" u="none" strike="noStrike" cap="none" dirty="0">
              <a:solidFill>
                <a:schemeClr val="dk1"/>
              </a:solidFill>
              <a:latin typeface="Raleway Medium"/>
              <a:ea typeface="Raleway Medium"/>
              <a:cs typeface="Raleway Medium"/>
              <a:sym typeface="Raleway Medium"/>
            </a:endParaRPr>
          </a:p>
          <a:p>
            <a:pPr marL="457200" marR="0" lvl="0" indent="-317500" algn="l" rtl="0">
              <a:lnSpc>
                <a:spcPct val="90000"/>
              </a:lnSpc>
              <a:spcBef>
                <a:spcPts val="600"/>
              </a:spcBef>
              <a:spcAft>
                <a:spcPts val="0"/>
              </a:spcAft>
              <a:buClr>
                <a:schemeClr val="dk1"/>
              </a:buClr>
              <a:buSzPts val="1400"/>
              <a:buFont typeface="Raleway Medium"/>
              <a:buChar char="●"/>
            </a:pPr>
            <a:r>
              <a:rPr lang="en-US" sz="1300" b="0" i="0" u="none" strike="noStrike" cap="none" dirty="0">
                <a:solidFill>
                  <a:schemeClr val="dk1"/>
                </a:solidFill>
                <a:latin typeface="Raleway Medium"/>
                <a:ea typeface="Raleway Medium"/>
                <a:cs typeface="Raleway Medium"/>
                <a:sym typeface="Raleway Medium"/>
              </a:rPr>
              <a:t>Final Cash Balance 2017: </a:t>
            </a:r>
            <a:r>
              <a:rPr lang="en-US" sz="1300" b="1" i="0" u="none" strike="noStrike" cap="none" dirty="0">
                <a:solidFill>
                  <a:srgbClr val="2939FA"/>
                </a:solidFill>
                <a:latin typeface="Raleway Medium"/>
                <a:ea typeface="Raleway Medium"/>
                <a:cs typeface="Raleway Medium"/>
                <a:sym typeface="Raleway Medium"/>
              </a:rPr>
              <a:t>USD </a:t>
            </a:r>
            <a:r>
              <a:rPr lang="en-US" sz="1300" b="1" i="0" u="none" strike="noStrike" cap="none" dirty="0">
                <a:solidFill>
                  <a:srgbClr val="2939FA"/>
                </a:solidFill>
                <a:latin typeface="Arial"/>
                <a:ea typeface="Arial"/>
                <a:cs typeface="Arial"/>
                <a:sym typeface="Arial"/>
              </a:rPr>
              <a:t>46 thousand</a:t>
            </a:r>
            <a:endParaRPr sz="1300" b="0" i="0" u="none" strike="noStrike" cap="none" dirty="0">
              <a:solidFill>
                <a:schemeClr val="dk1"/>
              </a:solidFill>
              <a:latin typeface="Raleway Medium"/>
              <a:ea typeface="Raleway Medium"/>
              <a:cs typeface="Raleway Medium"/>
              <a:sym typeface="Raleway Medium"/>
            </a:endParaRPr>
          </a:p>
          <a:p>
            <a:pPr marL="457200" marR="0" lvl="0" indent="-317500" algn="l" rtl="0">
              <a:lnSpc>
                <a:spcPct val="90000"/>
              </a:lnSpc>
              <a:spcBef>
                <a:spcPts val="600"/>
              </a:spcBef>
              <a:spcAft>
                <a:spcPts val="0"/>
              </a:spcAft>
              <a:buClr>
                <a:schemeClr val="dk1"/>
              </a:buClr>
              <a:buSzPts val="1400"/>
              <a:buFont typeface="Raleway Medium"/>
              <a:buChar char="●"/>
            </a:pPr>
            <a:r>
              <a:rPr lang="en-US" sz="1300" b="0" i="0" u="none" strike="noStrike" cap="none" dirty="0">
                <a:solidFill>
                  <a:schemeClr val="dk1"/>
                </a:solidFill>
                <a:latin typeface="Raleway Medium"/>
                <a:ea typeface="Raleway Medium"/>
                <a:cs typeface="Raleway Medium"/>
                <a:sym typeface="Raleway Medium"/>
              </a:rPr>
              <a:t>Final Cash Balance 2018: </a:t>
            </a:r>
            <a:r>
              <a:rPr lang="en-US" sz="1300" b="1" i="0" u="none" strike="noStrike" cap="none" dirty="0">
                <a:solidFill>
                  <a:srgbClr val="2939FA"/>
                </a:solidFill>
                <a:latin typeface="Raleway Medium"/>
                <a:ea typeface="Raleway Medium"/>
                <a:cs typeface="Raleway Medium"/>
                <a:sym typeface="Raleway Medium"/>
              </a:rPr>
              <a:t>USD </a:t>
            </a:r>
            <a:r>
              <a:rPr lang="en-US" sz="1300" b="1" i="0" u="none" strike="noStrike" cap="none" dirty="0">
                <a:solidFill>
                  <a:srgbClr val="2939FA"/>
                </a:solidFill>
                <a:latin typeface="Arial"/>
                <a:ea typeface="Arial"/>
                <a:cs typeface="Arial"/>
                <a:sym typeface="Arial"/>
              </a:rPr>
              <a:t>165 thou</a:t>
            </a:r>
            <a:r>
              <a:rPr lang="en-US" sz="1300" b="1" dirty="0">
                <a:solidFill>
                  <a:srgbClr val="2939FA"/>
                </a:solidFill>
                <a:latin typeface="Arial"/>
                <a:ea typeface="Arial"/>
                <a:cs typeface="Arial"/>
                <a:sym typeface="Arial"/>
              </a:rPr>
              <a:t>sand</a:t>
            </a:r>
            <a:endParaRPr dirty="0"/>
          </a:p>
          <a:p>
            <a:pPr marL="457200" lvl="0" indent="-317500" algn="l" rtl="0">
              <a:lnSpc>
                <a:spcPct val="90000"/>
              </a:lnSpc>
              <a:spcBef>
                <a:spcPts val="600"/>
              </a:spcBef>
              <a:spcAft>
                <a:spcPts val="0"/>
              </a:spcAft>
              <a:buClr>
                <a:schemeClr val="dk1"/>
              </a:buClr>
              <a:buSzPts val="1400"/>
              <a:buFont typeface="Raleway Medium"/>
              <a:buChar char="●"/>
            </a:pPr>
            <a:r>
              <a:rPr lang="en-US" sz="1300" dirty="0">
                <a:latin typeface="Raleway Medium"/>
                <a:ea typeface="Raleway Medium"/>
                <a:cs typeface="Raleway Medium"/>
                <a:sym typeface="Raleway Medium"/>
              </a:rPr>
              <a:t>Final Cash Balance 2019: </a:t>
            </a:r>
            <a:r>
              <a:rPr lang="en-US" sz="1300" b="1" dirty="0">
                <a:solidFill>
                  <a:srgbClr val="2939FA"/>
                </a:solidFill>
                <a:latin typeface="Raleway Medium"/>
                <a:ea typeface="Raleway Medium"/>
                <a:cs typeface="Raleway Medium"/>
                <a:sym typeface="Raleway Medium"/>
              </a:rPr>
              <a:t>USD 138</a:t>
            </a:r>
            <a:r>
              <a:rPr lang="en-US" sz="1300" b="1" dirty="0">
                <a:solidFill>
                  <a:srgbClr val="2939FA"/>
                </a:solidFill>
                <a:latin typeface="Arial"/>
                <a:ea typeface="Arial"/>
                <a:cs typeface="Arial"/>
                <a:sym typeface="Arial"/>
              </a:rPr>
              <a:t> thousand</a:t>
            </a:r>
          </a:p>
          <a:p>
            <a:pPr indent="-317500">
              <a:lnSpc>
                <a:spcPct val="90000"/>
              </a:lnSpc>
              <a:spcBef>
                <a:spcPts val="600"/>
              </a:spcBef>
              <a:buClr>
                <a:schemeClr val="dk1"/>
              </a:buClr>
              <a:buSzPts val="1400"/>
              <a:buFont typeface="Raleway Medium"/>
              <a:buChar char="●"/>
            </a:pPr>
            <a:r>
              <a:rPr lang="en-US" sz="1300" dirty="0">
                <a:latin typeface="Raleway Medium"/>
                <a:ea typeface="Raleway Medium"/>
                <a:cs typeface="Raleway Medium"/>
                <a:sym typeface="Raleway Medium"/>
              </a:rPr>
              <a:t>Final Cash Balance 2020: </a:t>
            </a:r>
            <a:r>
              <a:rPr lang="en-US" sz="1300" b="1" dirty="0">
                <a:solidFill>
                  <a:srgbClr val="2939FA"/>
                </a:solidFill>
                <a:latin typeface="Raleway Medium"/>
                <a:ea typeface="Raleway Medium"/>
                <a:cs typeface="Raleway Medium"/>
                <a:sym typeface="Raleway Medium"/>
              </a:rPr>
              <a:t>USD 47</a:t>
            </a:r>
            <a:r>
              <a:rPr lang="en-US" sz="1300" b="1" dirty="0">
                <a:solidFill>
                  <a:srgbClr val="2939FA"/>
                </a:solidFill>
                <a:latin typeface="Arial"/>
                <a:ea typeface="Arial"/>
                <a:cs typeface="Arial"/>
                <a:sym typeface="Arial"/>
              </a:rPr>
              <a:t> thousand</a:t>
            </a:r>
          </a:p>
          <a:p>
            <a:pPr marL="914400" marR="0" lvl="1" indent="-317500" algn="l" rtl="0">
              <a:lnSpc>
                <a:spcPct val="90000"/>
              </a:lnSpc>
              <a:spcBef>
                <a:spcPts val="600"/>
              </a:spcBef>
              <a:spcAft>
                <a:spcPts val="0"/>
              </a:spcAft>
              <a:buClr>
                <a:schemeClr val="dk1"/>
              </a:buClr>
              <a:buSzPts val="1400"/>
              <a:buFont typeface="Courier New"/>
              <a:buChar char="o"/>
            </a:pPr>
            <a:r>
              <a:rPr lang="en-US" sz="1000" b="0" i="0" u="none" strike="noStrike" cap="none" dirty="0">
                <a:solidFill>
                  <a:srgbClr val="3F3F3F"/>
                </a:solidFill>
                <a:latin typeface="Raleway Medium"/>
                <a:ea typeface="Raleway Medium"/>
                <a:cs typeface="Raleway Medium"/>
                <a:sym typeface="Raleway Medium"/>
              </a:rPr>
              <a:t>January 2020:</a:t>
            </a:r>
            <a:r>
              <a:rPr lang="en-US" sz="1000" b="0" i="0" u="none" strike="noStrike" cap="none" dirty="0">
                <a:solidFill>
                  <a:srgbClr val="3F3F3F"/>
                </a:solidFill>
                <a:latin typeface="Arial"/>
                <a:ea typeface="Arial"/>
                <a:cs typeface="Arial"/>
                <a:sym typeface="Arial"/>
              </a:rPr>
              <a:t> USD (-) 100</a:t>
            </a:r>
            <a:r>
              <a:rPr lang="en-US" sz="1000" dirty="0">
                <a:solidFill>
                  <a:srgbClr val="3F3F3F"/>
                </a:solidFill>
                <a:latin typeface="Arial"/>
                <a:ea typeface="Arial"/>
                <a:cs typeface="Arial"/>
                <a:sym typeface="Arial"/>
              </a:rPr>
              <a:t>.</a:t>
            </a:r>
            <a:r>
              <a:rPr lang="en-US" sz="1000" b="0" i="0" u="none" strike="noStrike" cap="none" dirty="0">
                <a:solidFill>
                  <a:srgbClr val="3F3F3F"/>
                </a:solidFill>
                <a:latin typeface="Arial"/>
                <a:ea typeface="Arial"/>
                <a:cs typeface="Arial"/>
                <a:sym typeface="Arial"/>
              </a:rPr>
              <a:t>3 thousand.</a:t>
            </a:r>
          </a:p>
          <a:p>
            <a:pPr lvl="1" indent="-317500">
              <a:lnSpc>
                <a:spcPct val="90000"/>
              </a:lnSpc>
              <a:spcBef>
                <a:spcPts val="600"/>
              </a:spcBef>
              <a:buClr>
                <a:schemeClr val="dk1"/>
              </a:buClr>
              <a:buSzPts val="1400"/>
              <a:buFont typeface="Courier New"/>
              <a:buChar char="o"/>
            </a:pPr>
            <a:r>
              <a:rPr lang="en-US" sz="1000" dirty="0">
                <a:solidFill>
                  <a:srgbClr val="3F3F3F"/>
                </a:solidFill>
                <a:latin typeface="Raleway Medium"/>
                <a:ea typeface="Raleway Medium"/>
                <a:cs typeface="Raleway Medium"/>
                <a:sym typeface="Raleway Medium"/>
              </a:rPr>
              <a:t>February 2020:</a:t>
            </a:r>
            <a:r>
              <a:rPr lang="en-US" sz="1000" dirty="0">
                <a:solidFill>
                  <a:srgbClr val="3F3F3F"/>
                </a:solidFill>
                <a:latin typeface="Arial"/>
                <a:ea typeface="Arial"/>
                <a:cs typeface="Arial"/>
                <a:sym typeface="Arial"/>
              </a:rPr>
              <a:t> USD (-) 37.1 thousand.</a:t>
            </a:r>
          </a:p>
          <a:p>
            <a:pPr lvl="1" indent="-317500">
              <a:lnSpc>
                <a:spcPct val="90000"/>
              </a:lnSpc>
              <a:spcBef>
                <a:spcPts val="600"/>
              </a:spcBef>
              <a:buClr>
                <a:schemeClr val="dk1"/>
              </a:buClr>
              <a:buSzPts val="1400"/>
              <a:buFont typeface="Courier New"/>
              <a:buChar char="o"/>
            </a:pPr>
            <a:r>
              <a:rPr lang="en-US" sz="1000" dirty="0">
                <a:solidFill>
                  <a:srgbClr val="3F3F3F"/>
                </a:solidFill>
                <a:latin typeface="Raleway Medium"/>
                <a:sym typeface="Arial"/>
              </a:rPr>
              <a:t>March 2020: USD (+) 53.8</a:t>
            </a:r>
          </a:p>
          <a:p>
            <a:pPr lvl="1" indent="-317500">
              <a:lnSpc>
                <a:spcPct val="90000"/>
              </a:lnSpc>
              <a:spcBef>
                <a:spcPts val="600"/>
              </a:spcBef>
              <a:buClr>
                <a:schemeClr val="dk1"/>
              </a:buClr>
              <a:buSzPts val="1400"/>
              <a:buFont typeface="Courier New"/>
              <a:buChar char="o"/>
            </a:pPr>
            <a:r>
              <a:rPr lang="en-US" sz="1000" dirty="0">
                <a:solidFill>
                  <a:srgbClr val="3F3F3F"/>
                </a:solidFill>
                <a:latin typeface="Raleway Medium"/>
                <a:sym typeface="Arial"/>
              </a:rPr>
              <a:t>April 2020: USD (-) 7.3</a:t>
            </a:r>
          </a:p>
          <a:p>
            <a:pPr lvl="1" indent="-317500">
              <a:lnSpc>
                <a:spcPct val="90000"/>
              </a:lnSpc>
              <a:spcBef>
                <a:spcPts val="600"/>
              </a:spcBef>
              <a:buClr>
                <a:schemeClr val="dk1"/>
              </a:buClr>
              <a:buSzPts val="1400"/>
              <a:buFont typeface="Courier New"/>
              <a:buChar char="o"/>
            </a:pPr>
            <a:endParaRPr lang="en-US" sz="1000" dirty="0">
              <a:solidFill>
                <a:srgbClr val="3F3F3F"/>
              </a:solidFill>
              <a:latin typeface="Raleway Medium"/>
              <a:sym typeface="Arial"/>
            </a:endParaRPr>
          </a:p>
          <a:p>
            <a:pPr marL="914400" marR="0" lvl="1" indent="-317500" algn="l" rtl="0">
              <a:lnSpc>
                <a:spcPct val="90000"/>
              </a:lnSpc>
              <a:spcBef>
                <a:spcPts val="600"/>
              </a:spcBef>
              <a:spcAft>
                <a:spcPts val="0"/>
              </a:spcAft>
              <a:buClr>
                <a:schemeClr val="dk1"/>
              </a:buClr>
              <a:buSzPts val="1400"/>
              <a:buFont typeface="Courier New"/>
              <a:buChar char="o"/>
            </a:pPr>
            <a:endParaRPr lang="en-US" sz="1000" b="0" i="0" u="none" strike="noStrike" cap="none" dirty="0">
              <a:solidFill>
                <a:srgbClr val="3F3F3F"/>
              </a:solidFill>
              <a:latin typeface="Arial"/>
              <a:ea typeface="Arial"/>
              <a:cs typeface="Arial"/>
              <a:sym typeface="Arial"/>
            </a:endParaRPr>
          </a:p>
          <a:p>
            <a:pPr marL="914400" marR="0" lvl="1" indent="-317500" algn="l" rtl="0">
              <a:lnSpc>
                <a:spcPct val="90000"/>
              </a:lnSpc>
              <a:spcBef>
                <a:spcPts val="600"/>
              </a:spcBef>
              <a:spcAft>
                <a:spcPts val="0"/>
              </a:spcAft>
              <a:buClr>
                <a:schemeClr val="dk1"/>
              </a:buClr>
              <a:buSzPts val="1400"/>
              <a:buFont typeface="Courier New"/>
              <a:buChar char="o"/>
            </a:pPr>
            <a:endParaRPr dirty="0"/>
          </a:p>
        </p:txBody>
      </p:sp>
      <p:sp>
        <p:nvSpPr>
          <p:cNvPr id="98" name="Google Shape;98;p18"/>
          <p:cNvSpPr txBox="1"/>
          <p:nvPr/>
        </p:nvSpPr>
        <p:spPr>
          <a:xfrm>
            <a:off x="7335252" y="1059256"/>
            <a:ext cx="1644503" cy="2616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1" u="none" strike="noStrike" cap="none" dirty="0">
                <a:solidFill>
                  <a:srgbClr val="3F3F3F"/>
                </a:solidFill>
                <a:latin typeface="Raleway"/>
                <a:ea typeface="Raleway"/>
                <a:cs typeface="Raleway"/>
                <a:sym typeface="Raleway"/>
              </a:rPr>
              <a:t>Accumulated 2020</a:t>
            </a:r>
            <a:endParaRPr sz="1400" b="0" i="0" u="none" strike="noStrike" cap="none" dirty="0">
              <a:solidFill>
                <a:srgbClr val="000000"/>
              </a:solidFill>
              <a:latin typeface="Arial"/>
              <a:ea typeface="Arial"/>
              <a:cs typeface="Arial"/>
              <a:sym typeface="Arial"/>
            </a:endParaRPr>
          </a:p>
        </p:txBody>
      </p:sp>
      <p:sp>
        <p:nvSpPr>
          <p:cNvPr id="100" name="Google Shape;100;p18"/>
          <p:cNvSpPr txBox="1"/>
          <p:nvPr/>
        </p:nvSpPr>
        <p:spPr>
          <a:xfrm>
            <a:off x="4602480" y="3950349"/>
            <a:ext cx="356764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dirty="0">
                <a:solidFill>
                  <a:srgbClr val="7F7F7F"/>
                </a:solidFill>
                <a:latin typeface="Raleway"/>
                <a:ea typeface="Raleway"/>
                <a:cs typeface="Raleway"/>
                <a:sym typeface="Raleway"/>
              </a:rPr>
              <a:t>Acc. CF (1) – Accumulated Cash Flow (2016 - 2018)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1" u="none" strike="noStrike" cap="none" dirty="0">
                <a:solidFill>
                  <a:srgbClr val="7F7F7F"/>
                </a:solidFill>
                <a:latin typeface="Raleway"/>
                <a:ea typeface="Raleway"/>
                <a:cs typeface="Raleway"/>
                <a:sym typeface="Raleway"/>
              </a:rPr>
              <a:t>Acc. CF (2) – Accumulated Cash Flow (2016 -  December 2019)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1" u="none" strike="noStrike" cap="none" dirty="0">
                <a:solidFill>
                  <a:srgbClr val="7F7F7F"/>
                </a:solidFill>
                <a:latin typeface="Raleway"/>
                <a:ea typeface="Raleway"/>
                <a:cs typeface="Raleway"/>
                <a:sym typeface="Raleway"/>
              </a:rPr>
              <a:t>Acc. CF (3) – Accumulated Cash Flow (2016 –  Apr 2020)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1" u="none" strike="noStrike" cap="none" dirty="0">
              <a:solidFill>
                <a:srgbClr val="7F7F7F"/>
              </a:solidFill>
              <a:latin typeface="Raleway"/>
              <a:ea typeface="Raleway"/>
              <a:cs typeface="Raleway"/>
              <a:sym typeface="Raleway"/>
            </a:endParaRPr>
          </a:p>
        </p:txBody>
      </p:sp>
      <p:sp>
        <p:nvSpPr>
          <p:cNvPr id="103" name="Google Shape;103;p18"/>
          <p:cNvSpPr/>
          <p:nvPr/>
        </p:nvSpPr>
        <p:spPr>
          <a:xfrm>
            <a:off x="7537564" y="1085588"/>
            <a:ext cx="1272999" cy="2029088"/>
          </a:xfrm>
          <a:prstGeom prst="rect">
            <a:avLst/>
          </a:prstGeom>
          <a:solidFill>
            <a:srgbClr val="D6D6D6">
              <a:alpha val="20000"/>
            </a:srgbClr>
          </a:solidFill>
          <a:ln w="12700" cap="flat" cmpd="sng">
            <a:solidFill>
              <a:srgbClr val="41414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9"/>
          <p:cNvPicPr preferRelativeResize="0"/>
          <p:nvPr/>
        </p:nvPicPr>
        <p:blipFill rotWithShape="1">
          <a:blip r:embed="rId3">
            <a:alphaModFix/>
          </a:blip>
          <a:srcRect t="8137" b="8136"/>
          <a:stretch/>
        </p:blipFill>
        <p:spPr>
          <a:xfrm>
            <a:off x="-33500" y="0"/>
            <a:ext cx="9211000" cy="5143500"/>
          </a:xfrm>
          <a:prstGeom prst="rect">
            <a:avLst/>
          </a:prstGeom>
          <a:noFill/>
          <a:ln>
            <a:noFill/>
          </a:ln>
        </p:spPr>
      </p:pic>
      <p:sp>
        <p:nvSpPr>
          <p:cNvPr id="109" name="Google Shape;109;p19"/>
          <p:cNvSpPr txBox="1">
            <a:spLocks noGrp="1"/>
          </p:cNvSpPr>
          <p:nvPr>
            <p:ph type="body" idx="1"/>
          </p:nvPr>
        </p:nvSpPr>
        <p:spPr>
          <a:xfrm>
            <a:off x="457200" y="1102302"/>
            <a:ext cx="8229600" cy="2346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Cash flow available data </a:t>
            </a:r>
            <a:endParaRPr sz="2700" b="0" i="0" u="none" strike="noStrike" cap="none" dirty="0">
              <a:solidFill>
                <a:srgbClr val="FFFFFF"/>
              </a:solidFill>
              <a:latin typeface="Rambla"/>
              <a:ea typeface="Rambla"/>
              <a:cs typeface="Rambla"/>
              <a:sym typeface="Rambla"/>
            </a:endParaRPr>
          </a:p>
          <a:p>
            <a:pPr marL="457200" marR="0" lvl="0" indent="-342900" algn="l" rtl="0">
              <a:lnSpc>
                <a:spcPct val="115000"/>
              </a:lnSpc>
              <a:spcBef>
                <a:spcPts val="0"/>
              </a:spcBef>
              <a:spcAft>
                <a:spcPts val="0"/>
              </a:spcAft>
              <a:buClr>
                <a:srgbClr val="FFFFFF"/>
              </a:buClr>
              <a:buSzPts val="1800"/>
              <a:buFont typeface="Raleway"/>
              <a:buChar char="●"/>
            </a:pPr>
            <a:r>
              <a:rPr lang="en-US" sz="2800" b="1" i="0" u="none" strike="noStrike" cap="none" dirty="0">
                <a:solidFill>
                  <a:srgbClr val="FFFFFF"/>
                </a:solidFill>
                <a:latin typeface="Raleway"/>
                <a:ea typeface="Raleway"/>
                <a:cs typeface="Raleway"/>
                <a:sym typeface="Raleway"/>
              </a:rPr>
              <a:t>Management tools</a:t>
            </a:r>
            <a:endParaRPr sz="2800" b="1" i="0" u="none" strike="noStrike" cap="none" dirty="0">
              <a:solidFill>
                <a:srgbClr val="FFFFFF"/>
              </a:solidFill>
              <a:latin typeface="Raleway"/>
              <a:ea typeface="Raleway"/>
              <a:cs typeface="Raleway"/>
              <a:sym typeface="Raleway"/>
            </a:endParaRPr>
          </a:p>
          <a:p>
            <a:pPr marL="914400" marR="0" lvl="1" indent="-342900" algn="l" rtl="0">
              <a:lnSpc>
                <a:spcPct val="115000"/>
              </a:lnSpc>
              <a:spcBef>
                <a:spcPts val="0"/>
              </a:spcBef>
              <a:spcAft>
                <a:spcPts val="0"/>
              </a:spcAft>
              <a:buClr>
                <a:srgbClr val="FFFFFF"/>
              </a:buClr>
              <a:buSzPts val="1800"/>
              <a:buFont typeface="Courier New"/>
              <a:buChar char="o"/>
            </a:pPr>
            <a:r>
              <a:rPr lang="en-US" sz="2400" b="1" i="0" u="none" strike="noStrike" cap="none" dirty="0">
                <a:solidFill>
                  <a:srgbClr val="FFFFFF"/>
                </a:solidFill>
                <a:latin typeface="Raleway"/>
                <a:ea typeface="Raleway"/>
                <a:cs typeface="Raleway"/>
                <a:sym typeface="Raleway"/>
              </a:rPr>
              <a:t>Balance Sheet</a:t>
            </a:r>
            <a:endParaRPr sz="2400" b="1" i="0" u="none" strike="noStrike" cap="none" dirty="0">
              <a:solidFill>
                <a:srgbClr val="FFFFFF"/>
              </a:solidFill>
              <a:latin typeface="Raleway"/>
              <a:ea typeface="Raleway"/>
              <a:cs typeface="Raleway"/>
              <a:sym typeface="Raleway"/>
            </a:endParaRPr>
          </a:p>
          <a:p>
            <a:pPr marL="914400" marR="0" lvl="1" indent="-342900" algn="l" rtl="0">
              <a:lnSpc>
                <a:spcPct val="115000"/>
              </a:lnSpc>
              <a:spcBef>
                <a:spcPts val="0"/>
              </a:spcBef>
              <a:spcAft>
                <a:spcPts val="0"/>
              </a:spcAft>
              <a:buClr>
                <a:srgbClr val="FFFFFF"/>
              </a:buClr>
              <a:buSzPts val="1800"/>
              <a:buFont typeface="Courier New"/>
              <a:buChar char="o"/>
            </a:pPr>
            <a:r>
              <a:rPr lang="en-US" sz="2400" b="1" i="0" u="none" strike="noStrike" cap="none" dirty="0">
                <a:solidFill>
                  <a:srgbClr val="FFFFFF"/>
                </a:solidFill>
                <a:latin typeface="Raleway"/>
                <a:ea typeface="Raleway"/>
                <a:cs typeface="Raleway"/>
                <a:sym typeface="Raleway"/>
              </a:rPr>
              <a:t>Income Statement</a:t>
            </a:r>
            <a:endParaRPr sz="2400" b="1" i="0" u="none" strike="noStrike" cap="none" dirty="0">
              <a:solidFill>
                <a:srgbClr val="FFFFFF"/>
              </a:solidFill>
              <a:latin typeface="Raleway"/>
              <a:ea typeface="Raleway"/>
              <a:cs typeface="Raleway"/>
              <a:sym typeface="Raleway"/>
            </a:endParaRPr>
          </a:p>
          <a:p>
            <a:pPr marL="457200" marR="0" lvl="0"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Next steps</a:t>
            </a:r>
            <a:endParaRPr sz="1600" b="0" i="0" u="none" strike="noStrike" cap="none" dirty="0">
              <a:solidFill>
                <a:srgbClr val="FFFFFF"/>
              </a:solidFill>
              <a:latin typeface="Raleway Medium"/>
              <a:ea typeface="Raleway Medium"/>
              <a:cs typeface="Raleway Medium"/>
              <a:sym typeface="Raleway Medium"/>
            </a:endParaRPr>
          </a:p>
        </p:txBody>
      </p:sp>
      <p:sp>
        <p:nvSpPr>
          <p:cNvPr id="110" name="Google Shape;110;p19"/>
          <p:cNvSpPr txBox="1">
            <a:spLocks noGrp="1"/>
          </p:cNvSpPr>
          <p:nvPr>
            <p:ph type="title"/>
          </p:nvPr>
        </p:nvSpPr>
        <p:spPr>
          <a:xfrm>
            <a:off x="457200" y="298906"/>
            <a:ext cx="8229600" cy="637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Arial"/>
              <a:buNone/>
            </a:pPr>
            <a:r>
              <a:rPr lang="en-US" sz="4100" b="1" i="0" u="none" strike="noStrike" cap="none" dirty="0">
                <a:solidFill>
                  <a:srgbClr val="FFFFFF"/>
                </a:solidFill>
                <a:latin typeface="Raleway"/>
                <a:ea typeface="Raleway"/>
                <a:cs typeface="Raleway"/>
                <a:sym typeface="Raleway"/>
              </a:rPr>
              <a:t>INDEX</a:t>
            </a:r>
            <a:endParaRPr sz="4100" b="1" i="0" u="none" strike="noStrike" cap="none" dirty="0">
              <a:solidFill>
                <a:srgbClr val="FFFFFF"/>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body" idx="1"/>
          </p:nvPr>
        </p:nvSpPr>
        <p:spPr>
          <a:xfrm>
            <a:off x="438461" y="825309"/>
            <a:ext cx="4358866" cy="2393100"/>
          </a:xfrm>
          <a:prstGeom prst="rect">
            <a:avLst/>
          </a:prstGeom>
          <a:noFill/>
          <a:ln>
            <a:noFill/>
          </a:ln>
        </p:spPr>
        <p:txBody>
          <a:bodyPr spcFirstLastPara="1" wrap="square" lIns="91425" tIns="45700" rIns="91425" bIns="45700" anchor="t" anchorCtr="0">
            <a:noAutofit/>
          </a:bodyPr>
          <a:lstStyle/>
          <a:p>
            <a:pPr marL="365760" marR="0" lvl="0" indent="-254507" algn="l" rtl="0">
              <a:lnSpc>
                <a:spcPct val="115000"/>
              </a:lnSpc>
              <a:spcBef>
                <a:spcPts val="0"/>
              </a:spcBef>
              <a:spcAft>
                <a:spcPts val="0"/>
              </a:spcAft>
              <a:buClr>
                <a:srgbClr val="000000"/>
              </a:buClr>
              <a:buSzPts val="1200"/>
              <a:buFont typeface="Raleway Medium"/>
              <a:buChar char="●"/>
            </a:pPr>
            <a:r>
              <a:rPr lang="en-US" sz="1200" b="0" i="0" u="none" strike="noStrike" cap="none" dirty="0">
                <a:solidFill>
                  <a:srgbClr val="000000"/>
                </a:solidFill>
                <a:latin typeface="Raleway Medium"/>
                <a:ea typeface="Raleway Medium"/>
                <a:cs typeface="Raleway Medium"/>
                <a:sym typeface="Raleway Medium"/>
              </a:rPr>
              <a:t>Continuous growth of plant and equipment</a:t>
            </a:r>
            <a:endParaRPr sz="1200" b="0" i="0" u="none" strike="noStrike" cap="none" dirty="0">
              <a:solidFill>
                <a:schemeClr val="dk1"/>
              </a:solidFill>
              <a:latin typeface="Rambla"/>
              <a:ea typeface="Rambla"/>
              <a:cs typeface="Rambla"/>
              <a:sym typeface="Rambla"/>
            </a:endParaRPr>
          </a:p>
          <a:p>
            <a:pPr marL="822960" marR="0" lvl="1" indent="-267208" algn="l" rtl="0">
              <a:lnSpc>
                <a:spcPct val="115000"/>
              </a:lnSpc>
              <a:spcBef>
                <a:spcPts val="0"/>
              </a:spcBef>
              <a:spcAft>
                <a:spcPts val="0"/>
              </a:spcAft>
              <a:buClr>
                <a:srgbClr val="000000"/>
              </a:buClr>
              <a:buSzPts val="1400"/>
              <a:buFont typeface="Courier New"/>
              <a:buChar char="o"/>
            </a:pPr>
            <a:r>
              <a:rPr lang="en-US" sz="1000" b="0" i="0" u="none" strike="noStrike" cap="none" dirty="0">
                <a:solidFill>
                  <a:srgbClr val="000000"/>
                </a:solidFill>
                <a:latin typeface="Raleway Medium"/>
                <a:ea typeface="Raleway Medium"/>
                <a:cs typeface="Raleway Medium"/>
                <a:sym typeface="Raleway Medium"/>
              </a:rPr>
              <a:t>Property, Plant &amp; Equipment growth in 2017: </a:t>
            </a:r>
            <a:r>
              <a:rPr lang="en-US" sz="1200" b="0" i="0" u="none" strike="noStrike" cap="none" dirty="0">
                <a:solidFill>
                  <a:srgbClr val="2939FA"/>
                </a:solidFill>
                <a:latin typeface="Raleway Medium"/>
                <a:ea typeface="Raleway Medium"/>
                <a:cs typeface="Raleway Medium"/>
                <a:sym typeface="Raleway Medium"/>
              </a:rPr>
              <a:t>200%</a:t>
            </a:r>
            <a:endParaRPr sz="1000" b="0" i="0" u="none" strike="noStrike" cap="none" dirty="0">
              <a:solidFill>
                <a:srgbClr val="2939FA"/>
              </a:solidFill>
              <a:latin typeface="Raleway Medium"/>
              <a:ea typeface="Raleway Medium"/>
              <a:cs typeface="Raleway Medium"/>
              <a:sym typeface="Raleway Medium"/>
            </a:endParaRPr>
          </a:p>
          <a:p>
            <a:pPr marL="822960" marR="0" lvl="1" indent="-267208" algn="l" rtl="0">
              <a:lnSpc>
                <a:spcPct val="115000"/>
              </a:lnSpc>
              <a:spcBef>
                <a:spcPts val="0"/>
              </a:spcBef>
              <a:spcAft>
                <a:spcPts val="0"/>
              </a:spcAft>
              <a:buClr>
                <a:srgbClr val="000000"/>
              </a:buClr>
              <a:buSzPts val="1400"/>
              <a:buFont typeface="Courier New"/>
              <a:buChar char="o"/>
            </a:pPr>
            <a:r>
              <a:rPr lang="en-US" sz="1000" b="0" i="0" u="none" strike="noStrike" cap="none" dirty="0">
                <a:solidFill>
                  <a:srgbClr val="000000"/>
                </a:solidFill>
                <a:latin typeface="Raleway Medium"/>
                <a:ea typeface="Raleway Medium"/>
                <a:cs typeface="Raleway Medium"/>
                <a:sym typeface="Raleway Medium"/>
              </a:rPr>
              <a:t>Property, Plant &amp; Equipment growth in 2018: </a:t>
            </a:r>
            <a:r>
              <a:rPr lang="en-US" sz="1200" dirty="0">
                <a:solidFill>
                  <a:srgbClr val="2939FA"/>
                </a:solidFill>
                <a:latin typeface="Raleway Medium"/>
                <a:ea typeface="Raleway Medium"/>
                <a:cs typeface="Raleway Medium"/>
                <a:sym typeface="Raleway Medium"/>
              </a:rPr>
              <a:t>138</a:t>
            </a:r>
            <a:r>
              <a:rPr lang="en-US" sz="1200" b="0" i="0" u="none" strike="noStrike" cap="none" dirty="0">
                <a:solidFill>
                  <a:srgbClr val="2939FA"/>
                </a:solidFill>
                <a:latin typeface="Raleway Medium"/>
                <a:ea typeface="Raleway Medium"/>
                <a:cs typeface="Raleway Medium"/>
                <a:sym typeface="Raleway Medium"/>
              </a:rPr>
              <a:t>%</a:t>
            </a:r>
            <a:endParaRPr dirty="0"/>
          </a:p>
          <a:p>
            <a:pPr marL="822960" lvl="1" indent="-267208" algn="l" rtl="0">
              <a:lnSpc>
                <a:spcPct val="115000"/>
              </a:lnSpc>
              <a:spcBef>
                <a:spcPts val="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Property, Plant &amp; Equipment growth in 2019: </a:t>
            </a:r>
            <a:r>
              <a:rPr lang="en-US" sz="1200" dirty="0">
                <a:solidFill>
                  <a:srgbClr val="2939FA"/>
                </a:solidFill>
                <a:latin typeface="Raleway Medium"/>
                <a:ea typeface="Raleway Medium"/>
                <a:cs typeface="Raleway Medium"/>
                <a:sym typeface="Raleway Medium"/>
              </a:rPr>
              <a:t>65%</a:t>
            </a:r>
          </a:p>
          <a:p>
            <a:pPr marL="822960" lvl="1" indent="-267208">
              <a:spcBef>
                <a:spcPts val="0"/>
              </a:spcBef>
              <a:buClr>
                <a:srgbClr val="000000"/>
              </a:buClr>
              <a:buSzPts val="1400"/>
              <a:buFont typeface="Courier New"/>
              <a:buChar char="o"/>
            </a:pPr>
            <a:r>
              <a:rPr lang="en-US" sz="1000" dirty="0">
                <a:solidFill>
                  <a:srgbClr val="000000"/>
                </a:solidFill>
                <a:latin typeface="Raleway Medium"/>
                <a:sym typeface="Raleway Medium"/>
              </a:rPr>
              <a:t>Property, Plant &amp; Equipment growth in 2020: -</a:t>
            </a:r>
            <a:r>
              <a:rPr lang="en-US" sz="1200" dirty="0">
                <a:solidFill>
                  <a:srgbClr val="2939FA"/>
                </a:solidFill>
                <a:latin typeface="Raleway Medium"/>
                <a:sym typeface="Raleway Medium"/>
              </a:rPr>
              <a:t>1,7%</a:t>
            </a:r>
            <a:endParaRPr lang="en-US" sz="1000" dirty="0">
              <a:solidFill>
                <a:srgbClr val="2939FA"/>
              </a:solidFill>
              <a:latin typeface="Raleway Medium"/>
              <a:sym typeface="Raleway Medium"/>
            </a:endParaRPr>
          </a:p>
          <a:p>
            <a:pPr marL="822960" lvl="1" indent="-267208" algn="l" rtl="0">
              <a:lnSpc>
                <a:spcPct val="115000"/>
              </a:lnSpc>
              <a:spcBef>
                <a:spcPts val="0"/>
              </a:spcBef>
              <a:spcAft>
                <a:spcPts val="0"/>
              </a:spcAft>
              <a:buClr>
                <a:srgbClr val="000000"/>
              </a:buClr>
              <a:buSzPts val="1400"/>
              <a:buFont typeface="Courier New"/>
              <a:buChar char="o"/>
            </a:pPr>
            <a:endParaRPr sz="1200" dirty="0">
              <a:solidFill>
                <a:srgbClr val="2939FA"/>
              </a:solidFill>
            </a:endParaRPr>
          </a:p>
          <a:p>
            <a:pPr marL="822960" marR="0" lvl="1" indent="-267208" algn="l" rtl="0">
              <a:lnSpc>
                <a:spcPct val="115000"/>
              </a:lnSpc>
              <a:spcBef>
                <a:spcPts val="0"/>
              </a:spcBef>
              <a:spcAft>
                <a:spcPts val="0"/>
              </a:spcAft>
              <a:buClr>
                <a:srgbClr val="414141"/>
              </a:buClr>
              <a:buSzPts val="1400"/>
              <a:buFont typeface="Raleway"/>
              <a:buChar char="o"/>
            </a:pPr>
            <a:r>
              <a:rPr lang="en-US" sz="1000" dirty="0">
                <a:solidFill>
                  <a:srgbClr val="414141"/>
                </a:solidFill>
                <a:latin typeface="Raleway Medium"/>
                <a:ea typeface="Raleway Medium"/>
                <a:cs typeface="Raleway Medium"/>
                <a:sym typeface="Raleway Medium"/>
              </a:rPr>
              <a:t>(Investments include Value Added Taxes: Tax Credit)</a:t>
            </a:r>
            <a:endParaRPr sz="1000" i="0" u="none" strike="noStrike" cap="none" dirty="0">
              <a:solidFill>
                <a:srgbClr val="414141"/>
              </a:solidFill>
              <a:latin typeface="Raleway Medium"/>
              <a:ea typeface="Raleway Medium"/>
              <a:cs typeface="Raleway Medium"/>
              <a:sym typeface="Raleway Medium"/>
            </a:endParaRPr>
          </a:p>
          <a:p>
            <a:pPr marL="365760" lvl="0" indent="-178307" algn="l" rtl="0">
              <a:lnSpc>
                <a:spcPct val="115000"/>
              </a:lnSpc>
              <a:spcBef>
                <a:spcPts val="0"/>
              </a:spcBef>
              <a:spcAft>
                <a:spcPts val="0"/>
              </a:spcAft>
              <a:buClr>
                <a:srgbClr val="000000"/>
              </a:buClr>
              <a:buSzPts val="1200"/>
              <a:buFont typeface="Raleway Medium"/>
              <a:buNone/>
            </a:pPr>
            <a:endParaRPr sz="1200" dirty="0">
              <a:solidFill>
                <a:srgbClr val="000000"/>
              </a:solidFill>
              <a:latin typeface="Raleway Medium"/>
              <a:ea typeface="Raleway Medium"/>
              <a:cs typeface="Raleway Medium"/>
              <a:sym typeface="Raleway Medium"/>
            </a:endParaRPr>
          </a:p>
          <a:p>
            <a:pPr marL="365760" lvl="0" indent="-254507" algn="l" rtl="0">
              <a:lnSpc>
                <a:spcPct val="115000"/>
              </a:lnSpc>
              <a:spcBef>
                <a:spcPts val="600"/>
              </a:spcBef>
              <a:spcAft>
                <a:spcPts val="0"/>
              </a:spcAft>
              <a:buClr>
                <a:srgbClr val="000000"/>
              </a:buClr>
              <a:buSzPts val="1200"/>
              <a:buFont typeface="Raleway Medium"/>
              <a:buChar char="●"/>
            </a:pPr>
            <a:r>
              <a:rPr lang="en-US" sz="1200" dirty="0">
                <a:solidFill>
                  <a:srgbClr val="000000"/>
                </a:solidFill>
                <a:latin typeface="Raleway Medium"/>
                <a:ea typeface="Raleway Medium"/>
                <a:cs typeface="Raleway Medium"/>
                <a:sym typeface="Raleway Medium"/>
              </a:rPr>
              <a:t>Fixed assets totally funded by capital injections and Government Subsidy.</a:t>
            </a:r>
          </a:p>
          <a:p>
            <a:pPr marL="365760" lvl="0" indent="-254507" algn="l" rtl="0">
              <a:lnSpc>
                <a:spcPct val="115000"/>
              </a:lnSpc>
              <a:spcBef>
                <a:spcPts val="600"/>
              </a:spcBef>
              <a:spcAft>
                <a:spcPts val="0"/>
              </a:spcAft>
              <a:buClr>
                <a:srgbClr val="000000"/>
              </a:buClr>
              <a:buSzPts val="1200"/>
              <a:buFont typeface="Raleway Medium"/>
              <a:buChar char="●"/>
            </a:pPr>
            <a:r>
              <a:rPr lang="en-US" sz="1200" dirty="0">
                <a:solidFill>
                  <a:srgbClr val="000000"/>
                </a:solidFill>
                <a:latin typeface="Raleway Medium"/>
                <a:ea typeface="Raleway Medium"/>
                <a:cs typeface="Raleway Medium"/>
                <a:sym typeface="Raleway Medium"/>
              </a:rPr>
              <a:t>2020: Vehicle sale (1 unit)</a:t>
            </a:r>
            <a:endParaRPr sz="1200" dirty="0">
              <a:solidFill>
                <a:srgbClr val="000000"/>
              </a:solidFill>
              <a:latin typeface="Raleway Medium"/>
              <a:ea typeface="Raleway Medium"/>
              <a:cs typeface="Raleway Medium"/>
              <a:sym typeface="Raleway Medium"/>
            </a:endParaRPr>
          </a:p>
          <a:p>
            <a:pPr marL="1280160" marR="0" lvl="2" indent="-178307" algn="l" rtl="0">
              <a:lnSpc>
                <a:spcPct val="115000"/>
              </a:lnSpc>
              <a:spcBef>
                <a:spcPts val="16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1280160" marR="0" lvl="2" indent="-178307" algn="l" rtl="0">
              <a:lnSpc>
                <a:spcPct val="115000"/>
              </a:lnSpc>
              <a:spcBef>
                <a:spcPts val="10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1280160" marR="0" lvl="2" indent="-178307" algn="l" rtl="0">
              <a:lnSpc>
                <a:spcPct val="115000"/>
              </a:lnSpc>
              <a:spcBef>
                <a:spcPts val="10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914400" marR="0" lvl="1" indent="-228600" algn="l" rtl="0">
              <a:lnSpc>
                <a:spcPct val="90000"/>
              </a:lnSpc>
              <a:spcBef>
                <a:spcPts val="1000"/>
              </a:spcBef>
              <a:spcAft>
                <a:spcPts val="0"/>
              </a:spcAft>
              <a:buClr>
                <a:schemeClr val="dk1"/>
              </a:buClr>
              <a:buSzPts val="1400"/>
              <a:buFont typeface="Courier New"/>
              <a:buNone/>
            </a:pPr>
            <a:endParaRPr sz="12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116" name="Google Shape;116;p20"/>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200" b="1" i="0" u="none" strike="noStrike" cap="none" dirty="0">
                <a:solidFill>
                  <a:srgbClr val="1B36FF"/>
                </a:solidFill>
                <a:latin typeface="Raleway"/>
                <a:ea typeface="Raleway"/>
                <a:cs typeface="Raleway"/>
                <a:sym typeface="Raleway"/>
              </a:rPr>
              <a:t>Balance Sheet: Apr.</a:t>
            </a:r>
            <a:r>
              <a:rPr lang="en-US" sz="2200" dirty="0">
                <a:solidFill>
                  <a:srgbClr val="1B36FF"/>
                </a:solidFill>
                <a:latin typeface="Raleway"/>
                <a:ea typeface="Raleway"/>
                <a:cs typeface="Raleway"/>
                <a:sym typeface="Raleway"/>
              </a:rPr>
              <a:t> 2020</a:t>
            </a:r>
            <a:endParaRPr sz="2200" b="1" i="0" u="none" strike="noStrike" cap="none" dirty="0">
              <a:solidFill>
                <a:srgbClr val="1B36FF"/>
              </a:solidFill>
              <a:latin typeface="Raleway"/>
              <a:ea typeface="Raleway"/>
              <a:cs typeface="Raleway"/>
              <a:sym typeface="Raleway"/>
            </a:endParaRPr>
          </a:p>
        </p:txBody>
      </p:sp>
      <p:sp>
        <p:nvSpPr>
          <p:cNvPr id="117" name="Google Shape;117;p20"/>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8" name="Google Shape;118;p20"/>
          <p:cNvSpPr txBox="1"/>
          <p:nvPr/>
        </p:nvSpPr>
        <p:spPr>
          <a:xfrm>
            <a:off x="8567413" y="30783"/>
            <a:ext cx="524400"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7</a:t>
            </a:r>
            <a:endParaRPr sz="1200" b="0" i="0" u="none" strike="noStrike" cap="none" dirty="0">
              <a:solidFill>
                <a:srgbClr val="FFFFFF"/>
              </a:solidFill>
              <a:latin typeface="Raleway"/>
              <a:ea typeface="Raleway"/>
              <a:cs typeface="Raleway"/>
              <a:sym typeface="Raleway"/>
            </a:endParaRPr>
          </a:p>
        </p:txBody>
      </p:sp>
      <p:pic>
        <p:nvPicPr>
          <p:cNvPr id="119" name="Google Shape;119;p20"/>
          <p:cNvPicPr preferRelativeResize="0"/>
          <p:nvPr/>
        </p:nvPicPr>
        <p:blipFill rotWithShape="1">
          <a:blip r:embed="rId3">
            <a:alphaModFix/>
          </a:blip>
          <a:srcRect t="5293" r="9835" b="27695"/>
          <a:stretch/>
        </p:blipFill>
        <p:spPr>
          <a:xfrm>
            <a:off x="0" y="3557125"/>
            <a:ext cx="1180024" cy="1586375"/>
          </a:xfrm>
          <a:prstGeom prst="rect">
            <a:avLst/>
          </a:prstGeom>
          <a:noFill/>
          <a:ln>
            <a:noFill/>
          </a:ln>
        </p:spPr>
      </p:pic>
      <p:pic>
        <p:nvPicPr>
          <p:cNvPr id="3" name="Imagen 2">
            <a:extLst>
              <a:ext uri="{FF2B5EF4-FFF2-40B4-BE49-F238E27FC236}">
                <a16:creationId xmlns:a16="http://schemas.microsoft.com/office/drawing/2014/main" id="{3A2BE5F3-275B-4CAD-8DF0-D78A637C0480}"/>
              </a:ext>
            </a:extLst>
          </p:cNvPr>
          <p:cNvPicPr>
            <a:picLocks noChangeAspect="1"/>
          </p:cNvPicPr>
          <p:nvPr/>
        </p:nvPicPr>
        <p:blipFill>
          <a:blip r:embed="rId4"/>
          <a:stretch>
            <a:fillRect/>
          </a:stretch>
        </p:blipFill>
        <p:spPr>
          <a:xfrm>
            <a:off x="4728613" y="419787"/>
            <a:ext cx="4363200" cy="46797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4" name="Imagen 3">
            <a:extLst>
              <a:ext uri="{FF2B5EF4-FFF2-40B4-BE49-F238E27FC236}">
                <a16:creationId xmlns:a16="http://schemas.microsoft.com/office/drawing/2014/main" id="{A5FDF536-BB3C-48C8-B1CF-0D6BC5C4F2D6}"/>
              </a:ext>
            </a:extLst>
          </p:cNvPr>
          <p:cNvPicPr>
            <a:picLocks noChangeAspect="1"/>
          </p:cNvPicPr>
          <p:nvPr/>
        </p:nvPicPr>
        <p:blipFill>
          <a:blip r:embed="rId3"/>
          <a:stretch>
            <a:fillRect/>
          </a:stretch>
        </p:blipFill>
        <p:spPr>
          <a:xfrm>
            <a:off x="870780" y="980661"/>
            <a:ext cx="2758640" cy="1800000"/>
          </a:xfrm>
          <a:prstGeom prst="rect">
            <a:avLst/>
          </a:prstGeom>
        </p:spPr>
      </p:pic>
      <p:sp>
        <p:nvSpPr>
          <p:cNvPr id="126" name="Google Shape;126;p21"/>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Investments_ Property, Plant &amp; Eq.: Apr 2020</a:t>
            </a:r>
            <a:endParaRPr sz="2400" b="1" i="0" u="none" strike="noStrike" cap="none" dirty="0">
              <a:solidFill>
                <a:srgbClr val="1B36FF"/>
              </a:solidFill>
              <a:latin typeface="Raleway"/>
              <a:ea typeface="Raleway"/>
              <a:cs typeface="Raleway"/>
              <a:sym typeface="Raleway"/>
            </a:endParaRPr>
          </a:p>
        </p:txBody>
      </p:sp>
      <p:sp>
        <p:nvSpPr>
          <p:cNvPr id="127" name="Google Shape;127;p21"/>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8" name="Google Shape;128;p21"/>
          <p:cNvSpPr txBox="1"/>
          <p:nvPr/>
        </p:nvSpPr>
        <p:spPr>
          <a:xfrm>
            <a:off x="8567413" y="30783"/>
            <a:ext cx="524400"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8</a:t>
            </a:r>
            <a:endParaRPr sz="1200" b="0" i="0" u="none" strike="noStrike" cap="none" dirty="0">
              <a:solidFill>
                <a:srgbClr val="FFFFFF"/>
              </a:solidFill>
              <a:latin typeface="Raleway"/>
              <a:ea typeface="Raleway"/>
              <a:cs typeface="Raleway"/>
              <a:sym typeface="Raleway"/>
            </a:endParaRPr>
          </a:p>
        </p:txBody>
      </p:sp>
      <p:cxnSp>
        <p:nvCxnSpPr>
          <p:cNvPr id="129" name="Google Shape;129;p21"/>
          <p:cNvCxnSpPr/>
          <p:nvPr/>
        </p:nvCxnSpPr>
        <p:spPr>
          <a:xfrm>
            <a:off x="3580765" y="1332389"/>
            <a:ext cx="792000" cy="0"/>
          </a:xfrm>
          <a:prstGeom prst="straightConnector1">
            <a:avLst/>
          </a:prstGeom>
          <a:noFill/>
          <a:ln w="19050" cap="flat" cmpd="sng">
            <a:solidFill>
              <a:srgbClr val="FFCC8B"/>
            </a:solidFill>
            <a:prstDash val="dash"/>
            <a:round/>
            <a:headEnd type="none" w="sm" len="sm"/>
            <a:tailEnd type="triangle" w="med" len="med"/>
          </a:ln>
        </p:spPr>
      </p:cxnSp>
      <p:sp>
        <p:nvSpPr>
          <p:cNvPr id="130" name="Google Shape;130;p21"/>
          <p:cNvSpPr/>
          <p:nvPr/>
        </p:nvSpPr>
        <p:spPr>
          <a:xfrm>
            <a:off x="4404117" y="1006878"/>
            <a:ext cx="3894600" cy="2622000"/>
          </a:xfrm>
          <a:prstGeom prst="rect">
            <a:avLst/>
          </a:prstGeom>
          <a:noFill/>
          <a:ln w="25400" cap="flat" cmpd="sng">
            <a:solidFill>
              <a:srgbClr val="FFCC8B"/>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1" name="Google Shape;131;p21"/>
          <p:cNvSpPr/>
          <p:nvPr/>
        </p:nvSpPr>
        <p:spPr>
          <a:xfrm>
            <a:off x="2831208" y="1311817"/>
            <a:ext cx="90487" cy="976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 name="Elipse 9">
            <a:extLst>
              <a:ext uri="{FF2B5EF4-FFF2-40B4-BE49-F238E27FC236}">
                <a16:creationId xmlns:a16="http://schemas.microsoft.com/office/drawing/2014/main" id="{F32C673A-03CF-449B-B1BD-45FC9CDEA126}"/>
              </a:ext>
            </a:extLst>
          </p:cNvPr>
          <p:cNvSpPr/>
          <p:nvPr/>
        </p:nvSpPr>
        <p:spPr>
          <a:xfrm>
            <a:off x="3438882" y="1284079"/>
            <a:ext cx="168430" cy="228893"/>
          </a:xfrm>
          <a:prstGeom prst="ellipse">
            <a:avLst/>
          </a:prstGeom>
          <a:noFill/>
          <a:ln w="190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15;p20">
            <a:extLst>
              <a:ext uri="{FF2B5EF4-FFF2-40B4-BE49-F238E27FC236}">
                <a16:creationId xmlns:a16="http://schemas.microsoft.com/office/drawing/2014/main" id="{5DA7EBD3-628E-438F-8E4F-39FF83815CE1}"/>
              </a:ext>
            </a:extLst>
          </p:cNvPr>
          <p:cNvSpPr txBox="1">
            <a:spLocks noGrp="1"/>
          </p:cNvSpPr>
          <p:nvPr>
            <p:ph type="body" idx="1"/>
          </p:nvPr>
        </p:nvSpPr>
        <p:spPr>
          <a:xfrm>
            <a:off x="4404117" y="3680803"/>
            <a:ext cx="4358866" cy="2393100"/>
          </a:xfrm>
          <a:prstGeom prst="rect">
            <a:avLst/>
          </a:prstGeom>
          <a:noFill/>
          <a:ln>
            <a:noFill/>
          </a:ln>
        </p:spPr>
        <p:txBody>
          <a:bodyPr spcFirstLastPara="1" wrap="square" lIns="91425" tIns="45700" rIns="91425" bIns="45700" anchor="t" anchorCtr="0">
            <a:noAutofit/>
          </a:bodyPr>
          <a:lstStyle/>
          <a:p>
            <a:pPr marL="1280160" marR="0" lvl="2" indent="-178307" algn="l" rtl="0">
              <a:lnSpc>
                <a:spcPct val="115000"/>
              </a:lnSpc>
              <a:spcBef>
                <a:spcPts val="16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1280160" marR="0" lvl="2" indent="-178307" algn="l" rtl="0">
              <a:lnSpc>
                <a:spcPct val="115000"/>
              </a:lnSpc>
              <a:spcBef>
                <a:spcPts val="10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1280160" marR="0" lvl="2" indent="-178307" algn="l" rtl="0">
              <a:lnSpc>
                <a:spcPct val="115000"/>
              </a:lnSpc>
              <a:spcBef>
                <a:spcPts val="10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914400" marR="0" lvl="1" indent="-228600" algn="l" rtl="0">
              <a:lnSpc>
                <a:spcPct val="90000"/>
              </a:lnSpc>
              <a:spcBef>
                <a:spcPts val="1000"/>
              </a:spcBef>
              <a:spcAft>
                <a:spcPts val="0"/>
              </a:spcAft>
              <a:buClr>
                <a:schemeClr val="dk1"/>
              </a:buClr>
              <a:buSzPts val="1400"/>
              <a:buFont typeface="Courier New"/>
              <a:buNone/>
            </a:pPr>
            <a:endParaRPr sz="12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pic>
        <p:nvPicPr>
          <p:cNvPr id="5" name="Imagen 4">
            <a:extLst>
              <a:ext uri="{FF2B5EF4-FFF2-40B4-BE49-F238E27FC236}">
                <a16:creationId xmlns:a16="http://schemas.microsoft.com/office/drawing/2014/main" id="{FF776CB9-1596-4B6A-AAEB-5B7773309454}"/>
              </a:ext>
            </a:extLst>
          </p:cNvPr>
          <p:cNvPicPr>
            <a:picLocks noChangeAspect="1"/>
          </p:cNvPicPr>
          <p:nvPr/>
        </p:nvPicPr>
        <p:blipFill>
          <a:blip r:embed="rId4"/>
          <a:stretch>
            <a:fillRect/>
          </a:stretch>
        </p:blipFill>
        <p:spPr>
          <a:xfrm>
            <a:off x="872088" y="2959421"/>
            <a:ext cx="2756024" cy="1800000"/>
          </a:xfrm>
          <a:prstGeom prst="rect">
            <a:avLst/>
          </a:prstGeom>
        </p:spPr>
      </p:pic>
      <p:pic>
        <p:nvPicPr>
          <p:cNvPr id="9" name="Imagen 8">
            <a:extLst>
              <a:ext uri="{FF2B5EF4-FFF2-40B4-BE49-F238E27FC236}">
                <a16:creationId xmlns:a16="http://schemas.microsoft.com/office/drawing/2014/main" id="{A4610CE3-34C6-4860-A9A6-F2FB245E00EF}"/>
              </a:ext>
            </a:extLst>
          </p:cNvPr>
          <p:cNvPicPr>
            <a:picLocks noChangeAspect="1"/>
          </p:cNvPicPr>
          <p:nvPr/>
        </p:nvPicPr>
        <p:blipFill>
          <a:blip r:embed="rId5"/>
          <a:stretch>
            <a:fillRect/>
          </a:stretch>
        </p:blipFill>
        <p:spPr>
          <a:xfrm>
            <a:off x="4423617" y="1054503"/>
            <a:ext cx="3855600" cy="25148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146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Income Statement: Change in Expenses</a:t>
            </a:r>
            <a:endParaRPr sz="2400" b="1" i="0" u="none" strike="noStrike" cap="none" dirty="0">
              <a:solidFill>
                <a:srgbClr val="1B36FF"/>
              </a:solidFill>
              <a:latin typeface="Raleway"/>
              <a:ea typeface="Raleway"/>
              <a:cs typeface="Raleway"/>
              <a:sym typeface="Raleway"/>
            </a:endParaRPr>
          </a:p>
        </p:txBody>
      </p:sp>
      <p:sp>
        <p:nvSpPr>
          <p:cNvPr id="142" name="Google Shape;142;p22"/>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3" name="Google Shape;143;p22"/>
          <p:cNvSpPr txBox="1"/>
          <p:nvPr/>
        </p:nvSpPr>
        <p:spPr>
          <a:xfrm>
            <a:off x="8464550" y="30783"/>
            <a:ext cx="627263"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9</a:t>
            </a:r>
            <a:endParaRPr sz="1200" b="0" i="0" u="none" strike="noStrike" cap="none" dirty="0">
              <a:solidFill>
                <a:srgbClr val="FFFFFF"/>
              </a:solidFill>
              <a:latin typeface="Raleway"/>
              <a:ea typeface="Raleway"/>
              <a:cs typeface="Raleway"/>
              <a:sym typeface="Raleway"/>
            </a:endParaRPr>
          </a:p>
        </p:txBody>
      </p:sp>
      <p:sp>
        <p:nvSpPr>
          <p:cNvPr id="144" name="Google Shape;144;p22"/>
          <p:cNvSpPr txBox="1">
            <a:spLocks noGrp="1"/>
          </p:cNvSpPr>
          <p:nvPr>
            <p:ph type="body" idx="1"/>
          </p:nvPr>
        </p:nvSpPr>
        <p:spPr>
          <a:xfrm>
            <a:off x="42100" y="661097"/>
            <a:ext cx="5194918" cy="3537300"/>
          </a:xfrm>
          <a:prstGeom prst="rect">
            <a:avLst/>
          </a:prstGeom>
          <a:noFill/>
          <a:ln>
            <a:noFill/>
          </a:ln>
        </p:spPr>
        <p:txBody>
          <a:bodyPr spcFirstLastPara="1" wrap="square" lIns="91425" tIns="45700" rIns="91425" bIns="45700" anchor="t" anchorCtr="0">
            <a:noAutofit/>
          </a:bodyPr>
          <a:lstStyle/>
          <a:p>
            <a:pPr marL="822960" lvl="1" indent="-178308" algn="just" rtl="0">
              <a:lnSpc>
                <a:spcPct val="115000"/>
              </a:lnSpc>
              <a:spcBef>
                <a:spcPts val="0"/>
              </a:spcBef>
              <a:spcAft>
                <a:spcPts val="0"/>
              </a:spcAft>
              <a:buClr>
                <a:srgbClr val="000000"/>
              </a:buClr>
              <a:buSzPts val="1000"/>
              <a:buFont typeface="Arial"/>
              <a:buNone/>
            </a:pPr>
            <a:endParaRPr sz="800" b="0" i="0" u="none" strike="noStrike" cap="none" dirty="0">
              <a:solidFill>
                <a:schemeClr val="dk1"/>
              </a:solidFill>
              <a:latin typeface="Rambla"/>
              <a:ea typeface="Rambla"/>
              <a:cs typeface="Rambla"/>
              <a:sym typeface="Rambla"/>
            </a:endParaRPr>
          </a:p>
          <a:p>
            <a:pPr marL="1280160" marR="0" lvl="2" indent="-178308" algn="just" rtl="0">
              <a:lnSpc>
                <a:spcPct val="115000"/>
              </a:lnSpc>
              <a:spcBef>
                <a:spcPts val="300"/>
              </a:spcBef>
              <a:spcAft>
                <a:spcPts val="0"/>
              </a:spcAft>
              <a:buClr>
                <a:srgbClr val="000000"/>
              </a:buClr>
              <a:buSzPts val="1400"/>
              <a:buFont typeface="Courier New"/>
              <a:buNone/>
            </a:pPr>
            <a:endParaRPr sz="800" b="0" i="0" u="none" strike="noStrike" cap="none" dirty="0">
              <a:solidFill>
                <a:srgbClr val="000000"/>
              </a:solidFill>
              <a:latin typeface="Raleway Medium"/>
              <a:ea typeface="Raleway Medium"/>
              <a:cs typeface="Raleway Medium"/>
              <a:sym typeface="Raleway Medium"/>
            </a:endParaRPr>
          </a:p>
          <a:p>
            <a:pPr marL="1280160" marR="0" lvl="2" indent="-178308" algn="just" rtl="0">
              <a:lnSpc>
                <a:spcPct val="115000"/>
              </a:lnSpc>
              <a:spcBef>
                <a:spcPts val="300"/>
              </a:spcBef>
              <a:spcAft>
                <a:spcPts val="0"/>
              </a:spcAft>
              <a:buClr>
                <a:srgbClr val="000000"/>
              </a:buClr>
              <a:buSzPts val="1400"/>
              <a:buFont typeface="Courier New"/>
              <a:buNone/>
            </a:pPr>
            <a:endParaRPr sz="800" b="0" i="0" u="none" strike="noStrike" cap="none" dirty="0">
              <a:solidFill>
                <a:srgbClr val="2939FA"/>
              </a:solidFill>
              <a:latin typeface="Raleway Medium"/>
              <a:ea typeface="Raleway Medium"/>
              <a:cs typeface="Raleway Medium"/>
              <a:sym typeface="Raleway Medium"/>
            </a:endParaRPr>
          </a:p>
          <a:p>
            <a:pPr marL="822960" marR="0" lvl="1" indent="-178308" algn="just" rtl="0">
              <a:lnSpc>
                <a:spcPct val="115000"/>
              </a:lnSpc>
              <a:spcBef>
                <a:spcPts val="300"/>
              </a:spcBef>
              <a:spcAft>
                <a:spcPts val="0"/>
              </a:spcAft>
              <a:buClr>
                <a:srgbClr val="000000"/>
              </a:buClr>
              <a:buSzPts val="1400"/>
              <a:buFont typeface="Courier New"/>
              <a:buNone/>
            </a:pPr>
            <a:endParaRPr sz="1000" b="0" i="0" u="none" strike="noStrike" cap="none" dirty="0">
              <a:solidFill>
                <a:srgbClr val="000000"/>
              </a:solidFill>
              <a:latin typeface="Raleway Medium"/>
              <a:ea typeface="Raleway Medium"/>
              <a:cs typeface="Raleway Medium"/>
              <a:sym typeface="Raleway Medium"/>
            </a:endParaRPr>
          </a:p>
          <a:p>
            <a:pPr marL="822960" marR="0" lvl="1" indent="-178308" algn="just" rtl="0">
              <a:lnSpc>
                <a:spcPct val="115000"/>
              </a:lnSpc>
              <a:spcBef>
                <a:spcPts val="300"/>
              </a:spcBef>
              <a:spcAft>
                <a:spcPts val="0"/>
              </a:spcAft>
              <a:buClr>
                <a:srgbClr val="000000"/>
              </a:buClr>
              <a:buSzPts val="1400"/>
              <a:buFont typeface="Courier New"/>
              <a:buNone/>
            </a:pPr>
            <a:endParaRPr sz="1000" b="0" i="0" u="none" strike="noStrike" cap="none" dirty="0">
              <a:solidFill>
                <a:srgbClr val="2939FA"/>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146" name="Google Shape;146;p22"/>
          <p:cNvSpPr txBox="1"/>
          <p:nvPr/>
        </p:nvSpPr>
        <p:spPr>
          <a:xfrm>
            <a:off x="143850" y="754325"/>
            <a:ext cx="6036900" cy="4593600"/>
          </a:xfrm>
          <a:prstGeom prst="rect">
            <a:avLst/>
          </a:prstGeom>
          <a:noFill/>
          <a:ln>
            <a:noFill/>
          </a:ln>
        </p:spPr>
        <p:txBody>
          <a:bodyPr spcFirstLastPara="1" wrap="square" lIns="91425" tIns="45700" rIns="91425" bIns="45700" anchor="t" anchorCtr="0">
            <a:noAutofit/>
          </a:bodyPr>
          <a:lstStyle/>
          <a:p>
            <a:pPr marL="98552" marR="0" lvl="0" indent="0" algn="l" rtl="0">
              <a:lnSpc>
                <a:spcPct val="115000"/>
              </a:lnSpc>
              <a:spcBef>
                <a:spcPts val="0"/>
              </a:spcBef>
              <a:spcAft>
                <a:spcPts val="0"/>
              </a:spcAft>
              <a:buClr>
                <a:srgbClr val="000000"/>
              </a:buClr>
              <a:buSzPts val="1400"/>
              <a:buFont typeface="Noto Sans Symbols"/>
              <a:buNone/>
            </a:pPr>
            <a:r>
              <a:rPr lang="en-US" sz="1200" b="1" i="0" u="none" strike="noStrike" cap="none" dirty="0">
                <a:solidFill>
                  <a:srgbClr val="0C0C0C"/>
                </a:solidFill>
                <a:latin typeface="Raleway Medium"/>
                <a:ea typeface="Raleway Medium"/>
                <a:cs typeface="Raleway Medium"/>
                <a:sym typeface="Raleway Medium"/>
              </a:rPr>
              <a:t>New Accounting Classification System for Operating Costs, since June 2019</a:t>
            </a:r>
            <a:endParaRPr sz="1400" b="0" i="0" u="none" strike="noStrike" cap="none" dirty="0">
              <a:solidFill>
                <a:srgbClr val="0C0C0C"/>
              </a:solidFill>
              <a:latin typeface="Arial"/>
              <a:ea typeface="Arial"/>
              <a:cs typeface="Arial"/>
              <a:sym typeface="Arial"/>
            </a:endParaRPr>
          </a:p>
          <a:p>
            <a:pPr marL="98552" marR="0" lvl="0" indent="0" algn="just" rtl="0">
              <a:lnSpc>
                <a:spcPct val="115000"/>
              </a:lnSpc>
              <a:spcBef>
                <a:spcPts val="0"/>
              </a:spcBef>
              <a:spcAft>
                <a:spcPts val="0"/>
              </a:spcAft>
              <a:buClr>
                <a:srgbClr val="000000"/>
              </a:buClr>
              <a:buSzPts val="1400"/>
              <a:buFont typeface="Noto Sans Symbols"/>
              <a:buNone/>
            </a:pPr>
            <a:endParaRPr sz="1000" b="0" i="0" u="none" strike="noStrike" cap="none" dirty="0">
              <a:solidFill>
                <a:srgbClr val="0C0C0C"/>
              </a:solidFill>
              <a:latin typeface="Raleway Medium"/>
              <a:ea typeface="Raleway Medium"/>
              <a:cs typeface="Raleway Medium"/>
              <a:sym typeface="Raleway Medium"/>
            </a:endParaRPr>
          </a:p>
          <a:p>
            <a:pPr marL="98552" marR="0" lvl="0" indent="0" algn="just" rtl="0">
              <a:lnSpc>
                <a:spcPct val="115000"/>
              </a:lnSpc>
              <a:spcBef>
                <a:spcPts val="0"/>
              </a:spcBef>
              <a:spcAft>
                <a:spcPts val="0"/>
              </a:spcAft>
              <a:buClr>
                <a:srgbClr val="000000"/>
              </a:buClr>
              <a:buSzPts val="1400"/>
              <a:buFont typeface="Noto Sans Symbols"/>
              <a:buNone/>
            </a:pPr>
            <a:r>
              <a:rPr lang="en-US" sz="1000" b="0" i="0" u="none" strike="noStrike" cap="none" dirty="0">
                <a:solidFill>
                  <a:srgbClr val="0C0C0C"/>
                </a:solidFill>
                <a:latin typeface="Raleway Medium"/>
                <a:ea typeface="Raleway Medium"/>
                <a:cs typeface="Raleway Medium"/>
                <a:sym typeface="Raleway Medium"/>
              </a:rPr>
              <a:t>In order to adequately present the company's areas of expense, the operating costs have been arranged according to item and category, as can be seen in the table on the right. Therefore:</a:t>
            </a:r>
            <a:endParaRPr sz="1400" b="0" i="0" u="none" strike="noStrike" cap="none" dirty="0">
              <a:solidFill>
                <a:srgbClr val="0C0C0C"/>
              </a:solidFill>
              <a:latin typeface="Arial"/>
              <a:ea typeface="Arial"/>
              <a:cs typeface="Arial"/>
              <a:sym typeface="Arial"/>
            </a:endParaRPr>
          </a:p>
          <a:p>
            <a:pPr marL="540000" marR="0" lvl="1" indent="-267208" algn="l" rtl="0">
              <a:lnSpc>
                <a:spcPct val="115000"/>
              </a:lnSpc>
              <a:spcBef>
                <a:spcPts val="600"/>
              </a:spcBef>
              <a:spcAft>
                <a:spcPts val="0"/>
              </a:spcAft>
              <a:buClr>
                <a:schemeClr val="dk1"/>
              </a:buClr>
              <a:buSzPts val="1400"/>
              <a:buFont typeface="Courier New"/>
              <a:buChar char="o"/>
            </a:pPr>
            <a:r>
              <a:rPr lang="en-US" sz="1000" b="1" i="0" u="none" strike="noStrike" cap="none" dirty="0">
                <a:solidFill>
                  <a:srgbClr val="0C0C0C"/>
                </a:solidFill>
                <a:latin typeface="Raleway Medium"/>
                <a:ea typeface="Raleway Medium"/>
                <a:cs typeface="Raleway Medium"/>
                <a:sym typeface="Raleway Medium"/>
              </a:rPr>
              <a:t>Cost of Goods Sold</a:t>
            </a:r>
            <a:endParaRPr sz="1000" b="1" i="0" u="none" strike="noStrike" cap="none" dirty="0">
              <a:solidFill>
                <a:srgbClr val="0C0C0C"/>
              </a:solidFill>
              <a:latin typeface="Raleway Medium"/>
              <a:ea typeface="Raleway Medium"/>
              <a:cs typeface="Raleway Medium"/>
              <a:sym typeface="Raleway Medium"/>
            </a:endParaRPr>
          </a:p>
          <a:p>
            <a:pPr marL="648000" marR="0" lvl="2" indent="-267208" algn="l" rtl="0">
              <a:lnSpc>
                <a:spcPct val="115000"/>
              </a:lnSpc>
              <a:spcBef>
                <a:spcPts val="0"/>
              </a:spcBef>
              <a:spcAft>
                <a:spcPts val="0"/>
              </a:spcAft>
              <a:buClr>
                <a:schemeClr val="dk1"/>
              </a:buClr>
              <a:buSzPts val="1400"/>
              <a:buFont typeface="Arial"/>
              <a:buChar char="•"/>
            </a:pPr>
            <a:r>
              <a:rPr lang="en-US" sz="1000" b="0" i="1" u="none" strike="noStrike" cap="none" dirty="0">
                <a:solidFill>
                  <a:srgbClr val="0C0C0C"/>
                </a:solidFill>
                <a:latin typeface="Raleway"/>
                <a:ea typeface="Raleway"/>
                <a:cs typeface="Raleway"/>
                <a:sym typeface="Raleway"/>
              </a:rPr>
              <a:t>Shows direct costs of the production process: raw materials, tools, other materials and salaries of plant and laboratory employees.</a:t>
            </a:r>
            <a:endParaRPr sz="1000" b="0" i="1" u="none" strike="noStrike" cap="none" dirty="0">
              <a:solidFill>
                <a:srgbClr val="0C0C0C"/>
              </a:solidFill>
              <a:latin typeface="Raleway"/>
              <a:ea typeface="Raleway"/>
              <a:cs typeface="Raleway"/>
              <a:sym typeface="Raleway"/>
            </a:endParaRPr>
          </a:p>
          <a:p>
            <a:pPr marL="540000" marR="0" lvl="1" indent="-267208" algn="l" rtl="0">
              <a:lnSpc>
                <a:spcPct val="115000"/>
              </a:lnSpc>
              <a:spcBef>
                <a:spcPts val="0"/>
              </a:spcBef>
              <a:spcAft>
                <a:spcPts val="0"/>
              </a:spcAft>
              <a:buClr>
                <a:schemeClr val="dk1"/>
              </a:buClr>
              <a:buSzPts val="1400"/>
              <a:buFont typeface="Courier New"/>
              <a:buChar char="o"/>
            </a:pPr>
            <a:r>
              <a:rPr lang="en-US" sz="1000" b="1" i="0" u="none" strike="noStrike" cap="none" dirty="0">
                <a:solidFill>
                  <a:srgbClr val="0C0C0C"/>
                </a:solidFill>
                <a:latin typeface="Raleway Medium"/>
                <a:ea typeface="Raleway Medium"/>
                <a:cs typeface="Raleway Medium"/>
                <a:sym typeface="Raleway Medium"/>
              </a:rPr>
              <a:t>Adm Salaries &amp; Fees</a:t>
            </a:r>
            <a:endParaRPr sz="1400" b="0" i="0" u="none" strike="noStrike" cap="none" dirty="0">
              <a:solidFill>
                <a:srgbClr val="0C0C0C"/>
              </a:solidFill>
              <a:latin typeface="Arial"/>
              <a:ea typeface="Arial"/>
              <a:cs typeface="Arial"/>
              <a:sym typeface="Arial"/>
            </a:endParaRPr>
          </a:p>
          <a:p>
            <a:pPr marL="648000" marR="0" lvl="2" indent="-267208" algn="l" rtl="0">
              <a:lnSpc>
                <a:spcPct val="115000"/>
              </a:lnSpc>
              <a:spcBef>
                <a:spcPts val="0"/>
              </a:spcBef>
              <a:spcAft>
                <a:spcPts val="0"/>
              </a:spcAft>
              <a:buClr>
                <a:schemeClr val="dk1"/>
              </a:buClr>
              <a:buSzPts val="1400"/>
              <a:buFont typeface="Arial"/>
              <a:buChar char="•"/>
            </a:pPr>
            <a:r>
              <a:rPr lang="en-US" sz="1000" b="0" i="1" u="none" strike="noStrike" cap="none" dirty="0">
                <a:solidFill>
                  <a:srgbClr val="0C0C0C"/>
                </a:solidFill>
                <a:latin typeface="Raleway"/>
                <a:ea typeface="Raleway"/>
                <a:cs typeface="Raleway"/>
                <a:sym typeface="Raleway"/>
              </a:rPr>
              <a:t>Shows indirect costs of the production process: administrative salaries and professional fees.</a:t>
            </a:r>
            <a:endParaRPr sz="1000" b="0" i="1" u="none" strike="noStrike" cap="none" dirty="0">
              <a:solidFill>
                <a:srgbClr val="0C0C0C"/>
              </a:solidFill>
              <a:latin typeface="Raleway"/>
              <a:ea typeface="Raleway"/>
              <a:cs typeface="Raleway"/>
              <a:sym typeface="Raleway"/>
            </a:endParaRPr>
          </a:p>
          <a:p>
            <a:pPr marL="540000" marR="0" lvl="1" indent="-267208" algn="l" rtl="0">
              <a:lnSpc>
                <a:spcPct val="115000"/>
              </a:lnSpc>
              <a:spcBef>
                <a:spcPts val="0"/>
              </a:spcBef>
              <a:spcAft>
                <a:spcPts val="0"/>
              </a:spcAft>
              <a:buClr>
                <a:schemeClr val="dk1"/>
              </a:buClr>
              <a:buSzPts val="1400"/>
              <a:buFont typeface="Courier New"/>
              <a:buChar char="o"/>
            </a:pPr>
            <a:r>
              <a:rPr lang="en-US" sz="1000" b="1" i="0" u="none" strike="noStrike" cap="none" dirty="0">
                <a:solidFill>
                  <a:srgbClr val="0C0C0C"/>
                </a:solidFill>
                <a:latin typeface="Raleway Medium"/>
                <a:ea typeface="Raleway Medium"/>
                <a:cs typeface="Raleway Medium"/>
                <a:sym typeface="Raleway Medium"/>
              </a:rPr>
              <a:t>Administration Expenses</a:t>
            </a:r>
            <a:endParaRPr sz="1400" b="0" i="0" u="none" strike="noStrike" cap="none" dirty="0">
              <a:solidFill>
                <a:srgbClr val="0C0C0C"/>
              </a:solidFill>
              <a:latin typeface="Arial"/>
              <a:ea typeface="Arial"/>
              <a:cs typeface="Arial"/>
              <a:sym typeface="Arial"/>
            </a:endParaRPr>
          </a:p>
          <a:p>
            <a:pPr marL="648000" marR="0" lvl="2" indent="-267208" algn="l" rtl="0">
              <a:lnSpc>
                <a:spcPct val="115000"/>
              </a:lnSpc>
              <a:spcBef>
                <a:spcPts val="0"/>
              </a:spcBef>
              <a:spcAft>
                <a:spcPts val="0"/>
              </a:spcAft>
              <a:buClr>
                <a:schemeClr val="dk1"/>
              </a:buClr>
              <a:buSzPts val="1400"/>
              <a:buFont typeface="Arial"/>
              <a:buChar char="•"/>
            </a:pPr>
            <a:r>
              <a:rPr lang="en-US" sz="1000" b="0" i="1" u="none" strike="noStrike" cap="none" dirty="0">
                <a:solidFill>
                  <a:srgbClr val="0C0C0C"/>
                </a:solidFill>
                <a:latin typeface="Raleway"/>
                <a:ea typeface="Raleway"/>
                <a:cs typeface="Raleway"/>
                <a:sym typeface="Raleway"/>
              </a:rPr>
              <a:t>Overhead and other expenses relating to the company’s structure.</a:t>
            </a:r>
            <a:endParaRPr sz="1000" b="0" i="1" u="none" strike="noStrike" cap="none" dirty="0">
              <a:solidFill>
                <a:srgbClr val="0C0C0C"/>
              </a:solidFill>
              <a:latin typeface="Raleway"/>
              <a:ea typeface="Raleway"/>
              <a:cs typeface="Raleway"/>
              <a:sym typeface="Raleway"/>
            </a:endParaRPr>
          </a:p>
          <a:p>
            <a:pPr marL="648000" marR="0" lvl="2" indent="-178307" algn="l" rtl="0">
              <a:lnSpc>
                <a:spcPct val="115000"/>
              </a:lnSpc>
              <a:spcBef>
                <a:spcPts val="0"/>
              </a:spcBef>
              <a:spcAft>
                <a:spcPts val="0"/>
              </a:spcAft>
              <a:buClr>
                <a:schemeClr val="dk1"/>
              </a:buClr>
              <a:buSzPts val="1400"/>
              <a:buFont typeface="Arial"/>
              <a:buNone/>
            </a:pPr>
            <a:endParaRPr sz="1000" b="0" i="1" u="none" strike="noStrike" cap="none" dirty="0">
              <a:solidFill>
                <a:srgbClr val="0C0C0C"/>
              </a:solidFill>
              <a:latin typeface="Raleway"/>
              <a:ea typeface="Raleway"/>
              <a:cs typeface="Raleway"/>
              <a:sym typeface="Raleway"/>
            </a:endParaRPr>
          </a:p>
          <a:p>
            <a:pPr marL="98552" marR="0" lvl="0" indent="0" algn="just" rtl="0">
              <a:lnSpc>
                <a:spcPct val="115000"/>
              </a:lnSpc>
              <a:spcBef>
                <a:spcPts val="0"/>
              </a:spcBef>
              <a:spcAft>
                <a:spcPts val="0"/>
              </a:spcAft>
              <a:buClr>
                <a:schemeClr val="dk1"/>
              </a:buClr>
              <a:buSzPts val="1100"/>
              <a:buFont typeface="Arial"/>
              <a:buNone/>
            </a:pPr>
            <a:r>
              <a:rPr lang="en-US" sz="1000" b="0" i="0" u="none" strike="noStrike" cap="none" dirty="0">
                <a:solidFill>
                  <a:srgbClr val="0C0C0C"/>
                </a:solidFill>
                <a:latin typeface="Raleway Medium"/>
                <a:ea typeface="Raleway Medium"/>
                <a:cs typeface="Raleway Medium"/>
                <a:sym typeface="Raleway Medium"/>
              </a:rPr>
              <a:t>The new accounting item classifications have generated small differences in the historical accumulated balances (in the new version of the Chart of Accounts compared to the previous one): for example, in the previous month's report (apr-19), differences can be observed in the accumulated flows of Cost of Good Sold. This is because all the accounts have been reclassified and, in order to maintain the same criteria, this generated variations in the historical presentation of the items. However, it should be kept in mind that the historical total expenditures remain unchanged, since the new order simply reorganizes the items for the purpose of better financial statements.</a:t>
            </a:r>
            <a:endParaRPr sz="1000" b="0" i="1" u="none" strike="noStrike" cap="none" dirty="0">
              <a:solidFill>
                <a:srgbClr val="0C0C0C"/>
              </a:solidFill>
              <a:latin typeface="Raleway"/>
              <a:ea typeface="Raleway"/>
              <a:cs typeface="Raleway"/>
              <a:sym typeface="Raleway"/>
            </a:endParaRPr>
          </a:p>
        </p:txBody>
      </p:sp>
      <p:pic>
        <p:nvPicPr>
          <p:cNvPr id="2" name="Imagen 1">
            <a:extLst>
              <a:ext uri="{FF2B5EF4-FFF2-40B4-BE49-F238E27FC236}">
                <a16:creationId xmlns:a16="http://schemas.microsoft.com/office/drawing/2014/main" id="{C8358848-A120-498B-91AA-214303AAFD08}"/>
              </a:ext>
            </a:extLst>
          </p:cNvPr>
          <p:cNvPicPr>
            <a:picLocks noChangeAspect="1"/>
          </p:cNvPicPr>
          <p:nvPr/>
        </p:nvPicPr>
        <p:blipFill>
          <a:blip r:embed="rId3"/>
          <a:stretch>
            <a:fillRect/>
          </a:stretch>
        </p:blipFill>
        <p:spPr>
          <a:xfrm>
            <a:off x="6583503" y="613040"/>
            <a:ext cx="2106493" cy="43200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1332</Words>
  <Application>Microsoft Office PowerPoint</Application>
  <PresentationFormat>Presentación en pantalla (16:9)</PresentationFormat>
  <Paragraphs>151</Paragraphs>
  <Slides>12</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Courier New</vt:lpstr>
      <vt:lpstr>Noto Sans Symbols</vt:lpstr>
      <vt:lpstr>Raleway</vt:lpstr>
      <vt:lpstr>Raleway Medium</vt:lpstr>
      <vt:lpstr>Rambla</vt:lpstr>
      <vt:lpstr>Verdana</vt:lpstr>
      <vt:lpstr>Simple Light</vt:lpstr>
      <vt:lpstr>BUREY SA –  Grunelabs.com May 2020 presentation</vt:lpstr>
      <vt:lpstr>INDEX</vt:lpstr>
      <vt:lpstr>INDEX</vt:lpstr>
      <vt:lpstr>Cash Flow available data: Apr. 2020</vt:lpstr>
      <vt:lpstr>Accumulated Cash Flow – Apr 2020</vt:lpstr>
      <vt:lpstr>INDEX</vt:lpstr>
      <vt:lpstr>Balance Sheet: Apr. 2020</vt:lpstr>
      <vt:lpstr>Investments_ Property, Plant &amp; Eq.: Apr 2020</vt:lpstr>
      <vt:lpstr>Income Statement: Change in Expenses</vt:lpstr>
      <vt:lpstr>Income Statement: Apr. 2020</vt:lpstr>
      <vt:lpstr>Income Statement: Change in Expenses</vt:lpstr>
      <vt:lpstr>Operative Costs: 4 months of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BUREY SA –  Grunelabs.com Sep 2019 presentation</dc:title>
  <cp:lastModifiedBy>Diego Yacovoni</cp:lastModifiedBy>
  <cp:revision>133</cp:revision>
  <dcterms:modified xsi:type="dcterms:W3CDTF">2020-06-02T13:41:21Z</dcterms:modified>
</cp:coreProperties>
</file>