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39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706" autoAdjust="0"/>
    <p:restoredTop sz="94660"/>
  </p:normalViewPr>
  <p:slideViewPr>
    <p:cSldViewPr snapToGrid="0">
      <p:cViewPr varScale="1">
        <p:scale>
          <a:sx n="90" d="100"/>
          <a:sy n="90" d="100"/>
        </p:scale>
        <p:origin x="972"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58" name="Google Shape;5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49" name="Google Shape;149;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61" name="Google Shape;161;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70" name="Google Shape;17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06" name="Google Shape;10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35116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65" name="Google Shape;65;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2" name="Google Shape;72;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79" name="Google Shape;79;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90" name="Google Shape;9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06" name="Google Shape;106;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13" name="Google Shape;11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23" name="Google Shape;123;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100"/>
              <a:buFont typeface="Arial"/>
              <a:buNone/>
            </a:pPr>
            <a:endParaRPr sz="1100" b="0" i="0" u="none" strike="noStrike" cap="none" dirty="0">
              <a:solidFill>
                <a:srgbClr val="000000"/>
              </a:solidFill>
              <a:latin typeface="Arial"/>
              <a:ea typeface="Arial"/>
              <a:cs typeface="Arial"/>
              <a:sym typeface="Arial"/>
            </a:endParaRPr>
          </a:p>
        </p:txBody>
      </p:sp>
      <p:sp>
        <p:nvSpPr>
          <p:cNvPr id="139" name="Google Shape;139;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5200"/>
              <a:buFont typeface="Arial"/>
              <a:buNone/>
              <a:defRPr sz="5200" b="0" i="0" u="none" strike="noStrike" cap="none">
                <a:solidFill>
                  <a:schemeClr val="dk1"/>
                </a:solidFill>
                <a:latin typeface="Arial"/>
                <a:ea typeface="Arial"/>
                <a:cs typeface="Arial"/>
                <a:sym typeface="Arial"/>
              </a:defRPr>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800"/>
              <a:buFont typeface="Arial"/>
              <a:buNone/>
              <a:defRPr sz="2800" b="0" i="0" u="none" strike="noStrike" cap="none">
                <a:solidFill>
                  <a:schemeClr val="dk2"/>
                </a:solidFill>
                <a:latin typeface="Arial"/>
                <a:ea typeface="Arial"/>
                <a:cs typeface="Arial"/>
                <a:sym typeface="Arial"/>
              </a:defRPr>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_ONLY">
  <p:cSld name="CAPTION_ONLY">
    <p:spTree>
      <p:nvGrpSpPr>
        <p:cNvPr id="1" name="Shape 47"/>
        <p:cNvGrpSpPr/>
        <p:nvPr/>
      </p:nvGrpSpPr>
      <p:grpSpPr>
        <a:xfrm>
          <a:off x="0" y="0"/>
          <a:ext cx="0" cy="0"/>
          <a:chOff x="0" y="0"/>
          <a:chExt cx="0" cy="0"/>
        </a:xfrm>
      </p:grpSpPr>
      <p:sp>
        <p:nvSpPr>
          <p:cNvPr id="48" name="Google Shape;48;p11"/>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marR="0" lvl="0" indent="-228600" algn="l">
              <a:lnSpc>
                <a:spcPct val="100000"/>
              </a:lnSpc>
              <a:spcBef>
                <a:spcPts val="0"/>
              </a:spcBef>
              <a:spcAft>
                <a:spcPts val="0"/>
              </a:spcAft>
              <a:buClr>
                <a:schemeClr val="dk2"/>
              </a:buClr>
              <a:buSzPts val="1800"/>
              <a:buFont typeface="Arial"/>
              <a:buNone/>
              <a:defRPr sz="1800" b="0" i="0" u="none" strike="noStrike" cap="none">
                <a:solidFill>
                  <a:schemeClr val="dk2"/>
                </a:solidFill>
                <a:latin typeface="Arial"/>
                <a:ea typeface="Arial"/>
                <a:cs typeface="Arial"/>
                <a:sym typeface="Arial"/>
              </a:defRPr>
            </a:lvl1pPr>
          </a:lstStyle>
          <a:p>
            <a:endParaRPr/>
          </a:p>
        </p:txBody>
      </p:sp>
      <p:sp>
        <p:nvSpPr>
          <p:cNvPr id="49" name="Google Shape;49;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_NUMBER">
  <p:cSld name="BIG_NUMBER">
    <p:spTree>
      <p:nvGrpSpPr>
        <p:cNvPr id="1" name="Shape 50"/>
        <p:cNvGrpSpPr/>
        <p:nvPr/>
      </p:nvGrpSpPr>
      <p:grpSpPr>
        <a:xfrm>
          <a:off x="0" y="0"/>
          <a:ext cx="0" cy="0"/>
          <a:chOff x="0" y="0"/>
          <a:chExt cx="0" cy="0"/>
        </a:xfrm>
      </p:grpSpPr>
      <p:sp>
        <p:nvSpPr>
          <p:cNvPr id="51" name="Google Shape;51;p12"/>
          <p:cNvSpPr txBox="1">
            <a:spLocks noGrp="1"/>
          </p:cNvSpPr>
          <p:nvPr>
            <p:ph type="title"/>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12000"/>
              <a:buFont typeface="Arial"/>
              <a:buNone/>
              <a:defRPr sz="12000" b="0" i="0" u="none" strike="noStrike" cap="none">
                <a:solidFill>
                  <a:schemeClr val="dk1"/>
                </a:solidFill>
                <a:latin typeface="Arial"/>
                <a:ea typeface="Arial"/>
                <a:cs typeface="Arial"/>
                <a:sym typeface="Arial"/>
              </a:defRPr>
            </a:lvl9pPr>
          </a:lstStyle>
          <a:p>
            <a:endParaRPr/>
          </a:p>
        </p:txBody>
      </p:sp>
      <p:sp>
        <p:nvSpPr>
          <p:cNvPr id="52" name="Google Shape;52;p12"/>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marR="0" lvl="0" indent="-342900" algn="ctr">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ctr">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ctr">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53" name="Google Shape;53;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BJECT" type="obj">
  <p:cSld name="OBJECT">
    <p:spTree>
      <p:nvGrpSpPr>
        <p:cNvPr id="1" name="Shape 13"/>
        <p:cNvGrpSpPr/>
        <p:nvPr/>
      </p:nvGrpSpPr>
      <p:grpSpPr>
        <a:xfrm>
          <a:off x="0" y="0"/>
          <a:ext cx="0" cy="0"/>
          <a:chOff x="0" y="0"/>
          <a:chExt cx="0" cy="0"/>
        </a:xfrm>
      </p:grpSpPr>
      <p:sp>
        <p:nvSpPr>
          <p:cNvPr id="14" name="Google Shape;14;p3"/>
          <p:cNvSpPr txBox="1">
            <a:spLocks noGrp="1"/>
          </p:cNvSpPr>
          <p:nvPr>
            <p:ph type="body" idx="1"/>
          </p:nvPr>
        </p:nvSpPr>
        <p:spPr>
          <a:xfrm>
            <a:off x="457200" y="1110996"/>
            <a:ext cx="8229600" cy="3394472"/>
          </a:xfrm>
          <a:prstGeom prst="rect">
            <a:avLst/>
          </a:prstGeom>
          <a:noFill/>
          <a:ln>
            <a:noFill/>
          </a:ln>
        </p:spPr>
        <p:txBody>
          <a:bodyPr spcFirstLastPara="1" wrap="square" lIns="91425" tIns="91425" rIns="91425" bIns="91425" anchor="t" anchorCtr="0">
            <a:noAutofit/>
          </a:bodyPr>
          <a:lstStyle>
            <a:lvl1pPr marL="457200" marR="0" lvl="0" indent="-345186" algn="l">
              <a:lnSpc>
                <a:spcPct val="115000"/>
              </a:lnSpc>
              <a:spcBef>
                <a:spcPts val="400"/>
              </a:spcBef>
              <a:spcAft>
                <a:spcPts val="0"/>
              </a:spcAft>
              <a:buClr>
                <a:schemeClr val="accent1"/>
              </a:buClr>
              <a:buSzPts val="1836"/>
              <a:buFont typeface="Noto Sans Symbols"/>
              <a:buChar char="▶"/>
              <a:defRPr sz="2700" b="0" i="0" u="none" strike="noStrike" cap="none">
                <a:solidFill>
                  <a:schemeClr val="dk1"/>
                </a:solidFill>
                <a:latin typeface="Rambla"/>
                <a:ea typeface="Rambla"/>
                <a:cs typeface="Rambla"/>
                <a:sym typeface="Rambla"/>
              </a:defRPr>
            </a:lvl1pPr>
            <a:lvl2pPr marL="914400" marR="0" lvl="1" indent="-374650" algn="l">
              <a:lnSpc>
                <a:spcPct val="115000"/>
              </a:lnSpc>
              <a:spcBef>
                <a:spcPts val="324"/>
              </a:spcBef>
              <a:spcAft>
                <a:spcPts val="0"/>
              </a:spcAft>
              <a:buClr>
                <a:schemeClr val="accent1"/>
              </a:buClr>
              <a:buSzPts val="2300"/>
              <a:buFont typeface="Verdana"/>
              <a:buChar char="◦"/>
              <a:defRPr sz="2300" b="0" i="0" u="none" strike="noStrike" cap="none">
                <a:solidFill>
                  <a:schemeClr val="dk1"/>
                </a:solidFill>
                <a:latin typeface="Rambla"/>
                <a:ea typeface="Rambla"/>
                <a:cs typeface="Rambla"/>
                <a:sym typeface="Rambla"/>
              </a:defRPr>
            </a:lvl2pPr>
            <a:lvl3pPr marL="1371600" marR="0" lvl="2" indent="-361950" algn="l">
              <a:lnSpc>
                <a:spcPct val="115000"/>
              </a:lnSpc>
              <a:spcBef>
                <a:spcPts val="1600"/>
              </a:spcBef>
              <a:spcAft>
                <a:spcPts val="0"/>
              </a:spcAft>
              <a:buClr>
                <a:schemeClr val="accent2"/>
              </a:buClr>
              <a:buSzPts val="2100"/>
              <a:buFont typeface="Noto Sans Symbols"/>
              <a:buChar char="⚫"/>
              <a:defRPr sz="2100" b="0" i="0" u="none" strike="noStrike" cap="none">
                <a:solidFill>
                  <a:schemeClr val="dk1"/>
                </a:solidFill>
                <a:latin typeface="Rambla"/>
                <a:ea typeface="Rambla"/>
                <a:cs typeface="Rambla"/>
                <a:sym typeface="Rambla"/>
              </a:defRPr>
            </a:lvl3pPr>
            <a:lvl4pPr marL="1828800" marR="0" lvl="3" indent="-349250" algn="l">
              <a:lnSpc>
                <a:spcPct val="115000"/>
              </a:lnSpc>
              <a:spcBef>
                <a:spcPts val="1600"/>
              </a:spcBef>
              <a:spcAft>
                <a:spcPts val="0"/>
              </a:spcAft>
              <a:buClr>
                <a:schemeClr val="accent2"/>
              </a:buClr>
              <a:buSzPts val="1900"/>
              <a:buFont typeface="Noto Sans Symbols"/>
              <a:buChar char="⚫"/>
              <a:defRPr sz="1900" b="0" i="0" u="none" strike="noStrike" cap="none">
                <a:solidFill>
                  <a:schemeClr val="dk1"/>
                </a:solidFill>
                <a:latin typeface="Rambla"/>
                <a:ea typeface="Rambla"/>
                <a:cs typeface="Rambla"/>
                <a:sym typeface="Rambla"/>
              </a:defRPr>
            </a:lvl4pPr>
            <a:lvl5pPr marL="2286000" marR="0" lvl="4" indent="-342900" algn="l">
              <a:lnSpc>
                <a:spcPct val="115000"/>
              </a:lnSpc>
              <a:spcBef>
                <a:spcPts val="1600"/>
              </a:spcBef>
              <a:spcAft>
                <a:spcPts val="0"/>
              </a:spcAft>
              <a:buClr>
                <a:schemeClr val="accent2"/>
              </a:buClr>
              <a:buSzPts val="1800"/>
              <a:buFont typeface="Noto Sans Symbols"/>
              <a:buChar char="⚫"/>
              <a:defRPr sz="1800" b="0" i="0" u="none" strike="noStrike" cap="none">
                <a:solidFill>
                  <a:schemeClr val="dk1"/>
                </a:solidFill>
                <a:latin typeface="Rambla"/>
                <a:ea typeface="Rambla"/>
                <a:cs typeface="Rambla"/>
                <a:sym typeface="Rambla"/>
              </a:defRPr>
            </a:lvl5pPr>
            <a:lvl6pPr marL="2743200" marR="0" lvl="5" indent="-342900" algn="l">
              <a:lnSpc>
                <a:spcPct val="115000"/>
              </a:lnSpc>
              <a:spcBef>
                <a:spcPts val="1600"/>
              </a:spcBef>
              <a:spcAft>
                <a:spcPts val="0"/>
              </a:spcAft>
              <a:buClr>
                <a:schemeClr val="accent3"/>
              </a:buClr>
              <a:buSzPts val="1800"/>
              <a:buFont typeface="Noto Sans Symbols"/>
              <a:buChar char="◾"/>
              <a:defRPr sz="1800" b="0" i="0" u="none" strike="noStrike" cap="none">
                <a:solidFill>
                  <a:schemeClr val="dk1"/>
                </a:solidFill>
                <a:latin typeface="Rambla"/>
                <a:ea typeface="Rambla"/>
                <a:cs typeface="Rambla"/>
                <a:sym typeface="Rambla"/>
              </a:defRPr>
            </a:lvl6pPr>
            <a:lvl7pPr marL="3200400" marR="0" lvl="6"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7pPr>
            <a:lvl8pPr marL="3657600" marR="0" lvl="7" indent="-330200" algn="l">
              <a:lnSpc>
                <a:spcPct val="115000"/>
              </a:lnSpc>
              <a:spcBef>
                <a:spcPts val="1600"/>
              </a:spcBef>
              <a:spcAft>
                <a:spcPts val="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8pPr>
            <a:lvl9pPr marL="4114800" marR="0" lvl="8" indent="-330200" algn="l">
              <a:lnSpc>
                <a:spcPct val="115000"/>
              </a:lnSpc>
              <a:spcBef>
                <a:spcPts val="1600"/>
              </a:spcBef>
              <a:spcAft>
                <a:spcPts val="1600"/>
              </a:spcAft>
              <a:buClr>
                <a:schemeClr val="accent3"/>
              </a:buClr>
              <a:buSzPts val="1600"/>
              <a:buFont typeface="Noto Sans Symbols"/>
              <a:buChar char="◾"/>
              <a:defRPr sz="1600" b="0" i="0" u="none" strike="noStrike" cap="none">
                <a:solidFill>
                  <a:schemeClr val="dk1"/>
                </a:solidFill>
                <a:latin typeface="Rambla"/>
                <a:ea typeface="Rambla"/>
                <a:cs typeface="Rambla"/>
                <a:sym typeface="Rambla"/>
              </a:defRPr>
            </a:lvl9pPr>
          </a:lstStyle>
          <a:p>
            <a:endParaRPr/>
          </a:p>
        </p:txBody>
      </p:sp>
      <p:sp>
        <p:nvSpPr>
          <p:cNvPr id="15" name="Google Shape;15;p3"/>
          <p:cNvSpPr txBox="1">
            <a:spLocks noGrp="1"/>
          </p:cNvSpPr>
          <p:nvPr>
            <p:ph type="dt" idx="10"/>
          </p:nvPr>
        </p:nvSpPr>
        <p:spPr>
          <a:xfrm>
            <a:off x="6727032" y="4805958"/>
            <a:ext cx="1920240" cy="274320"/>
          </a:xfrm>
          <a:prstGeom prst="rect">
            <a:avLst/>
          </a:prstGeom>
          <a:noFill/>
          <a:ln>
            <a:noFill/>
          </a:ln>
        </p:spPr>
        <p:txBody>
          <a:bodyPr spcFirstLastPara="1" wrap="square" lIns="91425" tIns="91425" rIns="91425" bIns="91425" anchor="b" anchorCtr="0">
            <a:noAutofit/>
          </a:bodyPr>
          <a:lstStyle>
            <a:lvl1pPr marR="0" lvl="0" algn="l"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6" name="Google Shape;16;p3"/>
          <p:cNvSpPr txBox="1">
            <a:spLocks noGrp="1"/>
          </p:cNvSpPr>
          <p:nvPr>
            <p:ph type="ftr" idx="11"/>
          </p:nvPr>
        </p:nvSpPr>
        <p:spPr>
          <a:xfrm>
            <a:off x="4380072" y="4805958"/>
            <a:ext cx="2350681" cy="273844"/>
          </a:xfrm>
          <a:prstGeom prst="rect">
            <a:avLst/>
          </a:prstGeom>
          <a:noFill/>
          <a:ln>
            <a:noFill/>
          </a:ln>
        </p:spPr>
        <p:txBody>
          <a:bodyPr spcFirstLastPara="1" wrap="square" lIns="91425" tIns="91425" rIns="91425" bIns="91425" anchor="b" anchorCtr="0">
            <a:noAutofit/>
          </a:bodyPr>
          <a:lstStyle>
            <a:lvl1pPr marR="0" lvl="0" algn="r" rtl="0">
              <a:lnSpc>
                <a:spcPct val="100000"/>
              </a:lnSpc>
              <a:spcBef>
                <a:spcPts val="0"/>
              </a:spcBef>
              <a:spcAft>
                <a:spcPts val="0"/>
              </a:spcAft>
              <a:buClr>
                <a:srgbClr val="000000"/>
              </a:buClr>
              <a:buSzPts val="1400"/>
              <a:buFont typeface="Arial"/>
              <a:buNone/>
              <a:defRPr sz="1000" b="0" i="0" u="none" strike="noStrike" cap="none">
                <a:solidFill>
                  <a:schemeClr val="dk1"/>
                </a:solidFill>
                <a:latin typeface="Rambla"/>
                <a:ea typeface="Rambla"/>
                <a:cs typeface="Rambla"/>
                <a:sym typeface="Rambla"/>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Rambla"/>
                <a:ea typeface="Rambla"/>
                <a:cs typeface="Rambla"/>
                <a:sym typeface="Rambla"/>
              </a:defRPr>
            </a:lvl9pPr>
          </a:lstStyle>
          <a:p>
            <a:endParaRPr dirty="0"/>
          </a:p>
        </p:txBody>
      </p:sp>
      <p:sp>
        <p:nvSpPr>
          <p:cNvPr id="17" name="Google Shape;17;p3"/>
          <p:cNvSpPr txBox="1">
            <a:spLocks noGrp="1"/>
          </p:cNvSpPr>
          <p:nvPr>
            <p:ph type="sldNum" idx="12"/>
          </p:nvPr>
        </p:nvSpPr>
        <p:spPr>
          <a:xfrm>
            <a:off x="8647272" y="4805958"/>
            <a:ext cx="365760" cy="273844"/>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1"/>
                </a:solidFill>
                <a:latin typeface="Rambla"/>
                <a:ea typeface="Rambla"/>
                <a:cs typeface="Rambla"/>
                <a:sym typeface="Rambla"/>
              </a:defRPr>
            </a:lvl9pPr>
          </a:lstStyle>
          <a:p>
            <a:pPr marL="0" lvl="0" indent="0" algn="r" rtl="0">
              <a:spcBef>
                <a:spcPts val="0"/>
              </a:spcBef>
              <a:spcAft>
                <a:spcPts val="0"/>
              </a:spcAft>
              <a:buNone/>
            </a:pPr>
            <a:fld id="{00000000-1234-1234-1234-123412341234}" type="slidenum">
              <a:rPr lang="en-US"/>
              <a:t>‹Nº›</a:t>
            </a:fld>
            <a:endParaRPr dirty="0"/>
          </a:p>
        </p:txBody>
      </p:sp>
      <p:sp>
        <p:nvSpPr>
          <p:cNvPr id="18" name="Google Shape;18;p3"/>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2"/>
              </a:buClr>
              <a:buSzPts val="4100"/>
              <a:buFont typeface="Rambla"/>
              <a:buNone/>
              <a:defRPr sz="4100" b="1" i="0" u="none" strike="noStrike" cap="none">
                <a:solidFill>
                  <a:schemeClr val="dk2"/>
                </a:solidFill>
                <a:latin typeface="Rambla"/>
                <a:ea typeface="Rambla"/>
                <a:cs typeface="Rambla"/>
                <a:sym typeface="Rambla"/>
              </a:defRPr>
            </a:lvl1pPr>
            <a:lvl2pPr marR="0" lvl="1"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_HEADER" type="secHead">
  <p:cSld name="SECTION_HEADER">
    <p:spTree>
      <p:nvGrpSpPr>
        <p:cNvPr id="1" name="Shape 19"/>
        <p:cNvGrpSpPr/>
        <p:nvPr/>
      </p:nvGrpSpPr>
      <p:grpSpPr>
        <a:xfrm>
          <a:off x="0" y="0"/>
          <a:ext cx="0" cy="0"/>
          <a:chOff x="0" y="0"/>
          <a:chExt cx="0" cy="0"/>
        </a:xfrm>
      </p:grpSpPr>
      <p:sp>
        <p:nvSpPr>
          <p:cNvPr id="20" name="Google Shape;20;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3600"/>
              <a:buFont typeface="Arial"/>
              <a:buNone/>
              <a:defRPr sz="3600" b="0" i="0" u="none" strike="noStrike" cap="none">
                <a:solidFill>
                  <a:schemeClr val="dk1"/>
                </a:solidFill>
                <a:latin typeface="Arial"/>
                <a:ea typeface="Arial"/>
                <a:cs typeface="Arial"/>
                <a:sym typeface="Arial"/>
              </a:defRPr>
            </a:lvl9pPr>
          </a:lstStyle>
          <a:p>
            <a:endParaRPr/>
          </a:p>
        </p:txBody>
      </p:sp>
      <p:sp>
        <p:nvSpPr>
          <p:cNvPr id="21" name="Google Shape;21;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_AND_BODY" type="tx">
  <p:cSld name="TITLE_AND_BODY">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4" name="Google Shape;24;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25" name="Google Shape;25;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_AND_TWO_COLUMNS" type="twoColTx">
  <p:cSld name="TITLE_AND_TWO_COLUMNS">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28" name="Google Shape;28;p6"/>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29" name="Google Shape;29;p6"/>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0" name="Google Shape;30;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_ONLY" type="titleOnly">
  <p:cSld name="TITLE_ONLY">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33" name="Google Shape;33;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_COLUMN_TEXT">
  <p:cSld name="ONE_COLUMN_TEXT">
    <p:spTree>
      <p:nvGrpSpPr>
        <p:cNvPr id="1" name="Shape 34"/>
        <p:cNvGrpSpPr/>
        <p:nvPr/>
      </p:nvGrpSpPr>
      <p:grpSpPr>
        <a:xfrm>
          <a:off x="0" y="0"/>
          <a:ext cx="0" cy="0"/>
          <a:chOff x="0" y="0"/>
          <a:chExt cx="0" cy="0"/>
        </a:xfrm>
      </p:grpSpPr>
      <p:sp>
        <p:nvSpPr>
          <p:cNvPr id="35" name="Google Shape;35;p8"/>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9pPr>
          </a:lstStyle>
          <a:p>
            <a:endParaRPr/>
          </a:p>
        </p:txBody>
      </p:sp>
      <p:sp>
        <p:nvSpPr>
          <p:cNvPr id="36" name="Google Shape;36;p8"/>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marR="0" lvl="0" indent="-304800" algn="l">
              <a:lnSpc>
                <a:spcPct val="115000"/>
              </a:lnSpc>
              <a:spcBef>
                <a:spcPts val="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1pPr>
            <a:lvl2pPr marL="914400" marR="0" lvl="1"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2pPr>
            <a:lvl3pPr marL="1371600" marR="0" lvl="2"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3pPr>
            <a:lvl4pPr marL="1828800" marR="0" lvl="3"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4pPr>
            <a:lvl5pPr marL="2286000" marR="0" lvl="4"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5pPr>
            <a:lvl6pPr marL="2743200" marR="0" lvl="5"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6pPr>
            <a:lvl7pPr marL="3200400" marR="0" lvl="6"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7pPr>
            <a:lvl8pPr marL="3657600" marR="0" lvl="7" indent="-304800" algn="l">
              <a:lnSpc>
                <a:spcPct val="115000"/>
              </a:lnSpc>
              <a:spcBef>
                <a:spcPts val="1600"/>
              </a:spcBef>
              <a:spcAft>
                <a:spcPts val="0"/>
              </a:spcAft>
              <a:buClr>
                <a:schemeClr val="dk2"/>
              </a:buClr>
              <a:buSzPts val="1200"/>
              <a:buFont typeface="Arial"/>
              <a:buChar char="○"/>
              <a:defRPr sz="1200" b="0" i="0" u="none" strike="noStrike" cap="none">
                <a:solidFill>
                  <a:schemeClr val="dk2"/>
                </a:solidFill>
                <a:latin typeface="Arial"/>
                <a:ea typeface="Arial"/>
                <a:cs typeface="Arial"/>
                <a:sym typeface="Arial"/>
              </a:defRPr>
            </a:lvl8pPr>
            <a:lvl9pPr marL="4114800" marR="0" lvl="8" indent="-304800" algn="l">
              <a:lnSpc>
                <a:spcPct val="115000"/>
              </a:lnSpc>
              <a:spcBef>
                <a:spcPts val="1600"/>
              </a:spcBef>
              <a:spcAft>
                <a:spcPts val="1600"/>
              </a:spcAft>
              <a:buClr>
                <a:schemeClr val="dk2"/>
              </a:buClr>
              <a:buSzPts val="1200"/>
              <a:buFont typeface="Arial"/>
              <a:buChar char="■"/>
              <a:defRPr sz="1200" b="0" i="0" u="none" strike="noStrike" cap="none">
                <a:solidFill>
                  <a:schemeClr val="dk2"/>
                </a:solidFill>
                <a:latin typeface="Arial"/>
                <a:ea typeface="Arial"/>
                <a:cs typeface="Arial"/>
                <a:sym typeface="Arial"/>
              </a:defRPr>
            </a:lvl9pPr>
          </a:lstStyle>
          <a:p>
            <a:endParaRPr/>
          </a:p>
        </p:txBody>
      </p:sp>
      <p:sp>
        <p:nvSpPr>
          <p:cNvPr id="37" name="Google Shape;37;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_POINT">
  <p:cSld name="MAIN_POINT">
    <p:spTree>
      <p:nvGrpSpPr>
        <p:cNvPr id="1" name="Shape 38"/>
        <p:cNvGrpSpPr/>
        <p:nvPr/>
      </p:nvGrpSpPr>
      <p:grpSpPr>
        <a:xfrm>
          <a:off x="0" y="0"/>
          <a:ext cx="0" cy="0"/>
          <a:chOff x="0" y="0"/>
          <a:chExt cx="0" cy="0"/>
        </a:xfrm>
      </p:grpSpPr>
      <p:sp>
        <p:nvSpPr>
          <p:cNvPr id="39" name="Google Shape;39;p9"/>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1pPr>
            <a:lvl2pPr marR="0" lvl="1"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2pPr>
            <a:lvl3pPr marR="0" lvl="2"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3pPr>
            <a:lvl4pPr marR="0" lvl="3"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4pPr>
            <a:lvl5pPr marR="0" lvl="4"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5pPr>
            <a:lvl6pPr marR="0" lvl="5"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6pPr>
            <a:lvl7pPr marR="0" lvl="6"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7pPr>
            <a:lvl8pPr marR="0" lvl="7"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8pPr>
            <a:lvl9pPr marR="0" lvl="8" algn="l">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_TITLE_AND_DESCRIPTION">
  <p:cSld name="SECTION_TITLE_AND_DESCRIPTION">
    <p:spTree>
      <p:nvGrpSpPr>
        <p:cNvPr id="1" name="Shape 41"/>
        <p:cNvGrpSpPr/>
        <p:nvPr/>
      </p:nvGrpSpPr>
      <p:grpSpPr>
        <a:xfrm>
          <a:off x="0" y="0"/>
          <a:ext cx="0" cy="0"/>
          <a:chOff x="0" y="0"/>
          <a:chExt cx="0" cy="0"/>
        </a:xfrm>
      </p:grpSpPr>
      <p:sp>
        <p:nvSpPr>
          <p:cNvPr id="42" name="Google Shape;42;p10"/>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43" name="Google Shape;43;p10"/>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marR="0" lvl="0"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1pPr>
            <a:lvl2pPr marR="0" lvl="1"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2pPr>
            <a:lvl3pPr marR="0" lvl="2"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3pPr>
            <a:lvl4pPr marR="0" lvl="3"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4pPr>
            <a:lvl5pPr marR="0" lvl="4"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5pPr>
            <a:lvl6pPr marR="0" lvl="5"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6pPr>
            <a:lvl7pPr marR="0" lvl="6"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7pPr>
            <a:lvl8pPr marR="0" lvl="7"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8pPr>
            <a:lvl9pPr marR="0" lvl="8" algn="ctr">
              <a:lnSpc>
                <a:spcPct val="100000"/>
              </a:lnSpc>
              <a:spcBef>
                <a:spcPts val="0"/>
              </a:spcBef>
              <a:spcAft>
                <a:spcPts val="0"/>
              </a:spcAft>
              <a:buClr>
                <a:schemeClr val="dk1"/>
              </a:buClr>
              <a:buSzPts val="4200"/>
              <a:buFont typeface="Arial"/>
              <a:buNone/>
              <a:defRPr sz="4200" b="0" i="0" u="none" strike="noStrike" cap="none">
                <a:solidFill>
                  <a:schemeClr val="dk1"/>
                </a:solidFill>
                <a:latin typeface="Arial"/>
                <a:ea typeface="Arial"/>
                <a:cs typeface="Arial"/>
                <a:sym typeface="Arial"/>
              </a:defRPr>
            </a:lvl9pPr>
          </a:lstStyle>
          <a:p>
            <a:endParaRPr/>
          </a:p>
        </p:txBody>
      </p:sp>
      <p:sp>
        <p:nvSpPr>
          <p:cNvPr id="44" name="Google Shape;44;p10"/>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marR="0" lvl="0"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1pPr>
            <a:lvl2pPr marR="0" lvl="1"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2pPr>
            <a:lvl3pPr marR="0" lvl="2"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3pPr>
            <a:lvl4pPr marR="0" lvl="3"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4pPr>
            <a:lvl5pPr marR="0" lvl="4"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5pPr>
            <a:lvl6pPr marR="0" lvl="5"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6pPr>
            <a:lvl7pPr marR="0" lvl="6"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7pPr>
            <a:lvl8pPr marR="0" lvl="7"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8pPr>
            <a:lvl9pPr marR="0" lvl="8" algn="ctr">
              <a:lnSpc>
                <a:spcPct val="100000"/>
              </a:lnSpc>
              <a:spcBef>
                <a:spcPts val="0"/>
              </a:spcBef>
              <a:spcAft>
                <a:spcPts val="0"/>
              </a:spcAft>
              <a:buClr>
                <a:schemeClr val="dk2"/>
              </a:buClr>
              <a:buSzPts val="2100"/>
              <a:buFont typeface="Arial"/>
              <a:buNone/>
              <a:defRPr sz="2100" b="0" i="0" u="none" strike="noStrike" cap="none">
                <a:solidFill>
                  <a:schemeClr val="dk2"/>
                </a:solidFill>
                <a:latin typeface="Arial"/>
                <a:ea typeface="Arial"/>
                <a:cs typeface="Arial"/>
                <a:sym typeface="Arial"/>
              </a:defRPr>
            </a:lvl9pPr>
          </a:lstStyle>
          <a:p>
            <a:endParaRPr/>
          </a:p>
        </p:txBody>
      </p:sp>
      <p:sp>
        <p:nvSpPr>
          <p:cNvPr id="45" name="Google Shape;45;p10"/>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marR="0" lvl="0" indent="-342900" algn="l">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46" name="Google Shape;4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package" Target="../embeddings/Microsoft_Excel_Worksheet.xlsx"/></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221074" y="1885247"/>
            <a:ext cx="9206944" cy="1951200"/>
          </a:xfrm>
          <a:prstGeom prst="rect">
            <a:avLst/>
          </a:prstGeom>
          <a:noFill/>
          <a:ln>
            <a:noFill/>
          </a:ln>
        </p:spPr>
        <p:txBody>
          <a:bodyPr spcFirstLastPara="1" wrap="square" lIns="91425" tIns="45700" rIns="91425" bIns="45700" anchor="b" anchorCtr="0">
            <a:noAutofit/>
          </a:bodyPr>
          <a:lstStyle/>
          <a:p>
            <a:pPr marL="0" marR="0" lvl="0" indent="0" algn="l" rtl="0">
              <a:lnSpc>
                <a:spcPct val="100000"/>
              </a:lnSpc>
              <a:spcBef>
                <a:spcPts val="0"/>
              </a:spcBef>
              <a:spcAft>
                <a:spcPts val="0"/>
              </a:spcAft>
              <a:buClr>
                <a:schemeClr val="dk2"/>
              </a:buClr>
              <a:buSzPts val="4800"/>
              <a:buFont typeface="Arial"/>
              <a:buNone/>
            </a:pPr>
            <a:r>
              <a:rPr lang="en-US" sz="5400" b="1" i="0" u="none" strike="noStrike" cap="none" dirty="0">
                <a:solidFill>
                  <a:srgbClr val="1B36FF"/>
                </a:solidFill>
                <a:latin typeface="Raleway"/>
                <a:ea typeface="Raleway"/>
                <a:cs typeface="Raleway"/>
                <a:sym typeface="Raleway"/>
              </a:rPr>
              <a:t>BUREY SA –</a:t>
            </a:r>
            <a:r>
              <a:rPr lang="en-US" sz="4800" b="1" i="0" u="none" strike="noStrike" cap="none" dirty="0">
                <a:solidFill>
                  <a:srgbClr val="1B36FF"/>
                </a:solidFill>
                <a:latin typeface="Raleway"/>
                <a:ea typeface="Raleway"/>
                <a:cs typeface="Raleway"/>
                <a:sym typeface="Raleway"/>
              </a:rPr>
              <a:t> </a:t>
            </a:r>
            <a:br>
              <a:rPr lang="en-US" sz="4800" b="1" i="0" u="none" strike="noStrike" cap="none" dirty="0">
                <a:solidFill>
                  <a:srgbClr val="1B36FF"/>
                </a:solidFill>
                <a:latin typeface="Raleway"/>
                <a:ea typeface="Raleway"/>
                <a:cs typeface="Raleway"/>
                <a:sym typeface="Raleway"/>
              </a:rPr>
            </a:br>
            <a:r>
              <a:rPr lang="en-US" sz="4800" b="1" i="0" u="none" strike="noStrike" cap="none" dirty="0">
                <a:solidFill>
                  <a:srgbClr val="1B36FF"/>
                </a:solidFill>
                <a:latin typeface="Raleway"/>
                <a:ea typeface="Raleway"/>
                <a:cs typeface="Raleway"/>
                <a:sym typeface="Raleway"/>
              </a:rPr>
              <a:t>Grunelabs.com</a:t>
            </a:r>
            <a:br>
              <a:rPr lang="en-US" sz="4800" b="1" i="0" u="none" strike="noStrike" cap="none" dirty="0">
                <a:solidFill>
                  <a:srgbClr val="1B36FF"/>
                </a:solidFill>
                <a:latin typeface="Raleway"/>
                <a:ea typeface="Raleway"/>
                <a:cs typeface="Raleway"/>
                <a:sym typeface="Raleway"/>
              </a:rPr>
            </a:br>
            <a:r>
              <a:rPr lang="en-US" sz="4800" b="1" dirty="0">
                <a:solidFill>
                  <a:srgbClr val="1B36FF"/>
                </a:solidFill>
                <a:latin typeface="Raleway"/>
                <a:ea typeface="Raleway"/>
                <a:cs typeface="Raleway"/>
                <a:sym typeface="Raleway"/>
              </a:rPr>
              <a:t>December</a:t>
            </a:r>
            <a:r>
              <a:rPr lang="en-US" sz="4800" b="1" i="0" u="none" strike="noStrike" cap="none" dirty="0">
                <a:solidFill>
                  <a:srgbClr val="1B36FF"/>
                </a:solidFill>
                <a:latin typeface="Raleway"/>
                <a:ea typeface="Raleway"/>
                <a:cs typeface="Raleway"/>
                <a:sym typeface="Raleway"/>
              </a:rPr>
              <a:t> 2020 presentation</a:t>
            </a:r>
            <a:endParaRPr sz="4800" b="1" i="0" u="none" strike="noStrike" cap="none" dirty="0">
              <a:solidFill>
                <a:srgbClr val="1B36FF"/>
              </a:solidFill>
              <a:latin typeface="Raleway"/>
              <a:ea typeface="Raleway"/>
              <a:cs typeface="Raleway"/>
              <a:sym typeface="Raleway"/>
            </a:endParaRPr>
          </a:p>
        </p:txBody>
      </p:sp>
      <p:sp>
        <p:nvSpPr>
          <p:cNvPr id="61" name="Google Shape;61;p14"/>
          <p:cNvSpPr txBox="1">
            <a:spLocks noGrp="1"/>
          </p:cNvSpPr>
          <p:nvPr>
            <p:ph type="subTitle" idx="1"/>
          </p:nvPr>
        </p:nvSpPr>
        <p:spPr>
          <a:xfrm>
            <a:off x="281375" y="3921566"/>
            <a:ext cx="7772400" cy="702000"/>
          </a:xfrm>
          <a:prstGeom prst="rect">
            <a:avLst/>
          </a:prstGeom>
          <a:noFill/>
          <a:ln>
            <a:noFill/>
          </a:ln>
        </p:spPr>
        <p:txBody>
          <a:bodyPr spcFirstLastPara="1" wrap="square" lIns="45700" tIns="45700" rIns="45700" bIns="45700" anchor="t" anchorCtr="0">
            <a:noAutofit/>
          </a:bodyPr>
          <a:lstStyle/>
          <a:p>
            <a:pPr marL="0" marR="64008" lvl="0" indent="0" algn="l" rtl="0">
              <a:lnSpc>
                <a:spcPct val="90000"/>
              </a:lnSpc>
              <a:spcBef>
                <a:spcPts val="400"/>
              </a:spcBef>
              <a:spcAft>
                <a:spcPts val="0"/>
              </a:spcAft>
              <a:buClr>
                <a:schemeClr val="accent1"/>
              </a:buClr>
              <a:buSzPts val="1836"/>
              <a:buFont typeface="Noto Sans Symbols"/>
              <a:buNone/>
            </a:pPr>
            <a:r>
              <a:rPr lang="en-US" sz="1400" b="0" i="0" u="none" strike="noStrike" cap="none" dirty="0">
                <a:solidFill>
                  <a:srgbClr val="000000"/>
                </a:solidFill>
                <a:latin typeface="Raleway"/>
                <a:ea typeface="Raleway"/>
                <a:cs typeface="Raleway"/>
                <a:sym typeface="Raleway"/>
              </a:rPr>
              <a:t>Montevideo, January 15, 2021</a:t>
            </a:r>
            <a:endParaRPr sz="1400" b="0" i="0" u="none" strike="noStrike" cap="none" dirty="0">
              <a:solidFill>
                <a:srgbClr val="000000"/>
              </a:solidFill>
              <a:latin typeface="Raleway"/>
              <a:ea typeface="Raleway"/>
              <a:cs typeface="Raleway"/>
              <a:sym typeface="Raleway"/>
            </a:endParaRPr>
          </a:p>
        </p:txBody>
      </p:sp>
      <p:pic>
        <p:nvPicPr>
          <p:cNvPr id="62" name="Google Shape;62;p14"/>
          <p:cNvPicPr preferRelativeResize="0"/>
          <p:nvPr/>
        </p:nvPicPr>
        <p:blipFill rotWithShape="1">
          <a:blip r:embed="rId3">
            <a:alphaModFix/>
          </a:blip>
          <a:srcRect/>
          <a:stretch/>
        </p:blipFill>
        <p:spPr>
          <a:xfrm>
            <a:off x="7509450" y="1"/>
            <a:ext cx="1299575" cy="16217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3"/>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December. 2020</a:t>
            </a:r>
            <a:endParaRPr sz="2400" b="1" i="0" u="none" strike="noStrike" cap="none" dirty="0">
              <a:solidFill>
                <a:srgbClr val="1B36FF"/>
              </a:solidFill>
              <a:latin typeface="Raleway"/>
              <a:ea typeface="Raleway"/>
              <a:cs typeface="Raleway"/>
              <a:sym typeface="Raleway"/>
            </a:endParaRPr>
          </a:p>
        </p:txBody>
      </p:sp>
      <p:sp>
        <p:nvSpPr>
          <p:cNvPr id="152" name="Google Shape;152;p23"/>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53" name="Google Shape;153;p23"/>
          <p:cNvSpPr txBox="1"/>
          <p:nvPr/>
        </p:nvSpPr>
        <p:spPr>
          <a:xfrm>
            <a:off x="8463516" y="30783"/>
            <a:ext cx="628297"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10</a:t>
            </a:r>
            <a:endParaRPr sz="1200" b="0" i="0" u="none" strike="noStrike" cap="none" dirty="0">
              <a:solidFill>
                <a:srgbClr val="FFFFFF"/>
              </a:solidFill>
              <a:latin typeface="Raleway"/>
              <a:ea typeface="Raleway"/>
              <a:cs typeface="Raleway"/>
              <a:sym typeface="Raleway"/>
            </a:endParaRPr>
          </a:p>
        </p:txBody>
      </p:sp>
      <p:sp>
        <p:nvSpPr>
          <p:cNvPr id="154" name="Google Shape;154;p23"/>
          <p:cNvSpPr txBox="1">
            <a:spLocks noGrp="1"/>
          </p:cNvSpPr>
          <p:nvPr>
            <p:ph type="body" idx="1"/>
          </p:nvPr>
        </p:nvSpPr>
        <p:spPr>
          <a:xfrm>
            <a:off x="143850" y="754325"/>
            <a:ext cx="3205612" cy="43893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00000"/>
                </a:solidFill>
                <a:latin typeface="Raleway Medium"/>
                <a:ea typeface="Raleway Medium"/>
                <a:cs typeface="Raleway Medium"/>
                <a:sym typeface="Raleway Medium"/>
              </a:rPr>
              <a:t>Highlights of Decemeber.2020 Operative Costs: USD </a:t>
            </a:r>
            <a:r>
              <a:rPr lang="en-US" sz="1200" b="1" dirty="0">
                <a:solidFill>
                  <a:srgbClr val="000000"/>
                </a:solidFill>
                <a:latin typeface="Raleway Medium"/>
                <a:ea typeface="Raleway Medium"/>
                <a:cs typeface="Raleway Medium"/>
                <a:sym typeface="Raleway Medium"/>
              </a:rPr>
              <a:t>162.577</a:t>
            </a:r>
            <a:endParaRPr sz="1200" b="1" i="0" u="none" strike="noStrike" cap="none" dirty="0">
              <a:solidFill>
                <a:schemeClr val="dk1"/>
              </a:solidFill>
              <a:latin typeface="Rambla"/>
              <a:ea typeface="Rambla"/>
              <a:cs typeface="Rambla"/>
              <a:sym typeface="Rambla"/>
            </a:endParaRPr>
          </a:p>
          <a:p>
            <a:pPr marL="98552" lvl="0" indent="0" algn="just">
              <a:spcBef>
                <a:spcPts val="0"/>
              </a:spcBef>
              <a:buClr>
                <a:srgbClr val="000000"/>
              </a:buClr>
              <a:buSzPts val="1400"/>
              <a:buNone/>
            </a:pPr>
            <a:r>
              <a:rPr lang="en-US" sz="1000" dirty="0">
                <a:solidFill>
                  <a:srgbClr val="000000"/>
                </a:solidFill>
                <a:latin typeface="Raleway Medium"/>
                <a:ea typeface="Raleway Medium"/>
                <a:cs typeface="Raleway Medium"/>
                <a:sym typeface="Raleway Medium"/>
              </a:rPr>
              <a:t>Total operating costs for June are below the average (last 12 months) </a:t>
            </a:r>
            <a:r>
              <a:rPr lang="en-US" sz="1000" i="1" dirty="0">
                <a:solidFill>
                  <a:schemeClr val="tx1">
                    <a:lumMod val="85000"/>
                    <a:lumOff val="15000"/>
                  </a:schemeClr>
                </a:solidFill>
                <a:latin typeface="Raleway Medium"/>
                <a:ea typeface="Raleway Medium"/>
                <a:cs typeface="Raleway Medium"/>
                <a:sym typeface="Raleway Medium"/>
              </a:rPr>
              <a:t>(*)</a:t>
            </a:r>
            <a:r>
              <a:rPr lang="en-US" sz="1000" i="1" dirty="0">
                <a:solidFill>
                  <a:srgbClr val="000000"/>
                </a:solidFill>
                <a:latin typeface="Raleway Medium"/>
                <a:ea typeface="Raleway Medium"/>
                <a:cs typeface="Raleway Medium"/>
                <a:sym typeface="Raleway Medium"/>
              </a:rPr>
              <a:t>.</a:t>
            </a:r>
            <a:endParaRPr sz="1000" i="1" dirty="0">
              <a:solidFill>
                <a:srgbClr val="FF0000"/>
              </a:solidFill>
              <a:latin typeface="Raleway Medium"/>
              <a:ea typeface="Raleway Medium"/>
              <a:cs typeface="Raleway Medium"/>
              <a:sym typeface="Raleway Medium"/>
            </a:endParaRPr>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Costs of Goods Sold: USD 66,775.</a:t>
            </a:r>
          </a:p>
          <a:p>
            <a:pPr marL="540000" lvl="1" indent="-267208">
              <a:spcBef>
                <a:spcPts val="0"/>
              </a:spcBef>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Admin Salaries: USD 29,957</a:t>
            </a:r>
            <a:endParaRPr lang="en-US" sz="800" dirty="0">
              <a:solidFill>
                <a:srgbClr val="000000"/>
              </a:solidFill>
              <a:latin typeface="Raleway Medium"/>
              <a:ea typeface="Raleway Medium"/>
              <a:cs typeface="Raleway Medium"/>
              <a:sym typeface="Raleway Medium"/>
            </a:endParaRPr>
          </a:p>
          <a:p>
            <a:pPr marL="540000" lvl="1" indent="-267208">
              <a:spcBef>
                <a:spcPts val="0"/>
              </a:spcBef>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Professional Fees: USD 16,240.</a:t>
            </a:r>
            <a:endParaRPr lang="en-US" sz="1000" dirty="0"/>
          </a:p>
          <a:p>
            <a:pPr marL="54000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Corporate Expenses : USD 26,111.</a:t>
            </a:r>
          </a:p>
          <a:p>
            <a:pPr marL="54000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Taxes : USD 1,792</a:t>
            </a:r>
          </a:p>
          <a:p>
            <a:pPr marL="54000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Social Charges: USD 21,702</a:t>
            </a:r>
            <a:endParaRPr sz="1000"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rgbClr val="000000"/>
              </a:solidFill>
              <a:latin typeface="Raleway Medium"/>
              <a:ea typeface="Raleway Medium"/>
              <a:cs typeface="Raleway Medium"/>
              <a:sym typeface="Raleway Medium"/>
            </a:endParaRPr>
          </a:p>
        </p:txBody>
      </p:sp>
      <p:pic>
        <p:nvPicPr>
          <p:cNvPr id="2" name="Imagen 1">
            <a:extLst>
              <a:ext uri="{FF2B5EF4-FFF2-40B4-BE49-F238E27FC236}">
                <a16:creationId xmlns:a16="http://schemas.microsoft.com/office/drawing/2014/main" id="{2D58A9DD-8350-4824-8AEB-F4A4085EDC32}"/>
              </a:ext>
            </a:extLst>
          </p:cNvPr>
          <p:cNvPicPr>
            <a:picLocks noChangeAspect="1"/>
          </p:cNvPicPr>
          <p:nvPr/>
        </p:nvPicPr>
        <p:blipFill>
          <a:blip r:embed="rId3"/>
          <a:stretch>
            <a:fillRect/>
          </a:stretch>
        </p:blipFill>
        <p:spPr>
          <a:xfrm>
            <a:off x="5682434" y="559173"/>
            <a:ext cx="3163337" cy="4335013"/>
          </a:xfrm>
          <a:prstGeom prst="rect">
            <a:avLst/>
          </a:prstGeom>
        </p:spPr>
      </p:pic>
      <p:pic>
        <p:nvPicPr>
          <p:cNvPr id="3" name="Imagen 2">
            <a:extLst>
              <a:ext uri="{FF2B5EF4-FFF2-40B4-BE49-F238E27FC236}">
                <a16:creationId xmlns:a16="http://schemas.microsoft.com/office/drawing/2014/main" id="{EAD03CC1-0567-41D7-B2E7-EE93349FAC28}"/>
              </a:ext>
            </a:extLst>
          </p:cNvPr>
          <p:cNvPicPr>
            <a:picLocks noChangeAspect="1"/>
          </p:cNvPicPr>
          <p:nvPr/>
        </p:nvPicPr>
        <p:blipFill>
          <a:blip r:embed="rId4"/>
          <a:stretch>
            <a:fillRect/>
          </a:stretch>
        </p:blipFill>
        <p:spPr>
          <a:xfrm>
            <a:off x="3278705" y="754325"/>
            <a:ext cx="2297610" cy="1384734"/>
          </a:xfrm>
          <a:prstGeom prst="rect">
            <a:avLst/>
          </a:prstGeom>
        </p:spPr>
      </p:pic>
      <p:pic>
        <p:nvPicPr>
          <p:cNvPr id="4" name="Imagen 3">
            <a:extLst>
              <a:ext uri="{FF2B5EF4-FFF2-40B4-BE49-F238E27FC236}">
                <a16:creationId xmlns:a16="http://schemas.microsoft.com/office/drawing/2014/main" id="{D8ECAAFF-F889-491D-B2EF-8CB0BD6AEED9}"/>
              </a:ext>
            </a:extLst>
          </p:cNvPr>
          <p:cNvPicPr>
            <a:picLocks noChangeAspect="1"/>
          </p:cNvPicPr>
          <p:nvPr/>
        </p:nvPicPr>
        <p:blipFill>
          <a:blip r:embed="rId5"/>
          <a:stretch>
            <a:fillRect/>
          </a:stretch>
        </p:blipFill>
        <p:spPr>
          <a:xfrm>
            <a:off x="3550327" y="2078663"/>
            <a:ext cx="1684712" cy="1494932"/>
          </a:xfrm>
          <a:prstGeom prst="rect">
            <a:avLst/>
          </a:prstGeom>
        </p:spPr>
      </p:pic>
      <p:pic>
        <p:nvPicPr>
          <p:cNvPr id="5" name="Imagen 4">
            <a:extLst>
              <a:ext uri="{FF2B5EF4-FFF2-40B4-BE49-F238E27FC236}">
                <a16:creationId xmlns:a16="http://schemas.microsoft.com/office/drawing/2014/main" id="{CD23BCF7-8FA6-49E0-99C5-D88587A1C23D}"/>
              </a:ext>
            </a:extLst>
          </p:cNvPr>
          <p:cNvPicPr>
            <a:picLocks noChangeAspect="1"/>
          </p:cNvPicPr>
          <p:nvPr/>
        </p:nvPicPr>
        <p:blipFill>
          <a:blip r:embed="rId6"/>
          <a:stretch>
            <a:fillRect/>
          </a:stretch>
        </p:blipFill>
        <p:spPr>
          <a:xfrm>
            <a:off x="3435209" y="3573595"/>
            <a:ext cx="1914948" cy="138473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4"/>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64" name="Google Shape;164;p24"/>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65" name="Google Shape;165;p24"/>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11</a:t>
            </a:r>
            <a:endParaRPr sz="1200" b="0" i="0" u="none" strike="noStrike" cap="none" dirty="0">
              <a:solidFill>
                <a:srgbClr val="FFFFFF"/>
              </a:solidFill>
              <a:latin typeface="Raleway"/>
              <a:ea typeface="Raleway"/>
              <a:cs typeface="Raleway"/>
              <a:sym typeface="Raleway"/>
            </a:endParaRPr>
          </a:p>
        </p:txBody>
      </p:sp>
      <p:sp>
        <p:nvSpPr>
          <p:cNvPr id="166" name="Google Shape;166;p24"/>
          <p:cNvSpPr txBox="1">
            <a:spLocks noGrp="1"/>
          </p:cNvSpPr>
          <p:nvPr>
            <p:ph type="body" idx="1"/>
          </p:nvPr>
        </p:nvSpPr>
        <p:spPr>
          <a:xfrm>
            <a:off x="42100" y="661096"/>
            <a:ext cx="5194918" cy="4482403"/>
          </a:xfrm>
          <a:prstGeom prst="rect">
            <a:avLst/>
          </a:prstGeom>
          <a:noFill/>
          <a:ln>
            <a:noFill/>
          </a:ln>
        </p:spPr>
        <p:txBody>
          <a:bodyPr spcFirstLastPara="1" wrap="square" lIns="91425" tIns="45700" rIns="91425" bIns="45700" anchor="t" anchorCtr="0">
            <a:noAutofit/>
          </a:bodyPr>
          <a:lstStyle/>
          <a:p>
            <a:pPr marL="365760" marR="0" lvl="0" indent="-241807" algn="just" rtl="0">
              <a:lnSpc>
                <a:spcPct val="115000"/>
              </a:lnSpc>
              <a:spcBef>
                <a:spcPts val="0"/>
              </a:spcBef>
              <a:spcAft>
                <a:spcPts val="0"/>
              </a:spcAft>
              <a:buClr>
                <a:srgbClr val="000000"/>
              </a:buClr>
              <a:buSzPts val="1000"/>
              <a:buFont typeface="Raleway Medium"/>
              <a:buChar char="●"/>
            </a:pPr>
            <a:r>
              <a:rPr lang="en-US" sz="1000" b="1" i="0" u="none" strike="noStrike" cap="none" dirty="0">
                <a:solidFill>
                  <a:srgbClr val="000000"/>
                </a:solidFill>
                <a:latin typeface="Raleway"/>
                <a:ea typeface="Raleway"/>
                <a:cs typeface="Raleway"/>
                <a:sym typeface="Raleway"/>
              </a:rPr>
              <a:t>Burey’s operations have increased compared to 2017. This can be observed in the change of </a:t>
            </a:r>
            <a:r>
              <a:rPr lang="en-US" sz="1000" b="1" i="0" u="none" strike="noStrike" cap="none" dirty="0">
                <a:solidFill>
                  <a:srgbClr val="2939FA"/>
                </a:solidFill>
                <a:latin typeface="Raleway Medium"/>
                <a:ea typeface="Raleway Medium"/>
                <a:cs typeface="Raleway Medium"/>
                <a:sym typeface="Raleway Medium"/>
              </a:rPr>
              <a:t>Operating Costs </a:t>
            </a:r>
            <a:r>
              <a:rPr lang="en-US" sz="1000" b="1" i="0" u="none" strike="noStrike" cap="none" dirty="0">
                <a:solidFill>
                  <a:srgbClr val="000000"/>
                </a:solidFill>
                <a:latin typeface="Raleway"/>
                <a:ea typeface="Raleway"/>
                <a:cs typeface="Raleway"/>
                <a:sym typeface="Raleway"/>
              </a:rPr>
              <a:t>since Jan/17.</a:t>
            </a:r>
            <a:endParaRPr sz="1000" b="1" i="0" u="none" strike="noStrike" cap="none" dirty="0">
              <a:solidFill>
                <a:schemeClr val="dk1"/>
              </a:solidFill>
              <a:latin typeface="Rambla"/>
              <a:ea typeface="Rambla"/>
              <a:cs typeface="Rambla"/>
              <a:sym typeface="Rambla"/>
            </a:endParaRPr>
          </a:p>
          <a:p>
            <a:pPr marL="498601" marR="0" lvl="0" indent="-387349" algn="just" rtl="0">
              <a:lnSpc>
                <a:spcPct val="115000"/>
              </a:lnSpc>
              <a:spcBef>
                <a:spcPts val="6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Cost of Goods Sold</a:t>
            </a:r>
            <a:endParaRPr sz="1200" b="0" i="1" u="none" strike="noStrike" cap="none" dirty="0">
              <a:solidFill>
                <a:srgbClr val="2939FA"/>
              </a:solidFill>
              <a:latin typeface="Raleway Medium"/>
              <a:ea typeface="Raleway Medium"/>
              <a:cs typeface="Raleway Medium"/>
              <a:sym typeface="Raleway Medium"/>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2019 (compared to the accumulated amount for 2018) the Cost of Goods Sold increased 242%: between Jan/19 and Dec/19 </a:t>
            </a:r>
            <a:r>
              <a:rPr lang="en-US" sz="1000" b="0" i="0" u="none" strike="noStrike" cap="none" dirty="0">
                <a:solidFill>
                  <a:srgbClr val="2939FA"/>
                </a:solidFill>
                <a:latin typeface="Arial"/>
                <a:ea typeface="Arial"/>
                <a:cs typeface="Arial"/>
                <a:sym typeface="Arial"/>
              </a:rPr>
              <a:t>USD 268</a:t>
            </a:r>
            <a:r>
              <a:rPr lang="en-US" sz="1000" dirty="0">
                <a:solidFill>
                  <a:srgbClr val="2939FA"/>
                </a:solidFill>
                <a:latin typeface="Arial"/>
                <a:ea typeface="Arial"/>
                <a:cs typeface="Arial"/>
                <a:sym typeface="Arial"/>
              </a:rPr>
              <a:t>,173</a:t>
            </a:r>
            <a:r>
              <a:rPr lang="en-US" sz="1000" b="0" i="0" u="none" strike="noStrike" cap="none" dirty="0">
                <a:solidFill>
                  <a:srgbClr val="2939FA"/>
                </a:solidFill>
                <a:latin typeface="Arial"/>
                <a:ea typeface="Arial"/>
                <a:cs typeface="Arial"/>
                <a:sym typeface="Arial"/>
              </a:rPr>
              <a:t>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000000"/>
                </a:solidFill>
                <a:latin typeface="Raleway Medium"/>
                <a:ea typeface="Raleway Medium"/>
                <a:cs typeface="Raleway Medium"/>
                <a:sym typeface="Raleway Medium"/>
              </a:rPr>
              <a:t>. Mainly this is due to:</a:t>
            </a:r>
            <a:r>
              <a:rPr lang="en-US" sz="1000" dirty="0">
                <a:solidFill>
                  <a:srgbClr val="000000"/>
                </a:solidFill>
                <a:latin typeface="Raleway Medium"/>
                <a:ea typeface="Raleway Medium"/>
                <a:cs typeface="Raleway Medium"/>
                <a:sym typeface="Raleway Medium"/>
              </a:rPr>
              <a:t> increase in plant salaries and labs inputs.</a:t>
            </a:r>
            <a:endParaRPr dirty="0"/>
          </a:p>
          <a:p>
            <a:pPr marL="822960" lvl="1" indent="-267208" algn="just">
              <a:spcBef>
                <a:spcPts val="0"/>
              </a:spcBef>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2020, Cost of Goods Sold amounted to USD 309,920 </a:t>
            </a:r>
            <a:r>
              <a:rPr lang="en-US" sz="1000" dirty="0">
                <a:solidFill>
                  <a:srgbClr val="000000"/>
                </a:solidFill>
                <a:latin typeface="Raleway Medium"/>
                <a:ea typeface="Raleway Medium"/>
                <a:cs typeface="Raleway Medium"/>
                <a:sym typeface="Raleway Medium"/>
              </a:rPr>
              <a:t>(composed of 51% Plant Salaries, 24% Lab Salaries, 17% Production Inputs and 9% Labs Inputs).</a:t>
            </a:r>
            <a:endParaRPr sz="1000" dirty="0">
              <a:solidFill>
                <a:srgbClr val="000000"/>
              </a:solidFill>
              <a:latin typeface="Raleway Medium"/>
              <a:ea typeface="Raleway Medium"/>
              <a:cs typeface="Raleway Medium"/>
              <a:sym typeface="Raleway Medium"/>
            </a:endParaRPr>
          </a:p>
          <a:p>
            <a:pPr marL="498601" lvl="0" indent="-387349" algn="just" rtl="0">
              <a:lnSpc>
                <a:spcPct val="115000"/>
              </a:lnSpc>
              <a:spcBef>
                <a:spcPts val="900"/>
              </a:spcBef>
              <a:spcAft>
                <a:spcPts val="0"/>
              </a:spcAft>
              <a:buClr>
                <a:srgbClr val="000000"/>
              </a:buClr>
              <a:buSzPts val="1200"/>
              <a:buFont typeface="Arial"/>
              <a:buAutoNum type="romanLcPeriod"/>
            </a:pPr>
            <a:r>
              <a:rPr lang="en-US" sz="1200" i="1" dirty="0">
                <a:solidFill>
                  <a:srgbClr val="2939FA"/>
                </a:solidFill>
                <a:latin typeface="Raleway Medium"/>
                <a:ea typeface="Raleway Medium"/>
                <a:cs typeface="Raleway Medium"/>
                <a:sym typeface="Raleway Medium"/>
              </a:rPr>
              <a:t>Administrative Salaries &amp; Fees</a:t>
            </a:r>
            <a:endParaRPr sz="1200" dirty="0"/>
          </a:p>
          <a:p>
            <a:pPr marL="822960" lvl="1" indent="-267208" algn="just" rtl="0">
              <a:lnSpc>
                <a:spcPct val="115000"/>
              </a:lnSpc>
              <a:spcBef>
                <a:spcPts val="0"/>
              </a:spcBef>
              <a:spcAft>
                <a:spcPts val="0"/>
              </a:spcAft>
              <a:buClr>
                <a:srgbClr val="000000"/>
              </a:buClr>
              <a:buSzPts val="1400"/>
              <a:buFont typeface="Arial"/>
              <a:buChar char="•"/>
            </a:pPr>
            <a:r>
              <a:rPr lang="en-US" sz="1000" dirty="0">
                <a:solidFill>
                  <a:srgbClr val="000000"/>
                </a:solidFill>
                <a:latin typeface="Raleway Medium"/>
                <a:ea typeface="Raleway Medium"/>
                <a:cs typeface="Raleway Medium"/>
                <a:sym typeface="Raleway Medium"/>
              </a:rPr>
              <a:t>In 2019 (compared to the accumulated amount for 2018) Administrative Salaries &amp; Fees increased 95%: between Jan/19 and Dec/19 </a:t>
            </a:r>
            <a:r>
              <a:rPr lang="en-US" sz="1000" dirty="0">
                <a:solidFill>
                  <a:srgbClr val="2939FA"/>
                </a:solidFill>
                <a:latin typeface="Raleway"/>
                <a:ea typeface="Raleway"/>
                <a:cs typeface="Raleway"/>
                <a:sym typeface="Raleway"/>
              </a:rPr>
              <a:t>USD</a:t>
            </a:r>
            <a:r>
              <a:rPr lang="en-US" sz="1000" dirty="0">
                <a:latin typeface="Raleway"/>
                <a:ea typeface="Raleway"/>
                <a:cs typeface="Raleway"/>
                <a:sym typeface="Raleway"/>
              </a:rPr>
              <a:t> </a:t>
            </a:r>
            <a:r>
              <a:rPr lang="en-US" sz="1000" dirty="0">
                <a:solidFill>
                  <a:srgbClr val="2939FA"/>
                </a:solidFill>
                <a:latin typeface="Raleway"/>
                <a:ea typeface="Raleway"/>
                <a:cs typeface="Raleway"/>
                <a:sym typeface="Raleway"/>
              </a:rPr>
              <a:t>387,507 </a:t>
            </a:r>
            <a:r>
              <a:rPr lang="en-US" sz="1000" dirty="0">
                <a:latin typeface="Raleway Medium"/>
                <a:ea typeface="Raleway Medium"/>
                <a:cs typeface="Raleway Medium"/>
                <a:sym typeface="Raleway Medium"/>
              </a:rPr>
              <a:t>was spent.</a:t>
            </a:r>
            <a:r>
              <a:rPr lang="en-US" sz="1000" dirty="0">
                <a:solidFill>
                  <a:srgbClr val="2939FA"/>
                </a:solidFill>
                <a:latin typeface="Raleway Medium"/>
                <a:ea typeface="Raleway Medium"/>
                <a:cs typeface="Raleway Medium"/>
                <a:sym typeface="Raleway Medium"/>
              </a:rPr>
              <a:t> </a:t>
            </a:r>
            <a:r>
              <a:rPr lang="en-US" sz="1000" dirty="0">
                <a:solidFill>
                  <a:schemeClr val="tx1"/>
                </a:solidFill>
                <a:latin typeface="Raleway Medium"/>
                <a:ea typeface="Raleway Medium"/>
                <a:cs typeface="Raleway Medium"/>
                <a:sym typeface="Raleway Medium"/>
              </a:rPr>
              <a:t>Mainly this is due to: increase in Adm Salaries.</a:t>
            </a:r>
            <a:endParaRPr dirty="0">
              <a:solidFill>
                <a:schemeClr val="tx1"/>
              </a:solidFill>
            </a:endParaRPr>
          </a:p>
          <a:p>
            <a:pPr marL="822960" lvl="1" indent="-267208" algn="just">
              <a:spcBef>
                <a:spcPts val="0"/>
              </a:spcBef>
              <a:buClr>
                <a:srgbClr val="000000"/>
              </a:buClr>
              <a:buSzPts val="1400"/>
              <a:buFont typeface="Arial"/>
              <a:buChar char="•"/>
            </a:pPr>
            <a:r>
              <a:rPr lang="en-US" sz="1000" b="1" dirty="0">
                <a:solidFill>
                  <a:srgbClr val="0C0C0C"/>
                </a:solidFill>
                <a:latin typeface="Raleway Medium"/>
                <a:ea typeface="Raleway Medium"/>
                <a:cs typeface="Raleway Medium"/>
                <a:sym typeface="Raleway Medium"/>
              </a:rPr>
              <a:t>In </a:t>
            </a:r>
            <a:r>
              <a:rPr lang="en-US" sz="1000" b="1" dirty="0">
                <a:solidFill>
                  <a:srgbClr val="000000"/>
                </a:solidFill>
                <a:latin typeface="Raleway Medium"/>
                <a:ea typeface="Raleway Medium"/>
                <a:cs typeface="Raleway Medium"/>
                <a:sym typeface="Raleway Medium"/>
              </a:rPr>
              <a:t>2020, Administrative Salaries &amp; Fees amounted to USD 302,447</a:t>
            </a:r>
            <a:r>
              <a:rPr lang="en-US" sz="1000" dirty="0">
                <a:solidFill>
                  <a:srgbClr val="000000"/>
                </a:solidFill>
                <a:latin typeface="Raleway Medium"/>
                <a:ea typeface="Raleway Medium"/>
                <a:cs typeface="Raleway Medium"/>
                <a:sym typeface="Raleway Medium"/>
              </a:rPr>
              <a:t> (composed of 61% Adm. Salaries and 39 % Prof. Fees).</a:t>
            </a:r>
            <a:endParaRPr sz="1000" dirty="0">
              <a:solidFill>
                <a:srgbClr val="000000"/>
              </a:solidFill>
              <a:latin typeface="Raleway Medium"/>
              <a:ea typeface="Raleway Medium"/>
              <a:cs typeface="Raleway Medium"/>
              <a:sym typeface="Raleway Medium"/>
            </a:endParaRPr>
          </a:p>
          <a:p>
            <a:pPr marL="498601" marR="0" lvl="0" indent="-387349" algn="just" rtl="0">
              <a:lnSpc>
                <a:spcPct val="115000"/>
              </a:lnSpc>
              <a:spcBef>
                <a:spcPts val="900"/>
              </a:spcBef>
              <a:spcAft>
                <a:spcPts val="0"/>
              </a:spcAft>
              <a:buClr>
                <a:srgbClr val="000000"/>
              </a:buClr>
              <a:buSzPts val="1200"/>
              <a:buFont typeface="Arial"/>
              <a:buAutoNum type="romanLcPeriod"/>
            </a:pPr>
            <a:r>
              <a:rPr lang="en-US" sz="1200" b="0" i="1" u="none" strike="noStrike" cap="none" dirty="0">
                <a:solidFill>
                  <a:srgbClr val="2939FA"/>
                </a:solidFill>
                <a:latin typeface="Raleway Medium"/>
                <a:ea typeface="Raleway Medium"/>
                <a:cs typeface="Raleway Medium"/>
                <a:sym typeface="Raleway Medium"/>
              </a:rPr>
              <a:t>Administrative Expenses</a:t>
            </a:r>
            <a:endParaRPr sz="1200" b="0" i="0" u="none" strike="noStrike" cap="none" dirty="0">
              <a:solidFill>
                <a:schemeClr val="dk1"/>
              </a:solidFill>
              <a:latin typeface="Rambla"/>
              <a:ea typeface="Rambla"/>
              <a:cs typeface="Rambla"/>
              <a:sym typeface="Rambla"/>
            </a:endParaRPr>
          </a:p>
          <a:p>
            <a:pPr marL="822960" marR="0" lvl="1" indent="-267208" algn="just" rtl="0">
              <a:lnSpc>
                <a:spcPct val="115000"/>
              </a:lnSpc>
              <a:spcBef>
                <a:spcPts val="0"/>
              </a:spcBef>
              <a:spcAft>
                <a:spcPts val="0"/>
              </a:spcAft>
              <a:buClr>
                <a:srgbClr val="000000"/>
              </a:buClr>
              <a:buSzPts val="1400"/>
              <a:buFont typeface="Arial"/>
              <a:buChar char="•"/>
            </a:pPr>
            <a:r>
              <a:rPr lang="en-US" sz="1000" b="0" i="0" u="none" strike="noStrike" cap="none" dirty="0">
                <a:solidFill>
                  <a:srgbClr val="000000"/>
                </a:solidFill>
                <a:latin typeface="Raleway Medium"/>
                <a:ea typeface="Raleway Medium"/>
                <a:cs typeface="Raleway Medium"/>
                <a:sym typeface="Raleway Medium"/>
              </a:rPr>
              <a:t>In 2019 (compared to the accumulated amount for 2018) Administrative Expenses increased 74%: between Jan/19 and </a:t>
            </a:r>
            <a:r>
              <a:rPr lang="en-US" sz="1000" dirty="0">
                <a:solidFill>
                  <a:srgbClr val="000000"/>
                </a:solidFill>
                <a:latin typeface="Raleway Medium"/>
                <a:ea typeface="Raleway Medium"/>
                <a:cs typeface="Raleway Medium"/>
                <a:sym typeface="Raleway Medium"/>
              </a:rPr>
              <a:t>Dec</a:t>
            </a:r>
            <a:r>
              <a:rPr lang="en-US" sz="1000" b="0" i="0" u="none" strike="noStrike" cap="none" dirty="0">
                <a:solidFill>
                  <a:srgbClr val="000000"/>
                </a:solidFill>
                <a:latin typeface="Raleway Medium"/>
                <a:ea typeface="Raleway Medium"/>
                <a:cs typeface="Raleway Medium"/>
                <a:sym typeface="Raleway Medium"/>
              </a:rPr>
              <a:t>/19 </a:t>
            </a:r>
            <a:r>
              <a:rPr lang="en-US" sz="1000" b="0" i="0" u="none" strike="noStrike" cap="none" dirty="0">
                <a:solidFill>
                  <a:srgbClr val="2939FA"/>
                </a:solidFill>
                <a:latin typeface="Arial"/>
                <a:ea typeface="Arial"/>
                <a:cs typeface="Arial"/>
                <a:sym typeface="Arial"/>
              </a:rPr>
              <a:t>USD</a:t>
            </a:r>
            <a:r>
              <a:rPr lang="en-US" sz="1000" b="0" i="0" u="none" strike="noStrike" cap="none" dirty="0">
                <a:solidFill>
                  <a:schemeClr val="dk1"/>
                </a:solidFill>
                <a:latin typeface="Raleway Medium"/>
                <a:ea typeface="Raleway Medium"/>
                <a:cs typeface="Raleway Medium"/>
                <a:sym typeface="Raleway Medium"/>
              </a:rPr>
              <a:t> </a:t>
            </a:r>
            <a:r>
              <a:rPr lang="en-US" sz="1000" b="0" i="0" u="none" strike="noStrike" cap="none" dirty="0">
                <a:solidFill>
                  <a:srgbClr val="2939FA"/>
                </a:solidFill>
                <a:latin typeface="Arial"/>
                <a:ea typeface="Arial"/>
                <a:cs typeface="Arial"/>
                <a:sym typeface="Arial"/>
              </a:rPr>
              <a:t>494</a:t>
            </a:r>
            <a:r>
              <a:rPr lang="en-US" sz="1000" dirty="0">
                <a:solidFill>
                  <a:srgbClr val="2939FA"/>
                </a:solidFill>
                <a:latin typeface="Arial"/>
                <a:ea typeface="Arial"/>
                <a:cs typeface="Arial"/>
                <a:sym typeface="Arial"/>
              </a:rPr>
              <a:t>,</a:t>
            </a:r>
            <a:r>
              <a:rPr lang="en-US" sz="1000" b="0" i="0" u="none" strike="noStrike" cap="none" dirty="0">
                <a:solidFill>
                  <a:srgbClr val="2939FA"/>
                </a:solidFill>
                <a:latin typeface="Arial"/>
                <a:ea typeface="Arial"/>
                <a:cs typeface="Arial"/>
                <a:sym typeface="Arial"/>
              </a:rPr>
              <a:t>004 </a:t>
            </a:r>
            <a:r>
              <a:rPr lang="en-US" sz="1000" b="0" i="0" u="none" strike="noStrike" cap="none" dirty="0">
                <a:solidFill>
                  <a:schemeClr val="dk1"/>
                </a:solidFill>
                <a:latin typeface="Raleway Medium"/>
                <a:ea typeface="Raleway Medium"/>
                <a:cs typeface="Raleway Medium"/>
                <a:sym typeface="Raleway Medium"/>
              </a:rPr>
              <a:t>was spent.</a:t>
            </a:r>
            <a:r>
              <a:rPr lang="en-US" sz="1000" b="0" i="0" u="none" strike="noStrike" cap="none" dirty="0">
                <a:solidFill>
                  <a:srgbClr val="2939FA"/>
                </a:solidFill>
                <a:latin typeface="Raleway Medium"/>
                <a:ea typeface="Raleway Medium"/>
                <a:cs typeface="Raleway Medium"/>
                <a:sym typeface="Raleway Medium"/>
              </a:rPr>
              <a:t> </a:t>
            </a:r>
            <a:endParaRPr dirty="0"/>
          </a:p>
          <a:p>
            <a:pPr marL="822960" lvl="1" indent="-267208" algn="just" rtl="0">
              <a:lnSpc>
                <a:spcPct val="115000"/>
              </a:lnSpc>
              <a:spcBef>
                <a:spcPts val="0"/>
              </a:spcBef>
              <a:spcAft>
                <a:spcPts val="0"/>
              </a:spcAft>
              <a:buClr>
                <a:srgbClr val="000000"/>
              </a:buClr>
              <a:buSzPts val="1400"/>
              <a:buFont typeface="Arial"/>
              <a:buChar char="•"/>
            </a:pPr>
            <a:r>
              <a:rPr lang="en-US" sz="1000" b="1" dirty="0">
                <a:solidFill>
                  <a:srgbClr val="000000"/>
                </a:solidFill>
                <a:latin typeface="Raleway Medium"/>
                <a:ea typeface="Raleway Medium"/>
                <a:cs typeface="Raleway Medium"/>
                <a:sym typeface="Raleway Medium"/>
              </a:rPr>
              <a:t>In 2020, Administrative Expenses amounted to USD 455,681 </a:t>
            </a:r>
            <a:r>
              <a:rPr lang="en-US" sz="1000" dirty="0">
                <a:solidFill>
                  <a:srgbClr val="000000"/>
                </a:solidFill>
                <a:latin typeface="Raleway Medium"/>
                <a:ea typeface="Raleway Medium"/>
                <a:cs typeface="Raleway Medium"/>
                <a:sym typeface="Raleway Medium"/>
              </a:rPr>
              <a:t>(composed of 53% Corporate Expenses, 41% Social Charges and 6% Taxes).</a:t>
            </a:r>
            <a:endParaRPr dirty="0">
              <a:solidFill>
                <a:srgbClr val="000000"/>
              </a:solidFill>
            </a:endParaRPr>
          </a:p>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rgbClr val="000000"/>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pic>
        <p:nvPicPr>
          <p:cNvPr id="2" name="Imagen 1">
            <a:extLst>
              <a:ext uri="{FF2B5EF4-FFF2-40B4-BE49-F238E27FC236}">
                <a16:creationId xmlns:a16="http://schemas.microsoft.com/office/drawing/2014/main" id="{5926BCD2-F2D8-4BB2-BE32-E979A2E03ADF}"/>
              </a:ext>
            </a:extLst>
          </p:cNvPr>
          <p:cNvPicPr>
            <a:picLocks noChangeAspect="1"/>
          </p:cNvPicPr>
          <p:nvPr/>
        </p:nvPicPr>
        <p:blipFill>
          <a:blip r:embed="rId3"/>
          <a:stretch>
            <a:fillRect/>
          </a:stretch>
        </p:blipFill>
        <p:spPr>
          <a:xfrm>
            <a:off x="5218912" y="746206"/>
            <a:ext cx="3925088" cy="245918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5"/>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Operative Costs</a:t>
            </a:r>
            <a:r>
              <a:rPr lang="en-US" sz="2400" b="1" i="0" u="none" strike="noStrike" cap="none" dirty="0">
                <a:solidFill>
                  <a:srgbClr val="2939FA"/>
                </a:solidFill>
                <a:latin typeface="Raleway"/>
                <a:ea typeface="Raleway"/>
                <a:cs typeface="Raleway"/>
                <a:sym typeface="Raleway"/>
              </a:rPr>
              <a:t>: 12</a:t>
            </a:r>
            <a:r>
              <a:rPr lang="en-US" sz="2400" dirty="0">
                <a:solidFill>
                  <a:srgbClr val="2939FA"/>
                </a:solidFill>
                <a:latin typeface="Raleway"/>
                <a:ea typeface="Raleway"/>
                <a:cs typeface="Raleway"/>
                <a:sym typeface="Raleway"/>
              </a:rPr>
              <a:t> months of </a:t>
            </a:r>
            <a:r>
              <a:rPr lang="en-US" sz="2400" b="1" i="0" u="none" strike="noStrike" cap="none" dirty="0">
                <a:solidFill>
                  <a:srgbClr val="2939FA"/>
                </a:solidFill>
                <a:latin typeface="Raleway"/>
                <a:ea typeface="Raleway"/>
                <a:cs typeface="Raleway"/>
                <a:sym typeface="Raleway"/>
              </a:rPr>
              <a:t>2020</a:t>
            </a:r>
            <a:endParaRPr sz="2400" b="1" i="0" u="none" strike="noStrike" cap="none" dirty="0">
              <a:solidFill>
                <a:srgbClr val="2939FA"/>
              </a:solidFill>
              <a:latin typeface="Raleway"/>
              <a:ea typeface="Raleway"/>
              <a:cs typeface="Raleway"/>
              <a:sym typeface="Raleway"/>
            </a:endParaRPr>
          </a:p>
        </p:txBody>
      </p:sp>
      <p:sp>
        <p:nvSpPr>
          <p:cNvPr id="173" name="Google Shape;173;p25"/>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74" name="Google Shape;174;p25"/>
          <p:cNvSpPr txBox="1"/>
          <p:nvPr/>
        </p:nvSpPr>
        <p:spPr>
          <a:xfrm>
            <a:off x="8449340" y="30783"/>
            <a:ext cx="64247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12</a:t>
            </a:r>
            <a:endParaRPr sz="1200" b="0" i="0" u="none" strike="noStrike" cap="none" dirty="0">
              <a:solidFill>
                <a:srgbClr val="FFFFFF"/>
              </a:solidFill>
              <a:latin typeface="Raleway"/>
              <a:ea typeface="Raleway"/>
              <a:cs typeface="Raleway"/>
              <a:sym typeface="Raleway"/>
            </a:endParaRPr>
          </a:p>
        </p:txBody>
      </p:sp>
      <p:sp>
        <p:nvSpPr>
          <p:cNvPr id="175" name="Google Shape;175;p25"/>
          <p:cNvSpPr txBox="1">
            <a:spLocks noGrp="1"/>
          </p:cNvSpPr>
          <p:nvPr>
            <p:ph type="body" idx="1"/>
          </p:nvPr>
        </p:nvSpPr>
        <p:spPr>
          <a:xfrm>
            <a:off x="233575" y="709584"/>
            <a:ext cx="4326300" cy="4321200"/>
          </a:xfrm>
          <a:prstGeom prst="rect">
            <a:avLst/>
          </a:prstGeom>
          <a:noFill/>
          <a:ln>
            <a:noFill/>
          </a:ln>
        </p:spPr>
        <p:txBody>
          <a:bodyPr spcFirstLastPara="1" wrap="square" lIns="91425" tIns="45700" rIns="91425" bIns="45700" anchor="t" anchorCtr="0">
            <a:noAutofit/>
          </a:bodyPr>
          <a:lstStyle/>
          <a:p>
            <a:pPr marL="98552" marR="0" lvl="0" indent="0" algn="just"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2939FA"/>
                </a:solidFill>
                <a:latin typeface="Raleway Medium"/>
                <a:ea typeface="Raleway Medium"/>
                <a:cs typeface="Raleway Medium"/>
                <a:sym typeface="Raleway Medium"/>
              </a:rPr>
              <a:t>Operating Costs </a:t>
            </a:r>
            <a:r>
              <a:rPr lang="en-US" sz="1200" b="1" i="0" u="none" strike="noStrike" cap="none" dirty="0">
                <a:solidFill>
                  <a:srgbClr val="000000"/>
                </a:solidFill>
                <a:latin typeface="Raleway Medium"/>
                <a:ea typeface="Raleway Medium"/>
                <a:cs typeface="Raleway Medium"/>
                <a:sym typeface="Raleway Medium"/>
              </a:rPr>
              <a:t>accumulated for calendar year</a:t>
            </a:r>
            <a:endParaRPr sz="1200" b="0" i="0" u="none" strike="noStrike" cap="none" dirty="0">
              <a:solidFill>
                <a:srgbClr val="000000"/>
              </a:solidFill>
              <a:latin typeface="Raleway Medium"/>
              <a:ea typeface="Raleway Medium"/>
              <a:cs typeface="Raleway Medium"/>
              <a:sym typeface="Raleway Medium"/>
            </a:endParaRPr>
          </a:p>
          <a:p>
            <a:pPr marL="498601" marR="0" lvl="0" indent="-374649" algn="just" rtl="0">
              <a:lnSpc>
                <a:spcPct val="115000"/>
              </a:lnSpc>
              <a:spcBef>
                <a:spcPts val="600"/>
              </a:spcBef>
              <a:spcAft>
                <a:spcPts val="0"/>
              </a:spcAft>
              <a:buClr>
                <a:srgbClr val="000000"/>
              </a:buClr>
              <a:buSzPts val="1000"/>
              <a:buFont typeface="Arial"/>
              <a:buAutoNum type="romanLcPeriod"/>
            </a:pPr>
            <a:r>
              <a:rPr lang="en-US" sz="1000" b="0" i="0" u="none" strike="noStrike" cap="none" dirty="0">
                <a:solidFill>
                  <a:srgbClr val="000000"/>
                </a:solidFill>
                <a:latin typeface="Raleway Medium"/>
                <a:ea typeface="Raleway Medium"/>
                <a:cs typeface="Raleway Medium"/>
                <a:sym typeface="Raleway Medium"/>
              </a:rPr>
              <a:t>The accumulated expenses for the 12 months (12M) of 2019 represent </a:t>
            </a:r>
            <a:r>
              <a:rPr lang="en-US" sz="1000" dirty="0">
                <a:solidFill>
                  <a:srgbClr val="2939FA"/>
                </a:solidFill>
                <a:latin typeface="Raleway Medium"/>
                <a:ea typeface="Raleway Medium"/>
                <a:cs typeface="Raleway Medium"/>
                <a:sym typeface="Raleway Medium"/>
              </a:rPr>
              <a:t>205</a:t>
            </a:r>
            <a:r>
              <a:rPr lang="en-US" sz="1000" b="0" i="0" u="none" strike="noStrike" cap="none" dirty="0">
                <a:solidFill>
                  <a:srgbClr val="2939FA"/>
                </a:solidFill>
                <a:latin typeface="Raleway Medium"/>
                <a:ea typeface="Raleway Medium"/>
                <a:cs typeface="Raleway Medium"/>
                <a:sym typeface="Raleway Medium"/>
              </a:rPr>
              <a:t>%</a:t>
            </a:r>
            <a:r>
              <a:rPr lang="en-US" sz="1000" b="0" i="0" u="none" strike="noStrike" cap="none" dirty="0">
                <a:solidFill>
                  <a:srgbClr val="000000"/>
                </a:solidFill>
                <a:latin typeface="Raleway Medium"/>
                <a:ea typeface="Raleway Medium"/>
                <a:cs typeface="Raleway Medium"/>
                <a:sym typeface="Raleway Medium"/>
              </a:rPr>
              <a:t> of total 2018 expenses</a:t>
            </a:r>
            <a:r>
              <a:rPr lang="en-US" sz="1000" b="0" i="0" u="none" strike="noStrike" cap="none" dirty="0">
                <a:solidFill>
                  <a:srgbClr val="C00000"/>
                </a:solidFill>
                <a:latin typeface="Raleway Medium"/>
                <a:ea typeface="Raleway Medium"/>
                <a:cs typeface="Raleway Medium"/>
                <a:sym typeface="Raleway Medium"/>
              </a:rPr>
              <a:t>. </a:t>
            </a:r>
            <a:r>
              <a:rPr lang="en-US" sz="1000" b="0" i="0" u="none" strike="noStrike" cap="none" dirty="0">
                <a:solidFill>
                  <a:srgbClr val="000000"/>
                </a:solidFill>
                <a:latin typeface="Raleway Medium"/>
                <a:ea typeface="Raleway Medium"/>
                <a:cs typeface="Raleway Medium"/>
                <a:sym typeface="Raleway Medium"/>
              </a:rPr>
              <a:t>This reflects the increase in operating costs mentioned in the previous slide and is the result of research performed and preparations for our first commercial production. </a:t>
            </a:r>
          </a:p>
          <a:p>
            <a:pPr marL="498601" marR="0" lvl="0" indent="-374649" algn="just" rtl="0">
              <a:lnSpc>
                <a:spcPct val="115000"/>
              </a:lnSpc>
              <a:spcBef>
                <a:spcPts val="600"/>
              </a:spcBef>
              <a:spcAft>
                <a:spcPts val="0"/>
              </a:spcAft>
              <a:buClr>
                <a:srgbClr val="000000"/>
              </a:buClr>
              <a:buSzPts val="1000"/>
              <a:buFont typeface="Arial"/>
              <a:buAutoNum type="romanLcPeriod"/>
            </a:pPr>
            <a:endParaRPr lang="en-US" sz="1000" b="0" i="0" u="none" strike="noStrike" cap="none" dirty="0">
              <a:solidFill>
                <a:srgbClr val="000000"/>
              </a:solidFill>
              <a:latin typeface="Raleway Medium"/>
              <a:ea typeface="Raleway Medium"/>
              <a:cs typeface="Raleway Medium"/>
              <a:sym typeface="Raleway Medium"/>
            </a:endParaRPr>
          </a:p>
          <a:p>
            <a:pPr marL="498601" lvl="0" indent="-387349" rtl="0">
              <a:lnSpc>
                <a:spcPct val="115000"/>
              </a:lnSpc>
              <a:spcBef>
                <a:spcPts val="600"/>
              </a:spcBef>
              <a:spcAft>
                <a:spcPts val="0"/>
              </a:spcAft>
              <a:buClr>
                <a:srgbClr val="000000"/>
              </a:buClr>
              <a:buSzPts val="1200"/>
              <a:buFont typeface="Raleway"/>
              <a:buAutoNum type="romanLcPeriod"/>
            </a:pPr>
            <a:r>
              <a:rPr lang="en-US" sz="1200" dirty="0">
                <a:solidFill>
                  <a:srgbClr val="2939FA"/>
                </a:solidFill>
                <a:latin typeface="Raleway Medium"/>
                <a:ea typeface="Raleway Medium"/>
                <a:cs typeface="Raleway Medium"/>
                <a:sym typeface="Raleway Medium"/>
              </a:rPr>
              <a:t>First 12 Months: Comparison 2020 vs. 2019: </a:t>
            </a:r>
            <a:endParaRPr sz="1200" dirty="0">
              <a:latin typeface="Raleway"/>
              <a:ea typeface="Raleway"/>
              <a:cs typeface="Raleway"/>
              <a:sym typeface="Raleway"/>
            </a:endParaRPr>
          </a:p>
          <a:p>
            <a:pPr marL="98552" lvl="0" indent="0" algn="just" rtl="0">
              <a:lnSpc>
                <a:spcPct val="115000"/>
              </a:lnSpc>
              <a:spcBef>
                <a:spcPts val="600"/>
              </a:spcBef>
              <a:spcAft>
                <a:spcPts val="0"/>
              </a:spcAft>
              <a:buClr>
                <a:srgbClr val="000000"/>
              </a:buClr>
              <a:buSzPts val="1400"/>
              <a:buNone/>
            </a:pPr>
            <a:r>
              <a:rPr lang="en-US" sz="1000" dirty="0">
                <a:solidFill>
                  <a:srgbClr val="000000"/>
                </a:solidFill>
                <a:latin typeface="Raleway Medium"/>
                <a:ea typeface="Raleway Medium"/>
                <a:cs typeface="Raleway Medium"/>
                <a:sym typeface="Raleway Medium"/>
              </a:rPr>
              <a:t>While in the first 12M of 2019 we had operative costs for </a:t>
            </a:r>
            <a:r>
              <a:rPr lang="en-US" sz="1000" dirty="0">
                <a:solidFill>
                  <a:srgbClr val="2939FA"/>
                </a:solidFill>
                <a:latin typeface="Raleway Medium"/>
                <a:ea typeface="Raleway Medium"/>
                <a:cs typeface="Raleway Medium"/>
                <a:sym typeface="Raleway Medium"/>
              </a:rPr>
              <a:t>USD</a:t>
            </a:r>
            <a:r>
              <a:rPr lang="en-US" sz="1000" dirty="0">
                <a:latin typeface="Raleway Medium"/>
                <a:ea typeface="Raleway Medium"/>
                <a:cs typeface="Raleway Medium"/>
                <a:sym typeface="Raleway Medium"/>
              </a:rPr>
              <a:t> </a:t>
            </a:r>
            <a:r>
              <a:rPr lang="en-US" sz="1000" dirty="0">
                <a:solidFill>
                  <a:srgbClr val="2939FA"/>
                </a:solidFill>
                <a:latin typeface="Raleway Medium"/>
                <a:ea typeface="Raleway Medium"/>
                <a:cs typeface="Raleway Medium"/>
                <a:sym typeface="Raleway Medium"/>
              </a:rPr>
              <a:t>1060 K, </a:t>
            </a:r>
            <a:r>
              <a:rPr lang="en-US" sz="1000" dirty="0">
                <a:solidFill>
                  <a:srgbClr val="000000"/>
                </a:solidFill>
                <a:latin typeface="Raleway Medium"/>
                <a:ea typeface="Raleway Medium"/>
                <a:cs typeface="Raleway Medium"/>
                <a:sym typeface="Raleway Medium"/>
              </a:rPr>
              <a:t>in the first 12M of 2020 we reached </a:t>
            </a:r>
            <a:r>
              <a:rPr lang="en-US" sz="1000" dirty="0">
                <a:solidFill>
                  <a:srgbClr val="2939FA"/>
                </a:solidFill>
                <a:latin typeface="Raleway Medium"/>
                <a:ea typeface="Raleway Medium"/>
                <a:cs typeface="Raleway Medium"/>
                <a:sym typeface="Raleway Medium"/>
              </a:rPr>
              <a:t>USD 1084 K</a:t>
            </a:r>
            <a:r>
              <a:rPr lang="en-US" sz="1000" dirty="0">
                <a:solidFill>
                  <a:srgbClr val="000000"/>
                </a:solidFill>
                <a:latin typeface="Raleway Medium"/>
                <a:ea typeface="Raleway Medium"/>
                <a:cs typeface="Raleway Medium"/>
                <a:sym typeface="Raleway Medium"/>
              </a:rPr>
              <a:t>.</a:t>
            </a:r>
            <a:endParaRPr dirty="0"/>
          </a:p>
          <a:p>
            <a:pPr marL="498601" marR="0" lvl="0" indent="-311149" algn="just" rtl="0">
              <a:lnSpc>
                <a:spcPct val="115000"/>
              </a:lnSpc>
              <a:spcBef>
                <a:spcPts val="600"/>
              </a:spcBef>
              <a:spcAft>
                <a:spcPts val="0"/>
              </a:spcAft>
              <a:buClr>
                <a:srgbClr val="000000"/>
              </a:buClr>
              <a:buSzPts val="1000"/>
              <a:buFont typeface="Arial"/>
              <a:buNone/>
            </a:pPr>
            <a:endParaRPr sz="1000" b="0" i="0" u="none" strike="noStrike" cap="none" dirty="0">
              <a:solidFill>
                <a:srgbClr val="000000"/>
              </a:solidFill>
              <a:latin typeface="Raleway Medium"/>
              <a:ea typeface="Raleway Medium"/>
              <a:cs typeface="Raleway Medium"/>
              <a:sym typeface="Raleway Medium"/>
            </a:endParaRPr>
          </a:p>
        </p:txBody>
      </p:sp>
      <p:pic>
        <p:nvPicPr>
          <p:cNvPr id="2" name="Imagen 1">
            <a:extLst>
              <a:ext uri="{FF2B5EF4-FFF2-40B4-BE49-F238E27FC236}">
                <a16:creationId xmlns:a16="http://schemas.microsoft.com/office/drawing/2014/main" id="{5AC79824-E81A-4062-8FD8-F6539BDD22F1}"/>
              </a:ext>
            </a:extLst>
          </p:cNvPr>
          <p:cNvPicPr>
            <a:picLocks noChangeAspect="1"/>
          </p:cNvPicPr>
          <p:nvPr/>
        </p:nvPicPr>
        <p:blipFill>
          <a:blip r:embed="rId3"/>
          <a:stretch>
            <a:fillRect/>
          </a:stretch>
        </p:blipFill>
        <p:spPr>
          <a:xfrm>
            <a:off x="4559875" y="709584"/>
            <a:ext cx="4490062" cy="2879179"/>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p19"/>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109" name="Google Shape;109;p19"/>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Cash flow available data </a:t>
            </a:r>
            <a:endParaRPr sz="2700" b="0" i="0" u="none" strike="noStrike" cap="none" dirty="0">
              <a:solidFill>
                <a:srgbClr val="FFFFFF"/>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a:buChar char="●"/>
            </a:pPr>
            <a:r>
              <a:rPr lang="en-US" sz="2800" i="0" u="none" strike="noStrike" cap="none" dirty="0">
                <a:solidFill>
                  <a:srgbClr val="FFFFFF"/>
                </a:solidFill>
                <a:latin typeface="Raleway"/>
                <a:ea typeface="Raleway"/>
                <a:cs typeface="Raleway"/>
                <a:sym typeface="Raleway"/>
              </a:rPr>
              <a:t>Management tools</a:t>
            </a:r>
            <a:endParaRPr sz="2800"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i="0" u="none" strike="noStrike" cap="none" dirty="0">
                <a:solidFill>
                  <a:srgbClr val="FFFFFF"/>
                </a:solidFill>
                <a:latin typeface="Raleway"/>
                <a:ea typeface="Raleway"/>
                <a:cs typeface="Raleway"/>
                <a:sym typeface="Raleway"/>
              </a:rPr>
              <a:t>Balance Sheet</a:t>
            </a:r>
            <a:endParaRPr sz="2400"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i="0" u="none" strike="noStrike" cap="none" dirty="0">
                <a:solidFill>
                  <a:srgbClr val="FFFFFF"/>
                </a:solidFill>
                <a:latin typeface="Raleway"/>
                <a:ea typeface="Raleway"/>
                <a:cs typeface="Raleway"/>
                <a:sym typeface="Raleway"/>
              </a:rPr>
              <a:t>Income Statement</a:t>
            </a:r>
            <a:endParaRPr sz="2400" i="0" u="none" strike="noStrike" cap="none" dirty="0">
              <a:solidFill>
                <a:srgbClr val="FFFFFF"/>
              </a:solidFill>
              <a:latin typeface="Raleway"/>
              <a:ea typeface="Raleway"/>
              <a:cs typeface="Raleway"/>
              <a:sym typeface="Raleway"/>
            </a:endParaRPr>
          </a:p>
          <a:p>
            <a:pPr marL="457200" marR="0" lvl="0" indent="-342900" algn="l" rtl="0">
              <a:lnSpc>
                <a:spcPct val="115000"/>
              </a:lnSpc>
              <a:spcBef>
                <a:spcPts val="0"/>
              </a:spcBef>
              <a:spcAft>
                <a:spcPts val="0"/>
              </a:spcAft>
              <a:buClr>
                <a:srgbClr val="FFFFFF"/>
              </a:buClr>
              <a:buSzPts val="1800"/>
              <a:buFont typeface="Raleway Medium"/>
              <a:buChar char="●"/>
            </a:pPr>
            <a:r>
              <a:rPr lang="en-US" sz="2400" b="1" dirty="0">
                <a:solidFill>
                  <a:srgbClr val="FFFFFF"/>
                </a:solidFill>
                <a:latin typeface="Raleway"/>
                <a:sym typeface="Raleway Medium"/>
              </a:rPr>
              <a:t>Harvest Valuation</a:t>
            </a:r>
            <a:endParaRPr sz="2400" b="1" dirty="0">
              <a:solidFill>
                <a:srgbClr val="FFFFFF"/>
              </a:solidFill>
              <a:latin typeface="Raleway"/>
              <a:sym typeface="Raleway Medium"/>
            </a:endParaRPr>
          </a:p>
        </p:txBody>
      </p:sp>
      <p:sp>
        <p:nvSpPr>
          <p:cNvPr id="110" name="Google Shape;110;p19"/>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extLst>
      <p:ext uri="{BB962C8B-B14F-4D97-AF65-F5344CB8AC3E}">
        <p14:creationId xmlns:p14="http://schemas.microsoft.com/office/powerpoint/2010/main" val="1081004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99F7057-A585-4BA9-966A-134400845D6F}"/>
              </a:ext>
            </a:extLst>
          </p:cNvPr>
          <p:cNvPicPr>
            <a:picLocks noChangeAspect="1"/>
          </p:cNvPicPr>
          <p:nvPr/>
        </p:nvPicPr>
        <p:blipFill>
          <a:blip r:embed="rId2"/>
          <a:stretch>
            <a:fillRect/>
          </a:stretch>
        </p:blipFill>
        <p:spPr>
          <a:xfrm>
            <a:off x="5567462" y="370072"/>
            <a:ext cx="2894438" cy="2085189"/>
          </a:xfrm>
          <a:prstGeom prst="rect">
            <a:avLst/>
          </a:prstGeom>
        </p:spPr>
      </p:pic>
      <p:pic>
        <p:nvPicPr>
          <p:cNvPr id="2" name="Imagen 1">
            <a:extLst>
              <a:ext uri="{FF2B5EF4-FFF2-40B4-BE49-F238E27FC236}">
                <a16:creationId xmlns:a16="http://schemas.microsoft.com/office/drawing/2014/main" id="{7B205453-260D-4A9A-AAE5-4A5F1887DA2D}"/>
              </a:ext>
            </a:extLst>
          </p:cNvPr>
          <p:cNvPicPr>
            <a:picLocks noChangeAspect="1"/>
          </p:cNvPicPr>
          <p:nvPr/>
        </p:nvPicPr>
        <p:blipFill>
          <a:blip r:embed="rId3"/>
          <a:stretch>
            <a:fillRect/>
          </a:stretch>
        </p:blipFill>
        <p:spPr>
          <a:xfrm>
            <a:off x="550145" y="591208"/>
            <a:ext cx="2125243" cy="1794511"/>
          </a:xfrm>
          <a:prstGeom prst="rect">
            <a:avLst/>
          </a:prstGeom>
        </p:spPr>
      </p:pic>
      <p:sp>
        <p:nvSpPr>
          <p:cNvPr id="3" name="Título 2">
            <a:extLst>
              <a:ext uri="{FF2B5EF4-FFF2-40B4-BE49-F238E27FC236}">
                <a16:creationId xmlns:a16="http://schemas.microsoft.com/office/drawing/2014/main" id="{6575CDF7-FCA5-4AB7-A303-2CC229114B21}"/>
              </a:ext>
            </a:extLst>
          </p:cNvPr>
          <p:cNvSpPr>
            <a:spLocks noGrp="1"/>
          </p:cNvSpPr>
          <p:nvPr>
            <p:ph type="title"/>
          </p:nvPr>
        </p:nvSpPr>
        <p:spPr>
          <a:xfrm>
            <a:off x="267349" y="-24713"/>
            <a:ext cx="8229600" cy="857250"/>
          </a:xfrm>
        </p:spPr>
        <p:txBody>
          <a:bodyPr/>
          <a:lstStyle/>
          <a:p>
            <a:r>
              <a:rPr lang="en-US" sz="2400" dirty="0">
                <a:solidFill>
                  <a:srgbClr val="1B36FF"/>
                </a:solidFill>
                <a:latin typeface="Raleway"/>
                <a:sym typeface="Raleway"/>
              </a:rPr>
              <a:t>Harvest Valuation</a:t>
            </a:r>
            <a:endParaRPr lang="es-UY" sz="2400" dirty="0"/>
          </a:p>
        </p:txBody>
      </p:sp>
      <p:cxnSp>
        <p:nvCxnSpPr>
          <p:cNvPr id="8" name="Google Shape;129;p21">
            <a:extLst>
              <a:ext uri="{FF2B5EF4-FFF2-40B4-BE49-F238E27FC236}">
                <a16:creationId xmlns:a16="http://schemas.microsoft.com/office/drawing/2014/main" id="{5D38AB55-EDF2-40A5-973C-8E2F4D54BE45}"/>
              </a:ext>
            </a:extLst>
          </p:cNvPr>
          <p:cNvCxnSpPr>
            <a:cxnSpLocks/>
            <a:stCxn id="10" idx="2"/>
          </p:cNvCxnSpPr>
          <p:nvPr/>
        </p:nvCxnSpPr>
        <p:spPr>
          <a:xfrm>
            <a:off x="2842072" y="2222770"/>
            <a:ext cx="4794678" cy="0"/>
          </a:xfrm>
          <a:prstGeom prst="straightConnector1">
            <a:avLst/>
          </a:prstGeom>
          <a:noFill/>
          <a:ln w="19050" cap="flat" cmpd="sng">
            <a:solidFill>
              <a:srgbClr val="FFCC8B"/>
            </a:solidFill>
            <a:prstDash val="dash"/>
            <a:round/>
            <a:headEnd type="none" w="sm" len="sm"/>
            <a:tailEnd type="triangle" w="med" len="med"/>
          </a:ln>
        </p:spPr>
      </p:cxnSp>
      <p:sp>
        <p:nvSpPr>
          <p:cNvPr id="9" name="Google Shape;130;p21">
            <a:extLst>
              <a:ext uri="{FF2B5EF4-FFF2-40B4-BE49-F238E27FC236}">
                <a16:creationId xmlns:a16="http://schemas.microsoft.com/office/drawing/2014/main" id="{479AC484-C2D9-4D71-A5BB-6520B39DEC66}"/>
              </a:ext>
            </a:extLst>
          </p:cNvPr>
          <p:cNvSpPr/>
          <p:nvPr/>
        </p:nvSpPr>
        <p:spPr>
          <a:xfrm>
            <a:off x="7725535" y="1093509"/>
            <a:ext cx="627444" cy="1381801"/>
          </a:xfrm>
          <a:prstGeom prst="rect">
            <a:avLst/>
          </a:prstGeom>
          <a:noFill/>
          <a:ln w="25400" cap="flat" cmpd="sng">
            <a:solidFill>
              <a:srgbClr val="FFCC8B"/>
            </a:solidFill>
            <a:prstDash val="dash"/>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0" name="Elipse 9">
            <a:extLst>
              <a:ext uri="{FF2B5EF4-FFF2-40B4-BE49-F238E27FC236}">
                <a16:creationId xmlns:a16="http://schemas.microsoft.com/office/drawing/2014/main" id="{051E981C-B9CD-4535-BA92-7E2530518FE2}"/>
              </a:ext>
            </a:extLst>
          </p:cNvPr>
          <p:cNvSpPr/>
          <p:nvPr/>
        </p:nvSpPr>
        <p:spPr>
          <a:xfrm flipH="1">
            <a:off x="2009670" y="1970768"/>
            <a:ext cx="832402" cy="504004"/>
          </a:xfrm>
          <a:prstGeom prst="ellipse">
            <a:avLst/>
          </a:prstGeom>
          <a:noFill/>
          <a:ln w="19050">
            <a:solidFill>
              <a:schemeClr val="accent4">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uadroTexto 15">
            <a:extLst>
              <a:ext uri="{FF2B5EF4-FFF2-40B4-BE49-F238E27FC236}">
                <a16:creationId xmlns:a16="http://schemas.microsoft.com/office/drawing/2014/main" id="{FCEBD0B0-DABA-418B-8B08-4C721E6E8D28}"/>
              </a:ext>
            </a:extLst>
          </p:cNvPr>
          <p:cNvSpPr txBox="1"/>
          <p:nvPr/>
        </p:nvSpPr>
        <p:spPr>
          <a:xfrm>
            <a:off x="267349" y="2475310"/>
            <a:ext cx="4123781" cy="1785104"/>
          </a:xfrm>
          <a:prstGeom prst="rect">
            <a:avLst/>
          </a:prstGeom>
          <a:noFill/>
        </p:spPr>
        <p:txBody>
          <a:bodyPr wrap="square" rtlCol="0">
            <a:spAutoFit/>
          </a:bodyPr>
          <a:lstStyle/>
          <a:p>
            <a:pPr marL="285750" indent="-285750">
              <a:buFont typeface="Courier New" panose="02070309020205020404" pitchFamily="49" charset="0"/>
              <a:buChar char="o"/>
            </a:pPr>
            <a:r>
              <a:rPr lang="es-UY" sz="1000" dirty="0" err="1">
                <a:latin typeface="Raleway Medium"/>
              </a:rPr>
              <a:t>The</a:t>
            </a:r>
            <a:r>
              <a:rPr lang="es-UY" sz="1000" dirty="0">
                <a:latin typeface="Raleway Medium"/>
              </a:rPr>
              <a:t> </a:t>
            </a:r>
            <a:r>
              <a:rPr lang="es-UY" sz="1000" dirty="0" err="1">
                <a:latin typeface="Raleway Medium"/>
              </a:rPr>
              <a:t>first</a:t>
            </a:r>
            <a:r>
              <a:rPr lang="es-UY" sz="1000" dirty="0">
                <a:latin typeface="Raleway Medium"/>
              </a:rPr>
              <a:t> </a:t>
            </a:r>
            <a:r>
              <a:rPr lang="es-UY" sz="1000" dirty="0" err="1">
                <a:latin typeface="Raleway Medium"/>
              </a:rPr>
              <a:t>harvest</a:t>
            </a:r>
            <a:r>
              <a:rPr lang="es-UY" sz="1000" dirty="0">
                <a:latin typeface="Raleway Medium"/>
              </a:rPr>
              <a:t> </a:t>
            </a:r>
            <a:r>
              <a:rPr lang="es-UY" sz="1000" dirty="0" err="1">
                <a:latin typeface="Raleway Medium"/>
              </a:rPr>
              <a:t>yielded</a:t>
            </a:r>
            <a:r>
              <a:rPr lang="es-UY" sz="1000" dirty="0">
                <a:latin typeface="Raleway Medium"/>
              </a:rPr>
              <a:t> 20% </a:t>
            </a:r>
            <a:r>
              <a:rPr lang="es-UY" sz="1000" dirty="0" err="1">
                <a:latin typeface="Raleway Medium"/>
              </a:rPr>
              <a:t>compared</a:t>
            </a:r>
            <a:r>
              <a:rPr lang="es-UY" sz="1000" dirty="0">
                <a:latin typeface="Raleway Medium"/>
              </a:rPr>
              <a:t> </a:t>
            </a:r>
            <a:r>
              <a:rPr lang="es-UY" sz="1000" dirty="0" err="1">
                <a:latin typeface="Raleway Medium"/>
              </a:rPr>
              <a:t>to</a:t>
            </a:r>
            <a:r>
              <a:rPr lang="es-UY" sz="1000" dirty="0">
                <a:latin typeface="Raleway Medium"/>
              </a:rPr>
              <a:t> </a:t>
            </a:r>
            <a:r>
              <a:rPr lang="es-UY" sz="1000" dirty="0" err="1">
                <a:latin typeface="Raleway Medium"/>
              </a:rPr>
              <a:t>what</a:t>
            </a:r>
            <a:r>
              <a:rPr lang="es-UY" sz="1000" dirty="0">
                <a:latin typeface="Raleway Medium"/>
              </a:rPr>
              <a:t> </a:t>
            </a:r>
            <a:r>
              <a:rPr lang="es-UY" sz="1000" dirty="0" err="1">
                <a:latin typeface="Raleway Medium"/>
              </a:rPr>
              <a:t>was</a:t>
            </a:r>
            <a:r>
              <a:rPr lang="es-UY" sz="1000" dirty="0">
                <a:latin typeface="Raleway Medium"/>
              </a:rPr>
              <a:t> </a:t>
            </a:r>
            <a:r>
              <a:rPr lang="es-UY" sz="1000" dirty="0" err="1">
                <a:latin typeface="Raleway Medium"/>
              </a:rPr>
              <a:t>expected</a:t>
            </a:r>
            <a:r>
              <a:rPr lang="es-UY" sz="1000" dirty="0">
                <a:latin typeface="Raleway Medium"/>
              </a:rPr>
              <a:t>.</a:t>
            </a:r>
          </a:p>
          <a:p>
            <a:pPr marL="285750" indent="-285750">
              <a:buFont typeface="Courier New" panose="02070309020205020404" pitchFamily="49" charset="0"/>
              <a:buChar char="o"/>
            </a:pPr>
            <a:endParaRPr lang="es-UY" sz="1000" dirty="0">
              <a:latin typeface="Raleway Medium"/>
            </a:endParaRPr>
          </a:p>
          <a:p>
            <a:pPr marL="285750" indent="-285750">
              <a:buFont typeface="Courier New" panose="02070309020205020404" pitchFamily="49" charset="0"/>
              <a:buChar char="o"/>
            </a:pPr>
            <a:r>
              <a:rPr lang="es-UY" sz="1000" dirty="0" err="1">
                <a:latin typeface="Raleway Medium"/>
              </a:rPr>
              <a:t>Second</a:t>
            </a:r>
            <a:r>
              <a:rPr lang="es-UY" sz="1000" dirty="0">
                <a:latin typeface="Raleway Medium"/>
              </a:rPr>
              <a:t> </a:t>
            </a:r>
            <a:r>
              <a:rPr lang="es-UY" sz="1000" dirty="0" err="1">
                <a:latin typeface="Raleway Medium"/>
              </a:rPr>
              <a:t>harvest</a:t>
            </a:r>
            <a:r>
              <a:rPr lang="es-UY" sz="1000" dirty="0">
                <a:latin typeface="Raleway Medium"/>
              </a:rPr>
              <a:t> </a:t>
            </a:r>
            <a:r>
              <a:rPr lang="es-UY" sz="1000" dirty="0" err="1">
                <a:latin typeface="Raleway Medium"/>
              </a:rPr>
              <a:t>yielded</a:t>
            </a:r>
            <a:r>
              <a:rPr lang="es-UY" sz="1000" dirty="0">
                <a:latin typeface="Raleway Medium"/>
              </a:rPr>
              <a:t> 40 % </a:t>
            </a:r>
            <a:r>
              <a:rPr lang="es-UY" sz="1000" dirty="0" err="1">
                <a:latin typeface="Raleway Medium"/>
              </a:rPr>
              <a:t>compared</a:t>
            </a:r>
            <a:r>
              <a:rPr lang="es-UY" sz="1000" dirty="0">
                <a:latin typeface="Raleway Medium"/>
              </a:rPr>
              <a:t> </a:t>
            </a:r>
            <a:r>
              <a:rPr lang="es-UY" sz="1000" dirty="0" err="1">
                <a:latin typeface="Raleway Medium"/>
              </a:rPr>
              <a:t>to</a:t>
            </a:r>
            <a:r>
              <a:rPr lang="es-UY" sz="1000" dirty="0">
                <a:latin typeface="Raleway Medium"/>
              </a:rPr>
              <a:t> </a:t>
            </a:r>
            <a:r>
              <a:rPr lang="es-UY" sz="1000" dirty="0" err="1">
                <a:latin typeface="Raleway Medium"/>
              </a:rPr>
              <a:t>what</a:t>
            </a:r>
            <a:r>
              <a:rPr lang="es-UY" sz="1000" dirty="0">
                <a:latin typeface="Raleway Medium"/>
              </a:rPr>
              <a:t> </a:t>
            </a:r>
            <a:r>
              <a:rPr lang="es-UY" sz="1000" dirty="0" err="1">
                <a:latin typeface="Raleway Medium"/>
              </a:rPr>
              <a:t>was</a:t>
            </a:r>
            <a:r>
              <a:rPr lang="es-UY" sz="1000" dirty="0">
                <a:latin typeface="Raleway Medium"/>
              </a:rPr>
              <a:t> </a:t>
            </a:r>
            <a:r>
              <a:rPr lang="es-UY" sz="1000" dirty="0" err="1">
                <a:latin typeface="Raleway Medium"/>
              </a:rPr>
              <a:t>expected</a:t>
            </a:r>
            <a:r>
              <a:rPr lang="es-UY" sz="1000" dirty="0">
                <a:latin typeface="Raleway Medium"/>
              </a:rPr>
              <a:t> and 10% more </a:t>
            </a:r>
            <a:r>
              <a:rPr lang="es-UY" sz="1000" dirty="0" err="1">
                <a:latin typeface="Raleway Medium"/>
              </a:rPr>
              <a:t>compared</a:t>
            </a:r>
            <a:r>
              <a:rPr lang="es-UY" sz="1000" dirty="0">
                <a:latin typeface="Raleway Medium"/>
              </a:rPr>
              <a:t> </a:t>
            </a:r>
            <a:r>
              <a:rPr lang="es-UY" sz="1000" dirty="0" err="1">
                <a:latin typeface="Raleway Medium"/>
              </a:rPr>
              <a:t>with</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first</a:t>
            </a:r>
            <a:r>
              <a:rPr lang="es-UY" sz="1000" dirty="0">
                <a:latin typeface="Raleway Medium"/>
              </a:rPr>
              <a:t> </a:t>
            </a:r>
            <a:r>
              <a:rPr lang="es-UY" sz="1000" dirty="0" err="1">
                <a:latin typeface="Raleway Medium"/>
              </a:rPr>
              <a:t>harvest</a:t>
            </a:r>
            <a:r>
              <a:rPr lang="es-UY" sz="1000" dirty="0">
                <a:latin typeface="Raleway Medium"/>
              </a:rPr>
              <a:t> </a:t>
            </a:r>
            <a:r>
              <a:rPr lang="es-UY" sz="1000" dirty="0" err="1">
                <a:latin typeface="Raleway Medium"/>
              </a:rPr>
              <a:t>of</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year</a:t>
            </a:r>
            <a:r>
              <a:rPr lang="es-UY" sz="1000" dirty="0">
                <a:latin typeface="Raleway Medium"/>
              </a:rPr>
              <a:t>. </a:t>
            </a:r>
          </a:p>
          <a:p>
            <a:pPr marL="285750" indent="-285750">
              <a:buFont typeface="Courier New" panose="02070309020205020404" pitchFamily="49" charset="0"/>
              <a:buChar char="o"/>
            </a:pPr>
            <a:endParaRPr lang="es-UY" sz="1000" dirty="0">
              <a:latin typeface="Raleway Medium"/>
            </a:endParaRPr>
          </a:p>
          <a:p>
            <a:pPr marL="285750" indent="-285750">
              <a:buFont typeface="Courier New" panose="02070309020205020404" pitchFamily="49" charset="0"/>
              <a:buChar char="o"/>
            </a:pPr>
            <a:r>
              <a:rPr lang="en-US" sz="1000" dirty="0">
                <a:latin typeface="Raleway Medium"/>
              </a:rPr>
              <a:t>The increase in harvest is mainly due to the season of the year, a change in genetics in one of the rooms and the know-how of our staff.</a:t>
            </a:r>
            <a:endParaRPr lang="es-UY" sz="1000" dirty="0">
              <a:latin typeface="Raleway Medium"/>
            </a:endParaRPr>
          </a:p>
          <a:p>
            <a:pPr marL="285750" indent="-285750">
              <a:buFont typeface="Courier New" panose="02070309020205020404" pitchFamily="49" charset="0"/>
              <a:buChar char="o"/>
            </a:pPr>
            <a:endParaRPr lang="es-UY" sz="1000" dirty="0">
              <a:latin typeface="Raleway Medium"/>
            </a:endParaRPr>
          </a:p>
          <a:p>
            <a:pPr marL="285750" indent="-285750">
              <a:buFont typeface="Courier New" panose="02070309020205020404" pitchFamily="49" charset="0"/>
              <a:buChar char="o"/>
            </a:pPr>
            <a:r>
              <a:rPr lang="es-UY" sz="1000" dirty="0" err="1">
                <a:latin typeface="Raleway Medium"/>
              </a:rPr>
              <a:t>We</a:t>
            </a:r>
            <a:r>
              <a:rPr lang="es-UY" sz="1000" dirty="0">
                <a:latin typeface="Raleway Medium"/>
              </a:rPr>
              <a:t> </a:t>
            </a:r>
            <a:r>
              <a:rPr lang="es-UY" sz="1000" dirty="0" err="1">
                <a:latin typeface="Raleway Medium"/>
              </a:rPr>
              <a:t>based</a:t>
            </a:r>
            <a:r>
              <a:rPr lang="es-UY" sz="1000" dirty="0">
                <a:latin typeface="Raleway Medium"/>
              </a:rPr>
              <a:t> </a:t>
            </a:r>
            <a:r>
              <a:rPr lang="es-UY" sz="1000" dirty="0" err="1">
                <a:latin typeface="Raleway Medium"/>
              </a:rPr>
              <a:t>on</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studies</a:t>
            </a:r>
            <a:r>
              <a:rPr lang="es-UY" sz="1000" dirty="0">
                <a:latin typeface="Raleway Medium"/>
              </a:rPr>
              <a:t> </a:t>
            </a:r>
            <a:r>
              <a:rPr lang="es-UY" sz="1000" dirty="0" err="1">
                <a:latin typeface="Raleway Medium"/>
              </a:rPr>
              <a:t>carried</a:t>
            </a:r>
            <a:r>
              <a:rPr lang="es-UY" sz="1000" dirty="0">
                <a:latin typeface="Raleway Medium"/>
              </a:rPr>
              <a:t> </a:t>
            </a:r>
            <a:r>
              <a:rPr lang="es-UY" sz="1000" dirty="0" err="1">
                <a:latin typeface="Raleway Medium"/>
              </a:rPr>
              <a:t>out</a:t>
            </a:r>
            <a:r>
              <a:rPr lang="es-UY" sz="1000" dirty="0">
                <a:latin typeface="Raleway Medium"/>
              </a:rPr>
              <a:t> </a:t>
            </a:r>
            <a:r>
              <a:rPr lang="es-UY" sz="1000" dirty="0" err="1">
                <a:latin typeface="Raleway Medium"/>
              </a:rPr>
              <a:t>for</a:t>
            </a:r>
            <a:r>
              <a:rPr lang="es-UY" sz="1000" dirty="0">
                <a:latin typeface="Raleway Medium"/>
              </a:rPr>
              <a:t> </a:t>
            </a:r>
            <a:r>
              <a:rPr lang="es-UY" sz="1000" dirty="0" err="1">
                <a:latin typeface="Raleway Medium"/>
              </a:rPr>
              <a:t>the</a:t>
            </a:r>
            <a:r>
              <a:rPr lang="es-UY" sz="1000" dirty="0">
                <a:latin typeface="Raleway Medium"/>
              </a:rPr>
              <a:t> </a:t>
            </a:r>
            <a:r>
              <a:rPr lang="es-UY" sz="1000" dirty="0" err="1">
                <a:latin typeface="Raleway Medium"/>
              </a:rPr>
              <a:t>business</a:t>
            </a:r>
            <a:r>
              <a:rPr lang="es-UY" sz="1000" dirty="0">
                <a:latin typeface="Raleway Medium"/>
              </a:rPr>
              <a:t> plan </a:t>
            </a:r>
            <a:r>
              <a:rPr lang="es-UY" sz="1000" dirty="0" err="1">
                <a:latin typeface="Raleway Medium"/>
              </a:rPr>
              <a:t>to</a:t>
            </a:r>
            <a:r>
              <a:rPr lang="es-UY" sz="1000" dirty="0">
                <a:latin typeface="Raleway Medium"/>
              </a:rPr>
              <a:t> set </a:t>
            </a:r>
            <a:r>
              <a:rPr lang="es-UY" sz="1000" dirty="0" err="1">
                <a:latin typeface="Raleway Medium"/>
              </a:rPr>
              <a:t>the</a:t>
            </a:r>
            <a:r>
              <a:rPr lang="es-UY" sz="1000" dirty="0">
                <a:latin typeface="Raleway Medium"/>
              </a:rPr>
              <a:t> </a:t>
            </a:r>
            <a:r>
              <a:rPr lang="es-UY" sz="1000" dirty="0" err="1">
                <a:latin typeface="Raleway Medium"/>
              </a:rPr>
              <a:t>price</a:t>
            </a:r>
            <a:r>
              <a:rPr lang="es-UY" sz="1000" dirty="0">
                <a:latin typeface="Raleway Medium"/>
              </a:rPr>
              <a:t> in </a:t>
            </a:r>
            <a:r>
              <a:rPr lang="es-UY" sz="1000" b="1" dirty="0">
                <a:latin typeface="Raleway Medium"/>
              </a:rPr>
              <a:t>3,5 USD/gr.</a:t>
            </a:r>
          </a:p>
        </p:txBody>
      </p:sp>
      <p:sp>
        <p:nvSpPr>
          <p:cNvPr id="17" name="Google Shape;173;p25">
            <a:extLst>
              <a:ext uri="{FF2B5EF4-FFF2-40B4-BE49-F238E27FC236}">
                <a16:creationId xmlns:a16="http://schemas.microsoft.com/office/drawing/2014/main" id="{9591FD00-B022-4985-BC72-924CDC0F0BF2}"/>
              </a:ext>
            </a:extLst>
          </p:cNvPr>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lvl="0" algn="r">
              <a:buSzPts val="1200"/>
            </a:pPr>
            <a:endParaRPr lang="en-US" sz="1200" dirty="0">
              <a:solidFill>
                <a:srgbClr val="FFFFFF"/>
              </a:solidFill>
              <a:latin typeface="Raleway"/>
              <a:ea typeface="Raleway"/>
              <a:cs typeface="Raleway"/>
              <a:sym typeface="Raleway"/>
            </a:endParaRPr>
          </a:p>
        </p:txBody>
      </p:sp>
      <p:sp>
        <p:nvSpPr>
          <p:cNvPr id="13" name="CuadroTexto 12">
            <a:extLst>
              <a:ext uri="{FF2B5EF4-FFF2-40B4-BE49-F238E27FC236}">
                <a16:creationId xmlns:a16="http://schemas.microsoft.com/office/drawing/2014/main" id="{07D45838-1D7E-4F67-89AA-77C89D4D8C28}"/>
              </a:ext>
            </a:extLst>
          </p:cNvPr>
          <p:cNvSpPr txBox="1"/>
          <p:nvPr/>
        </p:nvSpPr>
        <p:spPr>
          <a:xfrm>
            <a:off x="8701873" y="72514"/>
            <a:ext cx="523623" cy="461665"/>
          </a:xfrm>
          <a:prstGeom prst="rect">
            <a:avLst/>
          </a:prstGeom>
          <a:noFill/>
        </p:spPr>
        <p:txBody>
          <a:bodyPr wrap="square" rtlCol="0">
            <a:spAutoFit/>
          </a:bodyPr>
          <a:lstStyle/>
          <a:p>
            <a:r>
              <a:rPr lang="es-UY" sz="1200" dirty="0">
                <a:solidFill>
                  <a:schemeClr val="bg1"/>
                </a:solidFill>
                <a:latin typeface="Raleway"/>
              </a:rPr>
              <a:t>14	</a:t>
            </a:r>
            <a:endParaRPr lang="es-UY" dirty="0">
              <a:solidFill>
                <a:schemeClr val="bg1"/>
              </a:solidFill>
            </a:endParaRPr>
          </a:p>
        </p:txBody>
      </p:sp>
      <p:pic>
        <p:nvPicPr>
          <p:cNvPr id="7" name="Imagen 6">
            <a:extLst>
              <a:ext uri="{FF2B5EF4-FFF2-40B4-BE49-F238E27FC236}">
                <a16:creationId xmlns:a16="http://schemas.microsoft.com/office/drawing/2014/main" id="{AF0716EB-9A79-4432-A93C-881B6483AB9C}"/>
              </a:ext>
            </a:extLst>
          </p:cNvPr>
          <p:cNvPicPr>
            <a:picLocks noChangeAspect="1"/>
          </p:cNvPicPr>
          <p:nvPr/>
        </p:nvPicPr>
        <p:blipFill>
          <a:blip r:embed="rId4"/>
          <a:stretch>
            <a:fillRect/>
          </a:stretch>
        </p:blipFill>
        <p:spPr>
          <a:xfrm>
            <a:off x="5492004" y="2633052"/>
            <a:ext cx="2969896" cy="1785098"/>
          </a:xfrm>
          <a:prstGeom prst="rect">
            <a:avLst/>
          </a:prstGeom>
        </p:spPr>
      </p:pic>
    </p:spTree>
    <p:extLst>
      <p:ext uri="{BB962C8B-B14F-4D97-AF65-F5344CB8AC3E}">
        <p14:creationId xmlns:p14="http://schemas.microsoft.com/office/powerpoint/2010/main" val="1291803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pic>
        <p:nvPicPr>
          <p:cNvPr id="67" name="Google Shape;67;p15"/>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68" name="Google Shape;68;p15"/>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Cash flow available data</a:t>
            </a:r>
            <a:endParaRPr sz="2700" b="0"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Management tools</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Balance Sheet</a:t>
            </a:r>
            <a:endParaRPr sz="18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Income Statement</a:t>
            </a:r>
            <a:endParaRPr sz="18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800" b="0" i="0" u="none" strike="noStrike" cap="none" dirty="0">
                <a:solidFill>
                  <a:srgbClr val="FFFFFF"/>
                </a:solidFill>
                <a:latin typeface="Raleway Medium"/>
                <a:ea typeface="Raleway Medium"/>
                <a:cs typeface="Raleway Medium"/>
                <a:sym typeface="Raleway Medium"/>
              </a:rPr>
              <a:t>Harvest Valuation</a:t>
            </a:r>
            <a:endParaRPr sz="1800" b="0" i="0" u="none" strike="noStrike" cap="none" dirty="0">
              <a:solidFill>
                <a:srgbClr val="FFFFFF"/>
              </a:solidFill>
              <a:latin typeface="Raleway Medium"/>
              <a:ea typeface="Raleway Medium"/>
              <a:cs typeface="Raleway Medium"/>
              <a:sym typeface="Raleway Medium"/>
            </a:endParaRPr>
          </a:p>
        </p:txBody>
      </p:sp>
      <p:sp>
        <p:nvSpPr>
          <p:cNvPr id="69" name="Google Shape;69;p15"/>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pic>
        <p:nvPicPr>
          <p:cNvPr id="74" name="Google Shape;74;p16"/>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75" name="Google Shape;75;p16"/>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Cash flow available data</a:t>
            </a:r>
            <a:endParaRPr sz="2700" b="1" i="0" u="none" strike="noStrike" cap="none" dirty="0">
              <a:solidFill>
                <a:schemeClr val="dk1"/>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Management tools</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Balance Sheet</a:t>
            </a:r>
            <a:endParaRPr sz="1600" b="0" i="0" u="none" strike="noStrike" cap="none" dirty="0">
              <a:solidFill>
                <a:srgbClr val="FFFFFF"/>
              </a:solidFill>
              <a:latin typeface="Raleway Medium"/>
              <a:ea typeface="Raleway Medium"/>
              <a:cs typeface="Raleway Medium"/>
              <a:sym typeface="Raleway Medium"/>
            </a:endParaRPr>
          </a:p>
          <a:p>
            <a:pPr marL="914400" marR="0" lvl="1"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Income Statement</a:t>
            </a:r>
            <a:endParaRPr sz="1600" b="0" i="0" u="none" strike="noStrike" cap="none" dirty="0">
              <a:solidFill>
                <a:srgbClr val="FFFFFF"/>
              </a:solidFill>
              <a:latin typeface="Raleway Medium"/>
              <a:ea typeface="Raleway Medium"/>
              <a:cs typeface="Raleway Medium"/>
              <a:sym typeface="Raleway Medium"/>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dirty="0">
                <a:solidFill>
                  <a:srgbClr val="FFFFFF"/>
                </a:solidFill>
                <a:latin typeface="Raleway Medium"/>
                <a:ea typeface="Raleway Medium"/>
                <a:cs typeface="Raleway Medium"/>
                <a:sym typeface="Raleway Medium"/>
              </a:rPr>
              <a:t>Harvest Valuation</a:t>
            </a:r>
            <a:endParaRPr sz="1600" b="0" i="0" u="none" strike="noStrike" cap="none" dirty="0">
              <a:solidFill>
                <a:srgbClr val="FFFFFF"/>
              </a:solidFill>
              <a:latin typeface="Raleway Medium"/>
              <a:ea typeface="Raleway Medium"/>
              <a:cs typeface="Raleway Medium"/>
              <a:sym typeface="Raleway Medium"/>
            </a:endParaRPr>
          </a:p>
        </p:txBody>
      </p:sp>
      <p:sp>
        <p:nvSpPr>
          <p:cNvPr id="76" name="Google Shape;76;p16"/>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7"/>
          <p:cNvSpPr txBox="1">
            <a:spLocks noGrp="1"/>
          </p:cNvSpPr>
          <p:nvPr>
            <p:ph type="body" idx="1"/>
          </p:nvPr>
        </p:nvSpPr>
        <p:spPr>
          <a:xfrm>
            <a:off x="42580" y="1011163"/>
            <a:ext cx="46038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2019</a:t>
            </a:r>
            <a:r>
              <a:rPr lang="en-US" sz="1200" b="0" i="0" u="none" strike="noStrike" cap="none" dirty="0">
                <a:solidFill>
                  <a:schemeClr val="dk1"/>
                </a:solidFill>
                <a:latin typeface="Raleway Medium"/>
                <a:ea typeface="Raleway Medium"/>
                <a:cs typeface="Raleway Medium"/>
                <a:sym typeface="Raleway Medium"/>
              </a:rPr>
              <a:t>: </a:t>
            </a:r>
            <a:br>
              <a:rPr lang="en-US" sz="1200" b="0" i="0" u="none" strike="noStrike" cap="none" dirty="0">
                <a:solidFill>
                  <a:schemeClr val="dk1"/>
                </a:solidFill>
                <a:latin typeface="Raleway Medium"/>
                <a:ea typeface="Raleway Medium"/>
                <a:cs typeface="Raleway Medium"/>
                <a:sym typeface="Raleway Medium"/>
              </a:rPr>
            </a:br>
            <a:r>
              <a:rPr lang="en-US" sz="1200" b="1" i="0" u="none" strike="noStrike" cap="none" dirty="0">
                <a:solidFill>
                  <a:srgbClr val="2939FA"/>
                </a:solidFill>
                <a:latin typeface="Arial"/>
                <a:ea typeface="Arial"/>
                <a:cs typeface="Arial"/>
                <a:sym typeface="Arial"/>
              </a:rPr>
              <a:t>USD 138</a:t>
            </a:r>
            <a:r>
              <a:rPr lang="en-US" sz="1200" b="1" dirty="0">
                <a:solidFill>
                  <a:srgbClr val="2939FA"/>
                </a:solidFill>
                <a:latin typeface="Arial"/>
                <a:ea typeface="Arial"/>
                <a:cs typeface="Arial"/>
                <a:sym typeface="Arial"/>
              </a:rPr>
              <a:t>,</a:t>
            </a:r>
            <a:r>
              <a:rPr lang="en-US" sz="1200" b="1" i="0" u="none" strike="noStrike" cap="none" dirty="0">
                <a:solidFill>
                  <a:srgbClr val="2939FA"/>
                </a:solidFill>
                <a:latin typeface="Arial"/>
                <a:ea typeface="Arial"/>
                <a:cs typeface="Arial"/>
                <a:sym typeface="Arial"/>
              </a:rPr>
              <a:t>086</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chemeClr val="dk1"/>
              </a:solidFill>
              <a:latin typeface="Rambla"/>
              <a:ea typeface="Rambla"/>
              <a:cs typeface="Rambla"/>
              <a:sym typeface="Rambla"/>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2019 (end of 2018): USD 165,258</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Inflows 2019: USD 1,850,086 (partner contributions and others)</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Outflows 2019: USD (-) 1</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877</a:t>
            </a:r>
            <a:r>
              <a:rPr lang="en-US" sz="900" dirty="0">
                <a:solidFill>
                  <a:srgbClr val="3F3F3F"/>
                </a:solidFill>
                <a:latin typeface="Raleway"/>
                <a:ea typeface="Raleway"/>
                <a:cs typeface="Raleway"/>
                <a:sym typeface="Raleway"/>
              </a:rPr>
              <a:t>,</a:t>
            </a:r>
            <a:r>
              <a:rPr lang="en-US" sz="900" b="0" i="0" u="none" strike="noStrike" cap="none" dirty="0">
                <a:solidFill>
                  <a:srgbClr val="3F3F3F"/>
                </a:solidFill>
                <a:latin typeface="Raleway"/>
                <a:ea typeface="Raleway"/>
                <a:cs typeface="Raleway"/>
                <a:sym typeface="Raleway"/>
              </a:rPr>
              <a:t>259.</a:t>
            </a:r>
            <a:endParaRPr sz="900" b="0" i="0" u="none" strike="noStrike" cap="none" dirty="0">
              <a:solidFill>
                <a:schemeClr val="dk1"/>
              </a:solidFill>
              <a:latin typeface="Raleway"/>
              <a:ea typeface="Raleway"/>
              <a:cs typeface="Raleway"/>
              <a:sym typeface="Raleway"/>
            </a:endParaRPr>
          </a:p>
          <a:p>
            <a:pPr marL="914400" marR="0" lvl="1" indent="-292100" algn="l"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Final accumulated cash balance 2019: USD 138,086.</a:t>
            </a:r>
            <a:endParaRPr dirty="0">
              <a:latin typeface="Raleway"/>
              <a:ea typeface="Raleway"/>
              <a:cs typeface="Raleway"/>
              <a:sym typeface="Raleway"/>
            </a:endParaRPr>
          </a:p>
          <a:p>
            <a:pPr marL="914400" marR="0" lvl="1" indent="-228600" algn="l" rtl="0">
              <a:lnSpc>
                <a:spcPct val="115000"/>
              </a:lnSpc>
              <a:spcBef>
                <a:spcPts val="0"/>
              </a:spcBef>
              <a:spcAft>
                <a:spcPts val="0"/>
              </a:spcAft>
              <a:buClr>
                <a:schemeClr val="dk1"/>
              </a:buClr>
              <a:buSzPts val="1000"/>
              <a:buFont typeface="Courier New"/>
              <a:buNone/>
            </a:pPr>
            <a:endParaRPr sz="1000" b="0" i="0" u="none" strike="noStrike" cap="none" dirty="0">
              <a:solidFill>
                <a:schemeClr val="dk1"/>
              </a:solidFill>
              <a:latin typeface="Rambla"/>
              <a:ea typeface="Rambla"/>
              <a:cs typeface="Rambla"/>
              <a:sym typeface="Rambla"/>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82" name="Google Shape;82;p17"/>
          <p:cNvSpPr txBox="1">
            <a:spLocks noGrp="1"/>
          </p:cNvSpPr>
          <p:nvPr>
            <p:ph type="title"/>
          </p:nvPr>
        </p:nvSpPr>
        <p:spPr>
          <a:xfrm>
            <a:off x="337819" y="232670"/>
            <a:ext cx="3903300" cy="4215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Cash Flow available data: </a:t>
            </a:r>
            <a:r>
              <a:rPr lang="en-US" sz="2400" dirty="0">
                <a:solidFill>
                  <a:srgbClr val="1B36FF"/>
                </a:solidFill>
                <a:latin typeface="Raleway"/>
                <a:ea typeface="Raleway"/>
                <a:cs typeface="Raleway"/>
                <a:sym typeface="Raleway"/>
              </a:rPr>
              <a:t>December 2020</a:t>
            </a:r>
            <a:endParaRPr sz="2400" b="1" i="0" u="none" strike="noStrike" cap="none" dirty="0">
              <a:solidFill>
                <a:srgbClr val="1B36FF"/>
              </a:solidFill>
              <a:latin typeface="Raleway"/>
              <a:ea typeface="Raleway"/>
              <a:cs typeface="Raleway"/>
              <a:sym typeface="Raleway"/>
            </a:endParaRPr>
          </a:p>
        </p:txBody>
      </p:sp>
      <p:sp>
        <p:nvSpPr>
          <p:cNvPr id="83" name="Google Shape;83;p17"/>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84" name="Google Shape;84;p17"/>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4</a:t>
            </a:r>
            <a:endParaRPr sz="1200" b="0" i="0" u="none" strike="noStrike" cap="none" dirty="0">
              <a:solidFill>
                <a:srgbClr val="FFFFFF"/>
              </a:solidFill>
              <a:latin typeface="Raleway"/>
              <a:ea typeface="Raleway"/>
              <a:cs typeface="Raleway"/>
              <a:sym typeface="Raleway"/>
            </a:endParaRPr>
          </a:p>
        </p:txBody>
      </p:sp>
      <p:sp>
        <p:nvSpPr>
          <p:cNvPr id="85" name="Google Shape;85;p17"/>
          <p:cNvSpPr txBox="1"/>
          <p:nvPr/>
        </p:nvSpPr>
        <p:spPr>
          <a:xfrm>
            <a:off x="96730" y="2164488"/>
            <a:ext cx="4495500" cy="13119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Accumulated cash balance at the </a:t>
            </a:r>
            <a:r>
              <a:rPr lang="en-US" sz="1200" b="1" i="0" u="none" strike="noStrike" cap="none" dirty="0">
                <a:solidFill>
                  <a:schemeClr val="dk1"/>
                </a:solidFill>
                <a:latin typeface="Raleway Medium"/>
                <a:ea typeface="Raleway Medium"/>
                <a:cs typeface="Raleway Medium"/>
                <a:sym typeface="Raleway Medium"/>
              </a:rPr>
              <a:t>end of </a:t>
            </a:r>
            <a:r>
              <a:rPr lang="en-US" sz="1200" b="1" dirty="0">
                <a:solidFill>
                  <a:schemeClr val="dk1"/>
                </a:solidFill>
                <a:latin typeface="Raleway Medium"/>
                <a:ea typeface="Raleway Medium"/>
                <a:cs typeface="Raleway Medium"/>
                <a:sym typeface="Raleway Medium"/>
              </a:rPr>
              <a:t>December</a:t>
            </a:r>
            <a:r>
              <a:rPr lang="en-US" sz="1200" b="1" i="0" u="none" strike="noStrike" cap="none" dirty="0">
                <a:solidFill>
                  <a:schemeClr val="dk1"/>
                </a:solidFill>
                <a:latin typeface="Raleway Medium"/>
                <a:ea typeface="Raleway Medium"/>
                <a:cs typeface="Raleway Medium"/>
                <a:sym typeface="Raleway Medium"/>
              </a:rPr>
              <a:t> 2020</a:t>
            </a:r>
            <a:r>
              <a:rPr lang="en-US" sz="1200" b="0" i="0" u="none" strike="noStrike" cap="none" dirty="0">
                <a:solidFill>
                  <a:schemeClr val="dk1"/>
                </a:solidFill>
                <a:latin typeface="Raleway Medium"/>
                <a:ea typeface="Raleway Medium"/>
                <a:cs typeface="Raleway Medium"/>
                <a:sym typeface="Raleway Medium"/>
              </a:rPr>
              <a:t>: </a:t>
            </a:r>
            <a:r>
              <a:rPr lang="en-US" sz="1200" b="1" i="0" u="none" strike="noStrike" cap="none" dirty="0">
                <a:solidFill>
                  <a:srgbClr val="2939FA"/>
                </a:solidFill>
                <a:latin typeface="Arial"/>
                <a:ea typeface="Arial"/>
                <a:cs typeface="Arial"/>
                <a:sym typeface="Arial"/>
              </a:rPr>
              <a:t>USD 249,457.</a:t>
            </a:r>
            <a:r>
              <a:rPr lang="en-US" sz="1200" b="0" i="0" u="none" strike="noStrike" cap="none" dirty="0">
                <a:solidFill>
                  <a:schemeClr val="dk1"/>
                </a:solidFill>
                <a:latin typeface="Raleway Medium"/>
                <a:ea typeface="Raleway Medium"/>
                <a:cs typeface="Raleway Medium"/>
                <a:sym typeface="Raleway Medium"/>
              </a:rPr>
              <a:t> </a:t>
            </a:r>
            <a:endParaRPr sz="1200" b="0" i="0" u="none" strike="noStrike" cap="none" dirty="0">
              <a:solidFill>
                <a:srgbClr val="000000"/>
              </a:solidFill>
              <a:latin typeface="Arial"/>
              <a:ea typeface="Arial"/>
              <a:cs typeface="Arial"/>
              <a:sym typeface="Arial"/>
            </a:endParaRP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Opening balance (end of </a:t>
            </a:r>
            <a:r>
              <a:rPr lang="en-US" sz="900" dirty="0">
                <a:solidFill>
                  <a:srgbClr val="3F3F3F"/>
                </a:solidFill>
                <a:latin typeface="Raleway"/>
                <a:ea typeface="Raleway"/>
                <a:cs typeface="Raleway"/>
                <a:sym typeface="Raleway"/>
              </a:rPr>
              <a:t>November</a:t>
            </a:r>
            <a:r>
              <a:rPr lang="en-US" sz="900" b="0" i="1" u="none" strike="noStrike" cap="none" dirty="0">
                <a:solidFill>
                  <a:srgbClr val="3F3F3F"/>
                </a:solidFill>
                <a:latin typeface="Raleway"/>
                <a:ea typeface="Raleway"/>
                <a:cs typeface="Raleway"/>
                <a:sym typeface="Raleway"/>
              </a:rPr>
              <a:t>/20):</a:t>
            </a:r>
            <a:r>
              <a:rPr lang="en-US" sz="900" b="0" i="0" u="none" strike="noStrike" cap="none" dirty="0">
                <a:solidFill>
                  <a:srgbClr val="3F3F3F"/>
                </a:solidFill>
                <a:latin typeface="Raleway"/>
                <a:ea typeface="Raleway"/>
                <a:cs typeface="Raleway"/>
                <a:sym typeface="Raleway"/>
              </a:rPr>
              <a:t> (+) USD 180</a:t>
            </a:r>
            <a:r>
              <a:rPr lang="en-US" sz="900" dirty="0">
                <a:solidFill>
                  <a:srgbClr val="3F3F3F"/>
                </a:solidFill>
                <a:latin typeface="Raleway"/>
                <a:ea typeface="Raleway"/>
                <a:cs typeface="Raleway"/>
                <a:sym typeface="Raleway"/>
              </a:rPr>
              <a:t>,204</a:t>
            </a:r>
            <a:r>
              <a:rPr lang="en-US" sz="900" b="0" i="0" u="none" strike="noStrike" cap="none" dirty="0">
                <a:solidFill>
                  <a:srgbClr val="3F3F3F"/>
                </a:solidFill>
                <a:latin typeface="Raleway"/>
                <a:ea typeface="Raleway"/>
                <a:cs typeface="Raleway"/>
                <a:sym typeface="Raleway"/>
              </a:rPr>
              <a:t>.</a:t>
            </a:r>
            <a:endParaRPr sz="900" b="0" i="0" u="none" strike="noStrike" cap="none" dirty="0">
              <a:solidFill>
                <a:srgbClr val="000000"/>
              </a:solidFill>
              <a:latin typeface="Raleway"/>
              <a:ea typeface="Raleway"/>
              <a:cs typeface="Raleway"/>
              <a:sym typeface="Raleway"/>
            </a:endParaRP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Capital Income </a:t>
            </a:r>
            <a:r>
              <a:rPr lang="en-US" sz="900" b="0" i="1" u="none" strike="noStrike" cap="none" dirty="0">
                <a:solidFill>
                  <a:srgbClr val="3F3F3F"/>
                </a:solidFill>
                <a:latin typeface="Raleway"/>
                <a:ea typeface="Raleway"/>
                <a:cs typeface="Raleway"/>
                <a:sym typeface="Raleway"/>
              </a:rPr>
              <a:t>December/20 </a:t>
            </a:r>
            <a:r>
              <a:rPr lang="en-US" sz="900" b="0" i="0" u="none" strike="noStrike" cap="none" dirty="0">
                <a:solidFill>
                  <a:srgbClr val="3F3F3F"/>
                </a:solidFill>
                <a:latin typeface="Raleway"/>
                <a:ea typeface="Raleway"/>
                <a:cs typeface="Raleway"/>
                <a:sym typeface="Raleway"/>
              </a:rPr>
              <a:t>: (+) USD 300,000.</a:t>
            </a:r>
          </a:p>
          <a:p>
            <a:pPr marL="914400" marR="0" lvl="1" indent="-292100" rtl="0">
              <a:lnSpc>
                <a:spcPct val="115000"/>
              </a:lnSpc>
              <a:spcBef>
                <a:spcPts val="0"/>
              </a:spcBef>
              <a:spcAft>
                <a:spcPts val="0"/>
              </a:spcAft>
              <a:buClr>
                <a:schemeClr val="dk1"/>
              </a:buClr>
              <a:buSzPts val="1000"/>
              <a:buFont typeface="Courier New"/>
              <a:buChar char="o"/>
            </a:pPr>
            <a:r>
              <a:rPr lang="en-US" sz="900" dirty="0">
                <a:solidFill>
                  <a:srgbClr val="3F3F3F"/>
                </a:solidFill>
                <a:latin typeface="Raleway"/>
                <a:sym typeface="Raleway"/>
              </a:rPr>
              <a:t>Loan </a:t>
            </a:r>
            <a:r>
              <a:rPr lang="en-US" sz="900" dirty="0" err="1">
                <a:solidFill>
                  <a:srgbClr val="3F3F3F"/>
                </a:solidFill>
                <a:latin typeface="Raleway"/>
                <a:sym typeface="Raleway"/>
              </a:rPr>
              <a:t>GruneLabs</a:t>
            </a:r>
            <a:r>
              <a:rPr lang="en-US" sz="900" dirty="0">
                <a:solidFill>
                  <a:srgbClr val="3F3F3F"/>
                </a:solidFill>
                <a:latin typeface="Raleway"/>
                <a:sym typeface="Raleway"/>
              </a:rPr>
              <a:t> Portugal: (-) USD 67,003 (EUR 55,714.50).</a:t>
            </a:r>
          </a:p>
          <a:p>
            <a:pPr marL="914400" marR="0" lvl="1" indent="-292100" rtl="0">
              <a:lnSpc>
                <a:spcPct val="115000"/>
              </a:lnSpc>
              <a:spcBef>
                <a:spcPts val="0"/>
              </a:spcBef>
              <a:spcAft>
                <a:spcPts val="0"/>
              </a:spcAft>
              <a:buClr>
                <a:schemeClr val="dk1"/>
              </a:buClr>
              <a:buSzPts val="1000"/>
              <a:buFont typeface="Courier New"/>
              <a:buChar char="o"/>
            </a:pPr>
            <a:r>
              <a:rPr lang="en-US" sz="900" b="0" i="0" u="none" strike="noStrike" cap="none" dirty="0">
                <a:solidFill>
                  <a:srgbClr val="3F3F3F"/>
                </a:solidFill>
                <a:latin typeface="Raleway"/>
                <a:ea typeface="Raleway"/>
                <a:cs typeface="Raleway"/>
                <a:sym typeface="Raleway"/>
              </a:rPr>
              <a:t>Operating Expenses </a:t>
            </a:r>
            <a:r>
              <a:rPr lang="en-US" sz="900" i="1" dirty="0">
                <a:solidFill>
                  <a:srgbClr val="414141"/>
                </a:solidFill>
                <a:latin typeface="Raleway"/>
                <a:sym typeface="Raleway"/>
              </a:rPr>
              <a:t>December</a:t>
            </a:r>
            <a:r>
              <a:rPr lang="en-US" sz="900" b="0" i="1" u="none" strike="noStrike" cap="none" dirty="0">
                <a:solidFill>
                  <a:srgbClr val="3F3F3F"/>
                </a:solidFill>
                <a:latin typeface="Raleway"/>
                <a:ea typeface="Raleway"/>
                <a:cs typeface="Raleway"/>
                <a:sym typeface="Raleway"/>
              </a:rPr>
              <a:t>/20 :</a:t>
            </a:r>
            <a:r>
              <a:rPr lang="en-US" sz="900" b="0" i="0" u="none" strike="noStrike" cap="none" dirty="0">
                <a:solidFill>
                  <a:srgbClr val="3F3F3F"/>
                </a:solidFill>
                <a:latin typeface="Raleway"/>
                <a:ea typeface="Raleway"/>
                <a:cs typeface="Raleway"/>
                <a:sym typeface="Raleway"/>
              </a:rPr>
              <a:t> (-) USD </a:t>
            </a:r>
            <a:r>
              <a:rPr lang="en-US" sz="900" i="1" dirty="0">
                <a:solidFill>
                  <a:srgbClr val="3F3F3F"/>
                </a:solidFill>
                <a:latin typeface="Raleway"/>
                <a:ea typeface="Raleway"/>
                <a:cs typeface="Raleway"/>
                <a:sym typeface="Raleway"/>
              </a:rPr>
              <a:t>163,677</a:t>
            </a:r>
            <a:r>
              <a:rPr lang="en-US" sz="900" b="0" i="0" u="none" strike="noStrike" cap="none" dirty="0">
                <a:solidFill>
                  <a:srgbClr val="3F3F3F"/>
                </a:solidFill>
                <a:latin typeface="Raleway"/>
                <a:ea typeface="Raleway"/>
                <a:cs typeface="Raleway"/>
                <a:sym typeface="Raleway"/>
              </a:rPr>
              <a:t>.</a:t>
            </a:r>
          </a:p>
          <a:p>
            <a:pPr marL="914400" marR="0" lvl="1" indent="-292100" rtl="0">
              <a:lnSpc>
                <a:spcPct val="115000"/>
              </a:lnSpc>
              <a:spcBef>
                <a:spcPts val="0"/>
              </a:spcBef>
              <a:spcAft>
                <a:spcPts val="0"/>
              </a:spcAft>
              <a:buClr>
                <a:schemeClr val="dk1"/>
              </a:buClr>
              <a:buSzPts val="1000"/>
              <a:buFont typeface="Courier New"/>
              <a:buChar char="o"/>
            </a:pPr>
            <a:r>
              <a:rPr lang="en-US" sz="900" dirty="0">
                <a:solidFill>
                  <a:srgbClr val="3F3F3F"/>
                </a:solidFill>
                <a:latin typeface="Raleway"/>
                <a:ea typeface="Raleway"/>
                <a:cs typeface="Raleway"/>
                <a:sym typeface="Raleway"/>
              </a:rPr>
              <a:t>FX rate difference (-) 67</a:t>
            </a:r>
            <a:endParaRPr lang="en-US" sz="900" b="0" i="0" u="none" strike="noStrike" cap="none" dirty="0">
              <a:solidFill>
                <a:srgbClr val="3F3F3F"/>
              </a:solidFill>
              <a:latin typeface="Raleway"/>
              <a:ea typeface="Raleway"/>
              <a:cs typeface="Raleway"/>
              <a:sym typeface="Raleway"/>
            </a:endParaRPr>
          </a:p>
          <a:p>
            <a:pPr marL="914400" marR="0" lvl="1" indent="-292100" rtl="0">
              <a:lnSpc>
                <a:spcPct val="115000"/>
              </a:lnSpc>
              <a:spcBef>
                <a:spcPts val="0"/>
              </a:spcBef>
              <a:spcAft>
                <a:spcPts val="0"/>
              </a:spcAft>
              <a:buClr>
                <a:srgbClr val="414141"/>
              </a:buClr>
              <a:buSzPts val="1000"/>
              <a:buFont typeface="Courier New"/>
              <a:buChar char="o"/>
            </a:pPr>
            <a:r>
              <a:rPr lang="en-US" sz="900" b="1" i="0" u="none" strike="noStrike" cap="none" dirty="0">
                <a:solidFill>
                  <a:srgbClr val="414141"/>
                </a:solidFill>
                <a:latin typeface="Raleway"/>
                <a:ea typeface="Raleway"/>
                <a:cs typeface="Raleway"/>
                <a:sym typeface="Raleway"/>
              </a:rPr>
              <a:t>Final accumulated cash balance </a:t>
            </a:r>
            <a:r>
              <a:rPr lang="en-US" sz="900" b="1" i="1" dirty="0">
                <a:solidFill>
                  <a:srgbClr val="414141"/>
                </a:solidFill>
                <a:latin typeface="Raleway"/>
                <a:ea typeface="Raleway"/>
                <a:cs typeface="Raleway"/>
                <a:sym typeface="Raleway"/>
              </a:rPr>
              <a:t> December</a:t>
            </a:r>
            <a:r>
              <a:rPr lang="en-US" sz="900" b="1" i="1" u="none" strike="noStrike" cap="none" dirty="0">
                <a:solidFill>
                  <a:srgbClr val="414141"/>
                </a:solidFill>
                <a:latin typeface="Raleway"/>
                <a:ea typeface="Raleway"/>
                <a:cs typeface="Raleway"/>
                <a:sym typeface="Raleway"/>
              </a:rPr>
              <a:t> 2020</a:t>
            </a:r>
            <a:r>
              <a:rPr lang="en-US" sz="900" b="1" i="0" u="none" strike="noStrike" cap="none" dirty="0">
                <a:solidFill>
                  <a:srgbClr val="414141"/>
                </a:solidFill>
                <a:latin typeface="Raleway"/>
                <a:ea typeface="Raleway"/>
                <a:cs typeface="Raleway"/>
                <a:sym typeface="Raleway"/>
              </a:rPr>
              <a:t>: USD 249,457.</a:t>
            </a:r>
            <a:endParaRPr sz="900" b="1" i="0" u="none" strike="noStrike" cap="none" dirty="0">
              <a:solidFill>
                <a:srgbClr val="414141"/>
              </a:solidFill>
              <a:latin typeface="Raleway"/>
              <a:ea typeface="Raleway"/>
              <a:cs typeface="Raleway"/>
              <a:sym typeface="Raleway"/>
            </a:endParaRPr>
          </a:p>
        </p:txBody>
      </p:sp>
      <p:sp>
        <p:nvSpPr>
          <p:cNvPr id="86" name="Google Shape;86;p17"/>
          <p:cNvSpPr txBox="1"/>
          <p:nvPr/>
        </p:nvSpPr>
        <p:spPr>
          <a:xfrm>
            <a:off x="42580" y="3960744"/>
            <a:ext cx="4628100" cy="1261500"/>
          </a:xfrm>
          <a:prstGeom prst="rect">
            <a:avLst/>
          </a:prstGeom>
          <a:noFill/>
          <a:ln>
            <a:noFill/>
          </a:ln>
        </p:spPr>
        <p:txBody>
          <a:bodyPr spcFirstLastPara="1" wrap="square" lIns="91425" tIns="45700" rIns="91425" bIns="45700" anchor="t" anchorCtr="0">
            <a:noAutofit/>
          </a:bodyPr>
          <a:lstStyle/>
          <a:p>
            <a:pPr marL="457200" marR="0" lvl="0" indent="-304800" algn="l" rtl="0">
              <a:lnSpc>
                <a:spcPct val="90000"/>
              </a:lnSpc>
              <a:spcBef>
                <a:spcPts val="0"/>
              </a:spcBef>
              <a:spcAft>
                <a:spcPts val="0"/>
              </a:spcAft>
              <a:buClr>
                <a:schemeClr val="dk1"/>
              </a:buClr>
              <a:buSzPts val="1200"/>
              <a:buFont typeface="Raleway Medium"/>
              <a:buChar char="●"/>
            </a:pPr>
            <a:r>
              <a:rPr lang="en-US" sz="1200" b="0" i="0" u="none" strike="noStrike" cap="none" dirty="0">
                <a:solidFill>
                  <a:schemeClr val="dk1"/>
                </a:solidFill>
                <a:latin typeface="Raleway Medium"/>
                <a:ea typeface="Raleway Medium"/>
                <a:cs typeface="Raleway Medium"/>
                <a:sym typeface="Raleway Medium"/>
              </a:rPr>
              <a:t>New partner contributions and Loans: December. 2020</a:t>
            </a:r>
            <a:endParaRPr sz="1200" b="0" i="0" u="none" strike="noStrike" cap="none" dirty="0">
              <a:solidFill>
                <a:srgbClr val="000000"/>
              </a:solidFill>
              <a:latin typeface="Arial"/>
              <a:ea typeface="Arial"/>
              <a:cs typeface="Arial"/>
              <a:sym typeface="Arial"/>
            </a:endParaRPr>
          </a:p>
          <a:p>
            <a:pPr marL="914400" marR="0" lvl="1" indent="-292100" algn="l" rtl="0">
              <a:lnSpc>
                <a:spcPct val="115000"/>
              </a:lnSpc>
              <a:spcBef>
                <a:spcPts val="0"/>
              </a:spcBef>
              <a:spcAft>
                <a:spcPts val="0"/>
              </a:spcAft>
              <a:buClr>
                <a:srgbClr val="414141"/>
              </a:buClr>
              <a:buSzPts val="1000"/>
              <a:buFont typeface="Courier New"/>
              <a:buChar char="o"/>
            </a:pPr>
            <a:r>
              <a:rPr lang="en-US" sz="900" b="0" i="0" u="none" strike="noStrike" cap="none" dirty="0">
                <a:solidFill>
                  <a:srgbClr val="414141"/>
                </a:solidFill>
                <a:latin typeface="Raleway Medium"/>
                <a:ea typeface="Raleway Medium"/>
                <a:cs typeface="Raleway Medium"/>
                <a:sym typeface="Raleway Medium"/>
              </a:rPr>
              <a:t>Contribution of partners: USD </a:t>
            </a:r>
            <a:r>
              <a:rPr lang="en-US" sz="900" dirty="0">
                <a:solidFill>
                  <a:srgbClr val="414141"/>
                </a:solidFill>
                <a:latin typeface="Raleway Medium"/>
                <a:ea typeface="Raleway Medium"/>
                <a:cs typeface="Raleway Medium"/>
                <a:sym typeface="Raleway Medium"/>
              </a:rPr>
              <a:t>300.000</a:t>
            </a:r>
            <a:endParaRPr sz="900" b="0" i="0" u="none" strike="noStrike" cap="none" dirty="0">
              <a:solidFill>
                <a:srgbClr val="414141"/>
              </a:solidFill>
              <a:latin typeface="Raleway"/>
              <a:ea typeface="Raleway"/>
              <a:cs typeface="Raleway"/>
              <a:sym typeface="Raleway"/>
            </a:endParaRPr>
          </a:p>
        </p:txBody>
      </p:sp>
      <p:graphicFrame>
        <p:nvGraphicFramePr>
          <p:cNvPr id="3" name="Objeto 2">
            <a:extLst>
              <a:ext uri="{FF2B5EF4-FFF2-40B4-BE49-F238E27FC236}">
                <a16:creationId xmlns:a16="http://schemas.microsoft.com/office/drawing/2014/main" id="{DA2F7FD4-9BA7-4743-AEFB-F1F535C20728}"/>
              </a:ext>
            </a:extLst>
          </p:cNvPr>
          <p:cNvGraphicFramePr>
            <a:graphicFrameLocks noChangeAspect="1"/>
          </p:cNvGraphicFramePr>
          <p:nvPr>
            <p:extLst>
              <p:ext uri="{D42A27DB-BD31-4B8C-83A1-F6EECF244321}">
                <p14:modId xmlns:p14="http://schemas.microsoft.com/office/powerpoint/2010/main" val="739399394"/>
              </p:ext>
            </p:extLst>
          </p:nvPr>
        </p:nvGraphicFramePr>
        <p:xfrm>
          <a:off x="5183224" y="443420"/>
          <a:ext cx="3726860" cy="4616138"/>
        </p:xfrm>
        <a:graphic>
          <a:graphicData uri="http://schemas.openxmlformats.org/presentationml/2006/ole">
            <mc:AlternateContent xmlns:mc="http://schemas.openxmlformats.org/markup-compatibility/2006">
              <mc:Choice xmlns:v="urn:schemas-microsoft-com:vml" Requires="v">
                <p:oleObj spid="_x0000_s1029" name="Worksheet" r:id="rId4" imgW="6124696" imgH="8067566" progId="Excel.Sheet.12">
                  <p:embed/>
                </p:oleObj>
              </mc:Choice>
              <mc:Fallback>
                <p:oleObj name="Worksheet" r:id="rId4" imgW="6124696" imgH="8067566" progId="Excel.Sheet.12">
                  <p:embed/>
                  <p:pic>
                    <p:nvPicPr>
                      <p:cNvPr id="0" name=""/>
                      <p:cNvPicPr/>
                      <p:nvPr/>
                    </p:nvPicPr>
                    <p:blipFill>
                      <a:blip r:embed="rId5"/>
                      <a:stretch>
                        <a:fillRect/>
                      </a:stretch>
                    </p:blipFill>
                    <p:spPr>
                      <a:xfrm>
                        <a:off x="5183224" y="443420"/>
                        <a:ext cx="3726860" cy="4616138"/>
                      </a:xfrm>
                      <a:prstGeom prst="rect">
                        <a:avLst/>
                      </a:prstGeom>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pic>
        <p:nvPicPr>
          <p:cNvPr id="3" name="Imagen 2">
            <a:extLst>
              <a:ext uri="{FF2B5EF4-FFF2-40B4-BE49-F238E27FC236}">
                <a16:creationId xmlns:a16="http://schemas.microsoft.com/office/drawing/2014/main" id="{EE7D4B84-AD78-4C39-9DE3-E54723B78DA8}"/>
              </a:ext>
            </a:extLst>
          </p:cNvPr>
          <p:cNvPicPr>
            <a:picLocks noChangeAspect="1"/>
          </p:cNvPicPr>
          <p:nvPr/>
        </p:nvPicPr>
        <p:blipFill>
          <a:blip r:embed="rId3"/>
          <a:stretch>
            <a:fillRect/>
          </a:stretch>
        </p:blipFill>
        <p:spPr>
          <a:xfrm>
            <a:off x="4003297" y="768891"/>
            <a:ext cx="4962516" cy="3332035"/>
          </a:xfrm>
          <a:prstGeom prst="rect">
            <a:avLst/>
          </a:prstGeom>
        </p:spPr>
      </p:pic>
      <p:sp>
        <p:nvSpPr>
          <p:cNvPr id="93" name="Google Shape;93;p18"/>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Arial"/>
              <a:buNone/>
            </a:pPr>
            <a:r>
              <a:rPr lang="en-US" sz="2400" b="1" i="0" u="none" strike="noStrike" cap="none" dirty="0">
                <a:solidFill>
                  <a:srgbClr val="1B36FF"/>
                </a:solidFill>
                <a:latin typeface="Raleway"/>
                <a:ea typeface="Raleway"/>
                <a:cs typeface="Raleway"/>
                <a:sym typeface="Raleway"/>
              </a:rPr>
              <a:t>Accumulated Cash Flow – December 2020</a:t>
            </a:r>
            <a:endParaRPr sz="2400" b="1" i="0" u="none" strike="noStrike" cap="none" dirty="0">
              <a:solidFill>
                <a:srgbClr val="1B36FF"/>
              </a:solidFill>
              <a:latin typeface="Raleway"/>
              <a:ea typeface="Raleway"/>
              <a:cs typeface="Raleway"/>
              <a:sym typeface="Raleway"/>
            </a:endParaRPr>
          </a:p>
        </p:txBody>
      </p:sp>
      <p:sp>
        <p:nvSpPr>
          <p:cNvPr id="94" name="Google Shape;94;p18"/>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95" name="Google Shape;95;p18"/>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5</a:t>
            </a:r>
            <a:endParaRPr sz="1200" b="0" i="0" u="none" strike="noStrike" cap="none" dirty="0">
              <a:solidFill>
                <a:srgbClr val="FFFFFF"/>
              </a:solidFill>
              <a:latin typeface="Raleway"/>
              <a:ea typeface="Raleway"/>
              <a:cs typeface="Raleway"/>
              <a:sym typeface="Raleway"/>
            </a:endParaRPr>
          </a:p>
        </p:txBody>
      </p:sp>
      <p:pic>
        <p:nvPicPr>
          <p:cNvPr id="96" name="Google Shape;96;p18"/>
          <p:cNvPicPr preferRelativeResize="0"/>
          <p:nvPr/>
        </p:nvPicPr>
        <p:blipFill rotWithShape="1">
          <a:blip r:embed="rId4">
            <a:alphaModFix/>
          </a:blip>
          <a:srcRect t="52803" r="9835" b="27695"/>
          <a:stretch/>
        </p:blipFill>
        <p:spPr>
          <a:xfrm>
            <a:off x="0" y="4681850"/>
            <a:ext cx="1180024" cy="461651"/>
          </a:xfrm>
          <a:prstGeom prst="rect">
            <a:avLst/>
          </a:prstGeom>
          <a:noFill/>
          <a:ln>
            <a:noFill/>
          </a:ln>
        </p:spPr>
      </p:pic>
      <p:sp>
        <p:nvSpPr>
          <p:cNvPr id="97" name="Google Shape;97;p18"/>
          <p:cNvSpPr txBox="1">
            <a:spLocks noGrp="1"/>
          </p:cNvSpPr>
          <p:nvPr>
            <p:ph type="body" idx="1"/>
          </p:nvPr>
        </p:nvSpPr>
        <p:spPr>
          <a:xfrm>
            <a:off x="-196012" y="768891"/>
            <a:ext cx="4537962" cy="2720457"/>
          </a:xfrm>
          <a:prstGeom prst="rect">
            <a:avLst/>
          </a:prstGeom>
          <a:noFill/>
          <a:ln>
            <a:noFill/>
          </a:ln>
        </p:spPr>
        <p:txBody>
          <a:bodyPr spcFirstLastPara="1" wrap="square" lIns="91425" tIns="45700" rIns="91425" bIns="45700" anchor="t" anchorCtr="0">
            <a:noAutofit/>
          </a:bodyPr>
          <a:lstStyle/>
          <a:p>
            <a:pPr marL="457200" marR="0" lvl="0" indent="-317500" algn="l" rtl="0">
              <a:lnSpc>
                <a:spcPct val="90000"/>
              </a:lnSpc>
              <a:spcBef>
                <a:spcPts val="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2016: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39 thousand</a:t>
            </a:r>
            <a:r>
              <a:rPr lang="en-US" sz="1300" b="1" i="0" u="none" strike="noStrike" cap="none" dirty="0">
                <a:solidFill>
                  <a:srgbClr val="2939FA"/>
                </a:solidFill>
                <a:latin typeface="Raleway Medium"/>
                <a:ea typeface="Raleway Medium"/>
                <a:cs typeface="Raleway Medium"/>
                <a:sym typeface="Raleway Medium"/>
              </a:rPr>
              <a:t> </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2017: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46 thousand</a:t>
            </a:r>
            <a:endParaRPr sz="1300" b="0" i="0" u="none" strike="noStrike" cap="none" dirty="0">
              <a:solidFill>
                <a:schemeClr val="dk1"/>
              </a:solidFill>
              <a:latin typeface="Raleway Medium"/>
              <a:ea typeface="Raleway Medium"/>
              <a:cs typeface="Raleway Medium"/>
              <a:sym typeface="Raleway Medium"/>
            </a:endParaRPr>
          </a:p>
          <a:p>
            <a:pPr marL="457200" marR="0" lvl="0" indent="-317500" algn="l" rtl="0">
              <a:lnSpc>
                <a:spcPct val="90000"/>
              </a:lnSpc>
              <a:spcBef>
                <a:spcPts val="600"/>
              </a:spcBef>
              <a:spcAft>
                <a:spcPts val="0"/>
              </a:spcAft>
              <a:buClr>
                <a:schemeClr val="dk1"/>
              </a:buClr>
              <a:buSzPts val="1400"/>
              <a:buFont typeface="Raleway Medium"/>
              <a:buChar char="●"/>
            </a:pPr>
            <a:r>
              <a:rPr lang="en-US" sz="1300" b="0" i="0" u="none" strike="noStrike" cap="none" dirty="0">
                <a:solidFill>
                  <a:schemeClr val="dk1"/>
                </a:solidFill>
                <a:latin typeface="Raleway Medium"/>
                <a:ea typeface="Raleway Medium"/>
                <a:cs typeface="Raleway Medium"/>
                <a:sym typeface="Raleway Medium"/>
              </a:rPr>
              <a:t>Final Cash Balance 2018: </a:t>
            </a:r>
            <a:r>
              <a:rPr lang="en-US" sz="1300" b="1" i="0" u="none" strike="noStrike" cap="none" dirty="0">
                <a:solidFill>
                  <a:srgbClr val="2939FA"/>
                </a:solidFill>
                <a:latin typeface="Raleway Medium"/>
                <a:ea typeface="Raleway Medium"/>
                <a:cs typeface="Raleway Medium"/>
                <a:sym typeface="Raleway Medium"/>
              </a:rPr>
              <a:t>USD </a:t>
            </a:r>
            <a:r>
              <a:rPr lang="en-US" sz="1300" b="1" i="0" u="none" strike="noStrike" cap="none" dirty="0">
                <a:solidFill>
                  <a:srgbClr val="2939FA"/>
                </a:solidFill>
                <a:latin typeface="Arial"/>
                <a:ea typeface="Arial"/>
                <a:cs typeface="Arial"/>
                <a:sym typeface="Arial"/>
              </a:rPr>
              <a:t>165 thou</a:t>
            </a:r>
            <a:r>
              <a:rPr lang="en-US" sz="1300" b="1" dirty="0">
                <a:solidFill>
                  <a:srgbClr val="2939FA"/>
                </a:solidFill>
                <a:latin typeface="Arial"/>
                <a:ea typeface="Arial"/>
                <a:cs typeface="Arial"/>
                <a:sym typeface="Arial"/>
              </a:rPr>
              <a:t>sand</a:t>
            </a:r>
            <a:endParaRPr dirty="0"/>
          </a:p>
          <a:p>
            <a:pPr marL="457200" lvl="0" indent="-317500" algn="l" rtl="0">
              <a:lnSpc>
                <a:spcPct val="90000"/>
              </a:lnSpc>
              <a:spcBef>
                <a:spcPts val="600"/>
              </a:spcBef>
              <a:spcAft>
                <a:spcPts val="0"/>
              </a:spcAft>
              <a:buClr>
                <a:schemeClr val="dk1"/>
              </a:buClr>
              <a:buSzPts val="1400"/>
              <a:buFont typeface="Raleway Medium"/>
              <a:buChar char="●"/>
            </a:pPr>
            <a:r>
              <a:rPr lang="en-US" sz="1300" dirty="0">
                <a:latin typeface="Raleway Medium"/>
                <a:ea typeface="Raleway Medium"/>
                <a:cs typeface="Raleway Medium"/>
                <a:sym typeface="Raleway Medium"/>
              </a:rPr>
              <a:t>Final Cash Balance 2019: </a:t>
            </a:r>
            <a:r>
              <a:rPr lang="en-US" sz="1300" b="1" dirty="0">
                <a:solidFill>
                  <a:srgbClr val="2939FA"/>
                </a:solidFill>
                <a:latin typeface="Raleway Medium"/>
                <a:ea typeface="Raleway Medium"/>
                <a:cs typeface="Raleway Medium"/>
                <a:sym typeface="Raleway Medium"/>
              </a:rPr>
              <a:t>USD 138</a:t>
            </a:r>
            <a:r>
              <a:rPr lang="en-US" sz="1300" b="1" dirty="0">
                <a:solidFill>
                  <a:srgbClr val="2939FA"/>
                </a:solidFill>
                <a:latin typeface="Arial"/>
                <a:ea typeface="Arial"/>
                <a:cs typeface="Arial"/>
                <a:sym typeface="Arial"/>
              </a:rPr>
              <a:t> thousand</a:t>
            </a:r>
          </a:p>
          <a:p>
            <a:pPr indent="-317500">
              <a:lnSpc>
                <a:spcPct val="90000"/>
              </a:lnSpc>
              <a:spcBef>
                <a:spcPts val="600"/>
              </a:spcBef>
              <a:buClr>
                <a:schemeClr val="dk1"/>
              </a:buClr>
              <a:buSzPts val="1400"/>
              <a:buFont typeface="Raleway Medium"/>
              <a:buChar char="●"/>
            </a:pPr>
            <a:r>
              <a:rPr lang="en-US" sz="1300" dirty="0">
                <a:latin typeface="Raleway Medium"/>
                <a:ea typeface="Raleway Medium"/>
                <a:cs typeface="Raleway Medium"/>
                <a:sym typeface="Raleway Medium"/>
              </a:rPr>
              <a:t>Final Cash Balance 2020: </a:t>
            </a:r>
            <a:r>
              <a:rPr lang="en-US" sz="1300" b="1" dirty="0">
                <a:solidFill>
                  <a:srgbClr val="2939FA"/>
                </a:solidFill>
                <a:latin typeface="Raleway Medium"/>
                <a:ea typeface="Raleway Medium"/>
                <a:cs typeface="Raleway Medium"/>
                <a:sym typeface="Raleway Medium"/>
              </a:rPr>
              <a:t>USD 249</a:t>
            </a:r>
            <a:r>
              <a:rPr lang="en-US" sz="1300" b="1" dirty="0">
                <a:solidFill>
                  <a:srgbClr val="2939FA"/>
                </a:solidFill>
                <a:latin typeface="Arial"/>
                <a:ea typeface="Arial"/>
                <a:cs typeface="Arial"/>
                <a:sym typeface="Arial"/>
              </a:rPr>
              <a:t> thousand</a:t>
            </a:r>
          </a:p>
          <a:p>
            <a:pPr marL="914400" marR="0" lvl="1" indent="-317500" algn="l" rtl="0">
              <a:lnSpc>
                <a:spcPct val="90000"/>
              </a:lnSpc>
              <a:spcBef>
                <a:spcPts val="600"/>
              </a:spcBef>
              <a:spcAft>
                <a:spcPts val="0"/>
              </a:spcAft>
              <a:buClr>
                <a:schemeClr val="dk1"/>
              </a:buClr>
              <a:buSzPts val="1400"/>
              <a:buFont typeface="Courier New"/>
              <a:buChar char="o"/>
            </a:pPr>
            <a:r>
              <a:rPr lang="en-US" sz="1000" b="0" i="0" u="none" strike="noStrike" cap="none" dirty="0">
                <a:solidFill>
                  <a:srgbClr val="3F3F3F"/>
                </a:solidFill>
                <a:latin typeface="Raleway Medium"/>
                <a:ea typeface="Raleway Medium"/>
                <a:cs typeface="Raleway Medium"/>
                <a:sym typeface="Raleway Medium"/>
              </a:rPr>
              <a:t>January 2020:</a:t>
            </a:r>
            <a:r>
              <a:rPr lang="en-US" sz="1000" b="0" i="0" u="none" strike="noStrike" cap="none" dirty="0">
                <a:solidFill>
                  <a:srgbClr val="3F3F3F"/>
                </a:solidFill>
                <a:latin typeface="Arial"/>
                <a:ea typeface="Arial"/>
                <a:cs typeface="Arial"/>
                <a:sym typeface="Arial"/>
              </a:rPr>
              <a:t> USD (-) 100</a:t>
            </a:r>
            <a:r>
              <a:rPr lang="en-US" sz="1000" dirty="0">
                <a:solidFill>
                  <a:srgbClr val="3F3F3F"/>
                </a:solidFill>
                <a:latin typeface="Arial"/>
                <a:ea typeface="Arial"/>
                <a:cs typeface="Arial"/>
                <a:sym typeface="Arial"/>
              </a:rPr>
              <a:t>.</a:t>
            </a:r>
            <a:r>
              <a:rPr lang="en-US" sz="1000" b="0" i="0" u="none" strike="noStrike" cap="none" dirty="0">
                <a:solidFill>
                  <a:srgbClr val="3F3F3F"/>
                </a:solidFill>
                <a:latin typeface="Arial"/>
                <a:ea typeface="Arial"/>
                <a:cs typeface="Arial"/>
                <a:sym typeface="Arial"/>
              </a:rPr>
              <a:t>3 thousand.</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ea typeface="Raleway Medium"/>
                <a:cs typeface="Raleway Medium"/>
                <a:sym typeface="Raleway Medium"/>
              </a:rPr>
              <a:t>February 2020:</a:t>
            </a:r>
            <a:r>
              <a:rPr lang="en-US" sz="1000" dirty="0">
                <a:solidFill>
                  <a:srgbClr val="3F3F3F"/>
                </a:solidFill>
                <a:latin typeface="Arial"/>
                <a:ea typeface="Arial"/>
                <a:cs typeface="Arial"/>
                <a:sym typeface="Arial"/>
              </a:rPr>
              <a:t> USD (-) 37.1 thousand.</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March 2020: USD (+) 53.8 </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April 2020: USD (-) 7.3</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May 2020: USD (+) 38.5</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June 2020 (-) 33.1</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July 2020 (+) 49.7</a:t>
            </a:r>
          </a:p>
          <a:p>
            <a:pPr lvl="1" indent="-317500">
              <a:lnSpc>
                <a:spcPct val="90000"/>
              </a:lnSpc>
              <a:spcBef>
                <a:spcPts val="600"/>
              </a:spcBef>
              <a:buClr>
                <a:schemeClr val="dk1"/>
              </a:buClr>
              <a:buSzPts val="1400"/>
              <a:buFont typeface="Courier New"/>
              <a:buChar char="o"/>
            </a:pPr>
            <a:r>
              <a:rPr lang="en-US" sz="1000" dirty="0">
                <a:solidFill>
                  <a:srgbClr val="3F3F3F"/>
                </a:solidFill>
                <a:latin typeface="Raleway Medium"/>
                <a:sym typeface="Arial"/>
              </a:rPr>
              <a:t>August 2020 (+) 39.8 </a:t>
            </a:r>
          </a:p>
          <a:p>
            <a:pPr marL="914400" marR="0" lvl="1" indent="-317500" algn="l" rtl="0">
              <a:lnSpc>
                <a:spcPct val="90000"/>
              </a:lnSpc>
              <a:spcBef>
                <a:spcPts val="600"/>
              </a:spcBef>
              <a:spcAft>
                <a:spcPts val="0"/>
              </a:spcAft>
              <a:buClr>
                <a:schemeClr val="dk1"/>
              </a:buClr>
              <a:buSzPts val="1400"/>
              <a:buFont typeface="Courier New"/>
              <a:buChar char="o"/>
            </a:pPr>
            <a:r>
              <a:rPr lang="en-US" sz="1000" b="0" i="0" u="none" strike="noStrike" cap="none" dirty="0">
                <a:solidFill>
                  <a:srgbClr val="3F3F3F"/>
                </a:solidFill>
                <a:latin typeface="Arial"/>
                <a:ea typeface="Arial"/>
                <a:cs typeface="Arial"/>
                <a:sym typeface="Arial"/>
              </a:rPr>
              <a:t>September 2020 (-) 104</a:t>
            </a:r>
          </a:p>
          <a:p>
            <a:pPr marL="914400" marR="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Arial"/>
                <a:ea typeface="Arial"/>
                <a:cs typeface="Arial"/>
                <a:sym typeface="Arial"/>
              </a:rPr>
              <a:t>October 2020 (+) 46.2</a:t>
            </a:r>
          </a:p>
          <a:p>
            <a:pPr marL="914400" marR="0" lvl="1" indent="-317500" algn="l" rtl="0">
              <a:lnSpc>
                <a:spcPct val="90000"/>
              </a:lnSpc>
              <a:spcBef>
                <a:spcPts val="600"/>
              </a:spcBef>
              <a:spcAft>
                <a:spcPts val="0"/>
              </a:spcAft>
              <a:buClr>
                <a:schemeClr val="dk1"/>
              </a:buClr>
              <a:buSzPts val="1400"/>
              <a:buFont typeface="Courier New"/>
              <a:buChar char="o"/>
            </a:pPr>
            <a:r>
              <a:rPr lang="en-US" sz="1000" b="0" i="0" u="none" strike="noStrike" cap="none" dirty="0">
                <a:solidFill>
                  <a:srgbClr val="3F3F3F"/>
                </a:solidFill>
                <a:latin typeface="Arial"/>
                <a:ea typeface="Arial"/>
                <a:cs typeface="Arial"/>
                <a:sym typeface="Arial"/>
              </a:rPr>
              <a:t>Novemb</a:t>
            </a:r>
            <a:r>
              <a:rPr lang="en-US" sz="1000" dirty="0">
                <a:solidFill>
                  <a:srgbClr val="3F3F3F"/>
                </a:solidFill>
                <a:latin typeface="Arial"/>
                <a:ea typeface="Arial"/>
                <a:cs typeface="Arial"/>
                <a:sym typeface="Arial"/>
              </a:rPr>
              <a:t>er 2020 (+) 95.8</a:t>
            </a:r>
          </a:p>
          <a:p>
            <a:pPr marL="914400" marR="0" lvl="1" indent="-317500" algn="l" rtl="0">
              <a:lnSpc>
                <a:spcPct val="90000"/>
              </a:lnSpc>
              <a:spcBef>
                <a:spcPts val="600"/>
              </a:spcBef>
              <a:spcAft>
                <a:spcPts val="0"/>
              </a:spcAft>
              <a:buClr>
                <a:schemeClr val="dk1"/>
              </a:buClr>
              <a:buSzPts val="1400"/>
              <a:buFont typeface="Courier New"/>
              <a:buChar char="o"/>
            </a:pPr>
            <a:r>
              <a:rPr lang="en-US" sz="1000" dirty="0">
                <a:solidFill>
                  <a:srgbClr val="3F3F3F"/>
                </a:solidFill>
                <a:latin typeface="Arial"/>
                <a:cs typeface="Arial"/>
                <a:sym typeface="Arial"/>
              </a:rPr>
              <a:t>December (+) 69.3</a:t>
            </a:r>
            <a:endParaRPr lang="en-US" dirty="0"/>
          </a:p>
        </p:txBody>
      </p:sp>
      <p:sp>
        <p:nvSpPr>
          <p:cNvPr id="98" name="Google Shape;98;p18"/>
          <p:cNvSpPr txBox="1"/>
          <p:nvPr/>
        </p:nvSpPr>
        <p:spPr>
          <a:xfrm>
            <a:off x="7447310" y="1326833"/>
            <a:ext cx="1644503" cy="26161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0" i="1" u="none" strike="noStrike" cap="none" dirty="0">
                <a:solidFill>
                  <a:srgbClr val="3F3F3F"/>
                </a:solidFill>
                <a:latin typeface="Raleway"/>
                <a:ea typeface="Raleway"/>
                <a:cs typeface="Raleway"/>
                <a:sym typeface="Raleway"/>
              </a:rPr>
              <a:t>Accumulated 2020</a:t>
            </a:r>
            <a:endParaRPr sz="1400" b="0" i="0" u="none" strike="noStrike" cap="none" dirty="0">
              <a:solidFill>
                <a:srgbClr val="000000"/>
              </a:solidFill>
              <a:latin typeface="Arial"/>
              <a:ea typeface="Arial"/>
              <a:cs typeface="Arial"/>
              <a:sym typeface="Arial"/>
            </a:endParaRPr>
          </a:p>
        </p:txBody>
      </p:sp>
      <p:sp>
        <p:nvSpPr>
          <p:cNvPr id="100" name="Google Shape;100;p18"/>
          <p:cNvSpPr txBox="1"/>
          <p:nvPr/>
        </p:nvSpPr>
        <p:spPr>
          <a:xfrm>
            <a:off x="4572000" y="4132033"/>
            <a:ext cx="3567642" cy="46166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(1) – Accumulated Cash Flow (2016 - 2018)</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(2) – Accumulated Cash Flow (2016 -  December 2019)</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r>
              <a:rPr lang="en-US" sz="800" b="0" i="1" u="none" strike="noStrike" cap="none" dirty="0">
                <a:solidFill>
                  <a:srgbClr val="7F7F7F"/>
                </a:solidFill>
                <a:latin typeface="Raleway"/>
                <a:ea typeface="Raleway"/>
                <a:cs typeface="Raleway"/>
                <a:sym typeface="Raleway"/>
              </a:rPr>
              <a:t>Acc. CF (3) – Accumulated Cash Flow (2016 –  Oct. 2020)</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800"/>
              <a:buFont typeface="Arial"/>
              <a:buNone/>
            </a:pPr>
            <a:endParaRPr sz="800" b="0" i="1" u="none" strike="noStrike" cap="none" dirty="0">
              <a:solidFill>
                <a:srgbClr val="7F7F7F"/>
              </a:solidFill>
              <a:latin typeface="Raleway"/>
              <a:ea typeface="Raleway"/>
              <a:cs typeface="Raleway"/>
              <a:sym typeface="Raleway"/>
            </a:endParaRPr>
          </a:p>
        </p:txBody>
      </p:sp>
      <p:sp>
        <p:nvSpPr>
          <p:cNvPr id="103" name="Google Shape;103;p18"/>
          <p:cNvSpPr/>
          <p:nvPr/>
        </p:nvSpPr>
        <p:spPr>
          <a:xfrm>
            <a:off x="7496549" y="1326834"/>
            <a:ext cx="1394836" cy="2052396"/>
          </a:xfrm>
          <a:prstGeom prst="rect">
            <a:avLst/>
          </a:prstGeom>
          <a:solidFill>
            <a:srgbClr val="D6D6D6">
              <a:alpha val="20000"/>
            </a:srgbClr>
          </a:solidFill>
          <a:ln w="12700" cap="flat" cmpd="sng">
            <a:solidFill>
              <a:srgbClr val="414141"/>
            </a:solidFill>
            <a:prstDash val="dot"/>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pic>
        <p:nvPicPr>
          <p:cNvPr id="108" name="Google Shape;108;p19"/>
          <p:cNvPicPr preferRelativeResize="0"/>
          <p:nvPr/>
        </p:nvPicPr>
        <p:blipFill rotWithShape="1">
          <a:blip r:embed="rId3">
            <a:alphaModFix/>
          </a:blip>
          <a:srcRect t="8137" b="8136"/>
          <a:stretch/>
        </p:blipFill>
        <p:spPr>
          <a:xfrm>
            <a:off x="-33500" y="0"/>
            <a:ext cx="9211000" cy="5143500"/>
          </a:xfrm>
          <a:prstGeom prst="rect">
            <a:avLst/>
          </a:prstGeom>
          <a:noFill/>
          <a:ln>
            <a:noFill/>
          </a:ln>
        </p:spPr>
      </p:pic>
      <p:sp>
        <p:nvSpPr>
          <p:cNvPr id="109" name="Google Shape;109;p19"/>
          <p:cNvSpPr txBox="1">
            <a:spLocks noGrp="1"/>
          </p:cNvSpPr>
          <p:nvPr>
            <p:ph type="body" idx="1"/>
          </p:nvPr>
        </p:nvSpPr>
        <p:spPr>
          <a:xfrm>
            <a:off x="457200" y="1102302"/>
            <a:ext cx="8229600" cy="2346900"/>
          </a:xfrm>
          <a:prstGeom prst="rect">
            <a:avLst/>
          </a:prstGeom>
          <a:noFill/>
          <a:ln>
            <a:noFill/>
          </a:ln>
        </p:spPr>
        <p:txBody>
          <a:bodyPr spcFirstLastPara="1" wrap="square" lIns="91425" tIns="45700" rIns="91425" bIns="45700" anchor="t" anchorCtr="0">
            <a:noAutofit/>
          </a:bodyPr>
          <a:lstStyle/>
          <a:p>
            <a:pPr marL="457200" marR="0" lvl="0" indent="-342900" algn="l" rtl="0">
              <a:lnSpc>
                <a:spcPct val="115000"/>
              </a:lnSpc>
              <a:spcBef>
                <a:spcPts val="0"/>
              </a:spcBef>
              <a:spcAft>
                <a:spcPts val="0"/>
              </a:spcAft>
              <a:buClr>
                <a:srgbClr val="FFFFFF"/>
              </a:buClr>
              <a:buSzPts val="1800"/>
              <a:buFont typeface="Raleway Medium"/>
              <a:buChar char="●"/>
            </a:pPr>
            <a:r>
              <a:rPr lang="en-US" sz="1600" b="0" i="0" u="none" strike="noStrike" cap="none" dirty="0">
                <a:solidFill>
                  <a:srgbClr val="FFFFFF"/>
                </a:solidFill>
                <a:latin typeface="Raleway Medium"/>
                <a:ea typeface="Raleway Medium"/>
                <a:cs typeface="Raleway Medium"/>
                <a:sym typeface="Raleway Medium"/>
              </a:rPr>
              <a:t>Cash flow available data </a:t>
            </a:r>
            <a:endParaRPr sz="2700" b="0" i="0" u="none" strike="noStrike" cap="none" dirty="0">
              <a:solidFill>
                <a:srgbClr val="FFFFFF"/>
              </a:solidFill>
              <a:latin typeface="Rambla"/>
              <a:ea typeface="Rambla"/>
              <a:cs typeface="Rambla"/>
              <a:sym typeface="Rambla"/>
            </a:endParaRPr>
          </a:p>
          <a:p>
            <a:pPr marL="457200" marR="0" lvl="0" indent="-342900" algn="l" rtl="0">
              <a:lnSpc>
                <a:spcPct val="115000"/>
              </a:lnSpc>
              <a:spcBef>
                <a:spcPts val="0"/>
              </a:spcBef>
              <a:spcAft>
                <a:spcPts val="0"/>
              </a:spcAft>
              <a:buClr>
                <a:srgbClr val="FFFFFF"/>
              </a:buClr>
              <a:buSzPts val="1800"/>
              <a:buFont typeface="Raleway"/>
              <a:buChar char="●"/>
            </a:pPr>
            <a:r>
              <a:rPr lang="en-US" sz="2800" b="1" i="0" u="none" strike="noStrike" cap="none" dirty="0">
                <a:solidFill>
                  <a:srgbClr val="FFFFFF"/>
                </a:solidFill>
                <a:latin typeface="Raleway"/>
                <a:ea typeface="Raleway"/>
                <a:cs typeface="Raleway"/>
                <a:sym typeface="Raleway"/>
              </a:rPr>
              <a:t>Management tools</a:t>
            </a:r>
            <a:endParaRPr sz="28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Balance Sheet</a:t>
            </a:r>
            <a:endParaRPr sz="2400" b="1" i="0" u="none" strike="noStrike" cap="none" dirty="0">
              <a:solidFill>
                <a:srgbClr val="FFFFFF"/>
              </a:solidFill>
              <a:latin typeface="Raleway"/>
              <a:ea typeface="Raleway"/>
              <a:cs typeface="Raleway"/>
              <a:sym typeface="Raleway"/>
            </a:endParaRPr>
          </a:p>
          <a:p>
            <a:pPr marL="914400" marR="0" lvl="1" indent="-342900" algn="l" rtl="0">
              <a:lnSpc>
                <a:spcPct val="115000"/>
              </a:lnSpc>
              <a:spcBef>
                <a:spcPts val="0"/>
              </a:spcBef>
              <a:spcAft>
                <a:spcPts val="0"/>
              </a:spcAft>
              <a:buClr>
                <a:srgbClr val="FFFFFF"/>
              </a:buClr>
              <a:buSzPts val="1800"/>
              <a:buFont typeface="Courier New"/>
              <a:buChar char="o"/>
            </a:pPr>
            <a:r>
              <a:rPr lang="en-US" sz="2400" b="1" i="0" u="none" strike="noStrike" cap="none" dirty="0">
                <a:solidFill>
                  <a:srgbClr val="FFFFFF"/>
                </a:solidFill>
                <a:latin typeface="Raleway"/>
                <a:ea typeface="Raleway"/>
                <a:cs typeface="Raleway"/>
                <a:sym typeface="Raleway"/>
              </a:rPr>
              <a:t>Income Statement</a:t>
            </a:r>
            <a:endParaRPr sz="2400" b="1" i="0" u="none" strike="noStrike" cap="none" dirty="0">
              <a:solidFill>
                <a:srgbClr val="FFFFFF"/>
              </a:solidFill>
              <a:latin typeface="Raleway"/>
              <a:ea typeface="Raleway"/>
              <a:cs typeface="Raleway"/>
              <a:sym typeface="Raleway"/>
            </a:endParaRPr>
          </a:p>
          <a:p>
            <a:pPr marL="457200" marR="0" lvl="0" indent="-342900" algn="l" rtl="0">
              <a:lnSpc>
                <a:spcPct val="115000"/>
              </a:lnSpc>
              <a:spcBef>
                <a:spcPts val="0"/>
              </a:spcBef>
              <a:spcAft>
                <a:spcPts val="0"/>
              </a:spcAft>
              <a:buClr>
                <a:srgbClr val="FFFFFF"/>
              </a:buClr>
              <a:buSzPts val="1800"/>
              <a:buFont typeface="Raleway Medium"/>
              <a:buChar char="●"/>
            </a:pPr>
            <a:r>
              <a:rPr lang="en-US" sz="1600" dirty="0">
                <a:solidFill>
                  <a:srgbClr val="FFFFFF"/>
                </a:solidFill>
                <a:latin typeface="Raleway Medium"/>
                <a:sym typeface="Raleway Medium"/>
              </a:rPr>
              <a:t>Harvest Valuation</a:t>
            </a:r>
            <a:endParaRPr sz="1600" dirty="0">
              <a:solidFill>
                <a:srgbClr val="FFFFFF"/>
              </a:solidFill>
              <a:latin typeface="Raleway Medium"/>
              <a:sym typeface="Raleway Medium"/>
            </a:endParaRPr>
          </a:p>
        </p:txBody>
      </p:sp>
      <p:sp>
        <p:nvSpPr>
          <p:cNvPr id="110" name="Google Shape;110;p19"/>
          <p:cNvSpPr txBox="1">
            <a:spLocks noGrp="1"/>
          </p:cNvSpPr>
          <p:nvPr>
            <p:ph type="title"/>
          </p:nvPr>
        </p:nvSpPr>
        <p:spPr>
          <a:xfrm>
            <a:off x="457200" y="298906"/>
            <a:ext cx="8229600" cy="637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4100"/>
              <a:buFont typeface="Arial"/>
              <a:buNone/>
            </a:pPr>
            <a:r>
              <a:rPr lang="en-US" sz="4100" b="1" i="0" u="none" strike="noStrike" cap="none" dirty="0">
                <a:solidFill>
                  <a:srgbClr val="FFFFFF"/>
                </a:solidFill>
                <a:latin typeface="Raleway"/>
                <a:ea typeface="Raleway"/>
                <a:cs typeface="Raleway"/>
                <a:sym typeface="Raleway"/>
              </a:rPr>
              <a:t>INDEX</a:t>
            </a:r>
            <a:endParaRPr sz="4100" b="1" i="0" u="none" strike="noStrike" cap="none" dirty="0">
              <a:solidFill>
                <a:srgbClr val="FFFFFF"/>
              </a:solidFill>
              <a:latin typeface="Raleway"/>
              <a:ea typeface="Raleway"/>
              <a:cs typeface="Raleway"/>
              <a:sym typeface="Raleway"/>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0"/>
          <p:cNvSpPr txBox="1">
            <a:spLocks noGrp="1"/>
          </p:cNvSpPr>
          <p:nvPr>
            <p:ph type="body" idx="1"/>
          </p:nvPr>
        </p:nvSpPr>
        <p:spPr>
          <a:xfrm>
            <a:off x="438461" y="825309"/>
            <a:ext cx="4358866" cy="2393100"/>
          </a:xfrm>
          <a:prstGeom prst="rect">
            <a:avLst/>
          </a:prstGeom>
          <a:noFill/>
          <a:ln>
            <a:noFill/>
          </a:ln>
        </p:spPr>
        <p:txBody>
          <a:bodyPr spcFirstLastPara="1" wrap="square" lIns="91425" tIns="45700" rIns="91425" bIns="45700" anchor="t" anchorCtr="0">
            <a:noAutofit/>
          </a:bodyPr>
          <a:lstStyle/>
          <a:p>
            <a:pPr marL="365760" marR="0" lvl="0" indent="-254507" algn="l" rtl="0">
              <a:lnSpc>
                <a:spcPct val="115000"/>
              </a:lnSpc>
              <a:spcBef>
                <a:spcPts val="0"/>
              </a:spcBef>
              <a:spcAft>
                <a:spcPts val="0"/>
              </a:spcAft>
              <a:buClr>
                <a:srgbClr val="000000"/>
              </a:buClr>
              <a:buSzPts val="1200"/>
              <a:buFont typeface="Raleway Medium"/>
              <a:buChar char="●"/>
            </a:pPr>
            <a:r>
              <a:rPr lang="en-US" sz="1200" b="0" i="0" u="none" strike="noStrike" cap="none" dirty="0">
                <a:solidFill>
                  <a:srgbClr val="000000"/>
                </a:solidFill>
                <a:latin typeface="Raleway Medium"/>
                <a:ea typeface="Raleway Medium"/>
                <a:cs typeface="Raleway Medium"/>
                <a:sym typeface="Raleway Medium"/>
              </a:rPr>
              <a:t>Continuous growth of plant and equipment</a:t>
            </a:r>
            <a:endParaRPr sz="1200" b="0" i="0" u="none" strike="noStrike" cap="none" dirty="0">
              <a:solidFill>
                <a:schemeClr val="dk1"/>
              </a:solidFill>
              <a:latin typeface="Rambla"/>
              <a:ea typeface="Rambla"/>
              <a:cs typeface="Rambla"/>
              <a:sym typeface="Rambla"/>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2017: </a:t>
            </a:r>
            <a:r>
              <a:rPr lang="en-US" sz="1200" b="0" i="0" u="none" strike="noStrike" cap="none" dirty="0">
                <a:solidFill>
                  <a:srgbClr val="2939FA"/>
                </a:solidFill>
                <a:latin typeface="Raleway Medium"/>
                <a:ea typeface="Raleway Medium"/>
                <a:cs typeface="Raleway Medium"/>
                <a:sym typeface="Raleway Medium"/>
              </a:rPr>
              <a:t>200%</a:t>
            </a:r>
            <a:endParaRPr sz="1000" b="0" i="0" u="none" strike="noStrike" cap="none" dirty="0">
              <a:solidFill>
                <a:srgbClr val="2939FA"/>
              </a:solidFill>
              <a:latin typeface="Raleway Medium"/>
              <a:ea typeface="Raleway Medium"/>
              <a:cs typeface="Raleway Medium"/>
              <a:sym typeface="Raleway Medium"/>
            </a:endParaRPr>
          </a:p>
          <a:p>
            <a:pPr marL="822960" marR="0" lvl="1" indent="-267208" algn="l" rtl="0">
              <a:lnSpc>
                <a:spcPct val="115000"/>
              </a:lnSpc>
              <a:spcBef>
                <a:spcPts val="0"/>
              </a:spcBef>
              <a:spcAft>
                <a:spcPts val="0"/>
              </a:spcAft>
              <a:buClr>
                <a:srgbClr val="000000"/>
              </a:buClr>
              <a:buSzPts val="1400"/>
              <a:buFont typeface="Courier New"/>
              <a:buChar char="o"/>
            </a:pPr>
            <a:r>
              <a:rPr lang="en-US" sz="1000" b="0" i="0" u="none" strike="noStrike" cap="none" dirty="0">
                <a:solidFill>
                  <a:srgbClr val="000000"/>
                </a:solidFill>
                <a:latin typeface="Raleway Medium"/>
                <a:ea typeface="Raleway Medium"/>
                <a:cs typeface="Raleway Medium"/>
                <a:sym typeface="Raleway Medium"/>
              </a:rPr>
              <a:t>Property, Plant &amp; Equipment growth in 2018: </a:t>
            </a:r>
            <a:r>
              <a:rPr lang="en-US" sz="1200" dirty="0">
                <a:solidFill>
                  <a:srgbClr val="2939FA"/>
                </a:solidFill>
                <a:latin typeface="Raleway Medium"/>
                <a:ea typeface="Raleway Medium"/>
                <a:cs typeface="Raleway Medium"/>
                <a:sym typeface="Raleway Medium"/>
              </a:rPr>
              <a:t>138</a:t>
            </a:r>
            <a:r>
              <a:rPr lang="en-US" sz="1200" b="0" i="0" u="none" strike="noStrike" cap="none" dirty="0">
                <a:solidFill>
                  <a:srgbClr val="2939FA"/>
                </a:solidFill>
                <a:latin typeface="Raleway Medium"/>
                <a:ea typeface="Raleway Medium"/>
                <a:cs typeface="Raleway Medium"/>
                <a:sym typeface="Raleway Medium"/>
              </a:rPr>
              <a:t>%</a:t>
            </a:r>
            <a:endParaRPr dirty="0"/>
          </a:p>
          <a:p>
            <a:pPr marL="822960" lvl="1" indent="-267208" algn="l" rtl="0">
              <a:lnSpc>
                <a:spcPct val="115000"/>
              </a:lnSpc>
              <a:spcBef>
                <a:spcPts val="0"/>
              </a:spcBef>
              <a:spcAft>
                <a:spcPts val="0"/>
              </a:spcAft>
              <a:buClr>
                <a:srgbClr val="000000"/>
              </a:buClr>
              <a:buSzPts val="1400"/>
              <a:buFont typeface="Courier New"/>
              <a:buChar char="o"/>
            </a:pPr>
            <a:r>
              <a:rPr lang="en-US" sz="1000" dirty="0">
                <a:solidFill>
                  <a:srgbClr val="000000"/>
                </a:solidFill>
                <a:latin typeface="Raleway Medium"/>
                <a:ea typeface="Raleway Medium"/>
                <a:cs typeface="Raleway Medium"/>
                <a:sym typeface="Raleway Medium"/>
              </a:rPr>
              <a:t>Property, Plant &amp; Equipment growth in 2019: </a:t>
            </a:r>
            <a:r>
              <a:rPr lang="en-US" sz="1200" dirty="0">
                <a:solidFill>
                  <a:srgbClr val="2939FA"/>
                </a:solidFill>
                <a:latin typeface="Raleway Medium"/>
                <a:ea typeface="Raleway Medium"/>
                <a:cs typeface="Raleway Medium"/>
                <a:sym typeface="Raleway Medium"/>
              </a:rPr>
              <a:t>65%</a:t>
            </a:r>
          </a:p>
          <a:p>
            <a:pPr marL="822960" lvl="1" indent="-267208">
              <a:spcBef>
                <a:spcPts val="0"/>
              </a:spcBef>
              <a:buClr>
                <a:srgbClr val="000000"/>
              </a:buClr>
              <a:buSzPts val="1400"/>
              <a:buFont typeface="Courier New"/>
              <a:buChar char="o"/>
            </a:pPr>
            <a:r>
              <a:rPr lang="en-US" sz="1000" dirty="0">
                <a:solidFill>
                  <a:srgbClr val="000000"/>
                </a:solidFill>
                <a:latin typeface="Raleway Medium"/>
                <a:sym typeface="Raleway Medium"/>
              </a:rPr>
              <a:t>Property, Plant &amp; Equipment growth in 2020: -</a:t>
            </a:r>
            <a:r>
              <a:rPr lang="en-US" sz="1200" dirty="0">
                <a:solidFill>
                  <a:srgbClr val="2939FA"/>
                </a:solidFill>
                <a:latin typeface="Raleway Medium"/>
                <a:sym typeface="Raleway Medium"/>
              </a:rPr>
              <a:t>1,37%</a:t>
            </a:r>
            <a:endParaRPr lang="en-US" sz="1200" dirty="0">
              <a:solidFill>
                <a:srgbClr val="2939FA"/>
              </a:solidFill>
            </a:endParaRPr>
          </a:p>
          <a:p>
            <a:pPr marL="555752" lvl="1" indent="0">
              <a:spcBef>
                <a:spcPts val="0"/>
              </a:spcBef>
              <a:buClr>
                <a:srgbClr val="000000"/>
              </a:buClr>
              <a:buSzPts val="1400"/>
              <a:buNone/>
            </a:pPr>
            <a:endParaRPr lang="en-US" sz="1000" dirty="0">
              <a:solidFill>
                <a:srgbClr val="414141"/>
              </a:solidFill>
              <a:latin typeface="Raleway Medium"/>
              <a:ea typeface="Raleway Medium"/>
              <a:cs typeface="Raleway Medium"/>
              <a:sym typeface="Raleway Medium"/>
            </a:endParaRPr>
          </a:p>
          <a:p>
            <a:pPr marL="555752" lvl="1" indent="0">
              <a:spcBef>
                <a:spcPts val="0"/>
              </a:spcBef>
              <a:buClr>
                <a:srgbClr val="000000"/>
              </a:buClr>
              <a:buSzPts val="1400"/>
              <a:buNone/>
            </a:pPr>
            <a:r>
              <a:rPr lang="en-US" sz="1000" dirty="0">
                <a:solidFill>
                  <a:srgbClr val="414141"/>
                </a:solidFill>
                <a:latin typeface="Raleway Medium"/>
                <a:ea typeface="Raleway Medium"/>
                <a:cs typeface="Raleway Medium"/>
                <a:sym typeface="Raleway Medium"/>
              </a:rPr>
              <a:t>(Investments include Value Added Taxes: Tax Credit)</a:t>
            </a:r>
            <a:endParaRPr sz="1000" i="0" u="none" strike="noStrike" cap="none" dirty="0">
              <a:solidFill>
                <a:srgbClr val="414141"/>
              </a:solidFill>
              <a:latin typeface="Raleway Medium"/>
              <a:ea typeface="Raleway Medium"/>
              <a:cs typeface="Raleway Medium"/>
              <a:sym typeface="Raleway Medium"/>
            </a:endParaRPr>
          </a:p>
          <a:p>
            <a:pPr marL="365760" lvl="0" indent="-178307" algn="l" rtl="0">
              <a:lnSpc>
                <a:spcPct val="115000"/>
              </a:lnSpc>
              <a:spcBef>
                <a:spcPts val="0"/>
              </a:spcBef>
              <a:spcAft>
                <a:spcPts val="0"/>
              </a:spcAft>
              <a:buClr>
                <a:srgbClr val="000000"/>
              </a:buClr>
              <a:buSzPts val="1200"/>
              <a:buFont typeface="Raleway Medium"/>
              <a:buNone/>
            </a:pPr>
            <a:endParaRPr sz="1200" dirty="0">
              <a:solidFill>
                <a:srgbClr val="000000"/>
              </a:solidFill>
              <a:latin typeface="Raleway Medium"/>
              <a:ea typeface="Raleway Medium"/>
              <a:cs typeface="Raleway Medium"/>
              <a:sym typeface="Raleway Medium"/>
            </a:endParaRPr>
          </a:p>
          <a:p>
            <a:pPr marL="365760" lvl="0" indent="-254507" algn="l" rtl="0">
              <a:lnSpc>
                <a:spcPct val="115000"/>
              </a:lnSpc>
              <a:spcBef>
                <a:spcPts val="600"/>
              </a:spcBef>
              <a:spcAft>
                <a:spcPts val="0"/>
              </a:spcAft>
              <a:buClr>
                <a:srgbClr val="000000"/>
              </a:buClr>
              <a:buSzPts val="1200"/>
              <a:buFont typeface="Raleway Medium"/>
              <a:buChar char="●"/>
            </a:pPr>
            <a:r>
              <a:rPr lang="en-US" sz="1200" dirty="0">
                <a:solidFill>
                  <a:srgbClr val="000000"/>
                </a:solidFill>
                <a:latin typeface="Raleway Medium"/>
                <a:ea typeface="Raleway Medium"/>
                <a:cs typeface="Raleway Medium"/>
                <a:sym typeface="Raleway Medium"/>
              </a:rPr>
              <a:t>Fixed assets totally funded by capital injections and Government Subsidy.</a:t>
            </a:r>
          </a:p>
          <a:p>
            <a:pPr marL="365760" lvl="0" indent="-254507" algn="l" rtl="0">
              <a:lnSpc>
                <a:spcPct val="115000"/>
              </a:lnSpc>
              <a:spcBef>
                <a:spcPts val="600"/>
              </a:spcBef>
              <a:spcAft>
                <a:spcPts val="0"/>
              </a:spcAft>
              <a:buClr>
                <a:srgbClr val="000000"/>
              </a:buClr>
              <a:buSzPts val="1200"/>
              <a:buFont typeface="Raleway Medium"/>
              <a:buChar char="●"/>
            </a:pPr>
            <a:r>
              <a:rPr lang="en-US" sz="1200" dirty="0">
                <a:solidFill>
                  <a:srgbClr val="000000"/>
                </a:solidFill>
                <a:latin typeface="Raleway Medium"/>
                <a:ea typeface="Raleway Medium"/>
                <a:cs typeface="Raleway Medium"/>
                <a:sym typeface="Raleway Medium"/>
              </a:rPr>
              <a:t>2020: Vehicle sale one unit and change other unit for a cheaper one.  </a:t>
            </a:r>
            <a:endParaRPr sz="1200" dirty="0">
              <a:solidFill>
                <a:srgbClr val="000000"/>
              </a:solidFill>
              <a:latin typeface="Raleway Medium"/>
              <a:ea typeface="Raleway Medium"/>
              <a:cs typeface="Raleway Medium"/>
              <a:sym typeface="Raleway Medium"/>
            </a:endParaRPr>
          </a:p>
          <a:p>
            <a:pPr marL="1280160" marR="0" lvl="2" indent="-178307" algn="l" rtl="0">
              <a:lnSpc>
                <a:spcPct val="115000"/>
              </a:lnSpc>
              <a:spcBef>
                <a:spcPts val="16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914400" marR="0" lvl="1" indent="-228600" algn="l" rtl="0">
              <a:lnSpc>
                <a:spcPct val="90000"/>
              </a:lnSpc>
              <a:spcBef>
                <a:spcPts val="1000"/>
              </a:spcBef>
              <a:spcAft>
                <a:spcPts val="0"/>
              </a:spcAft>
              <a:buClr>
                <a:schemeClr val="dk1"/>
              </a:buClr>
              <a:buSzPts val="1400"/>
              <a:buFont typeface="Courier New"/>
              <a:buNone/>
            </a:pPr>
            <a:endParaRPr sz="12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16" name="Google Shape;116;p20"/>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200" b="1" i="0" u="none" strike="noStrike" cap="none" dirty="0">
                <a:solidFill>
                  <a:srgbClr val="1B36FF"/>
                </a:solidFill>
                <a:latin typeface="Raleway"/>
                <a:ea typeface="Raleway"/>
                <a:cs typeface="Raleway"/>
                <a:sym typeface="Raleway"/>
              </a:rPr>
              <a:t>Balance Sheet: December</a:t>
            </a:r>
            <a:r>
              <a:rPr lang="en-US" sz="2200" dirty="0">
                <a:solidFill>
                  <a:srgbClr val="1B36FF"/>
                </a:solidFill>
                <a:latin typeface="Raleway"/>
                <a:ea typeface="Raleway"/>
                <a:cs typeface="Raleway"/>
                <a:sym typeface="Raleway"/>
              </a:rPr>
              <a:t> 2020</a:t>
            </a:r>
            <a:endParaRPr sz="2200" b="1" i="0" u="none" strike="noStrike" cap="none" dirty="0">
              <a:solidFill>
                <a:srgbClr val="1B36FF"/>
              </a:solidFill>
              <a:latin typeface="Raleway"/>
              <a:ea typeface="Raleway"/>
              <a:cs typeface="Raleway"/>
              <a:sym typeface="Raleway"/>
            </a:endParaRPr>
          </a:p>
        </p:txBody>
      </p:sp>
      <p:sp>
        <p:nvSpPr>
          <p:cNvPr id="117" name="Google Shape;117;p20"/>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18" name="Google Shape;118;p20"/>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7</a:t>
            </a:r>
            <a:endParaRPr sz="1200" b="0" i="0" u="none" strike="noStrike" cap="none" dirty="0">
              <a:solidFill>
                <a:srgbClr val="FFFFFF"/>
              </a:solidFill>
              <a:latin typeface="Raleway"/>
              <a:ea typeface="Raleway"/>
              <a:cs typeface="Raleway"/>
              <a:sym typeface="Raleway"/>
            </a:endParaRPr>
          </a:p>
        </p:txBody>
      </p:sp>
      <p:pic>
        <p:nvPicPr>
          <p:cNvPr id="119" name="Google Shape;119;p20"/>
          <p:cNvPicPr preferRelativeResize="0"/>
          <p:nvPr/>
        </p:nvPicPr>
        <p:blipFill rotWithShape="1">
          <a:blip r:embed="rId3">
            <a:alphaModFix/>
          </a:blip>
          <a:srcRect t="5293" r="9835" b="27695"/>
          <a:stretch/>
        </p:blipFill>
        <p:spPr>
          <a:xfrm>
            <a:off x="0" y="3557125"/>
            <a:ext cx="1180024" cy="1586375"/>
          </a:xfrm>
          <a:prstGeom prst="rect">
            <a:avLst/>
          </a:prstGeom>
          <a:noFill/>
          <a:ln>
            <a:noFill/>
          </a:ln>
        </p:spPr>
      </p:pic>
      <p:pic>
        <p:nvPicPr>
          <p:cNvPr id="2" name="Imagen 1">
            <a:extLst>
              <a:ext uri="{FF2B5EF4-FFF2-40B4-BE49-F238E27FC236}">
                <a16:creationId xmlns:a16="http://schemas.microsoft.com/office/drawing/2014/main" id="{D76B12A7-6B9E-42BA-97C7-DAD48D257D40}"/>
              </a:ext>
            </a:extLst>
          </p:cNvPr>
          <p:cNvPicPr>
            <a:picLocks noChangeAspect="1"/>
          </p:cNvPicPr>
          <p:nvPr/>
        </p:nvPicPr>
        <p:blipFill>
          <a:blip r:embed="rId4"/>
          <a:stretch>
            <a:fillRect/>
          </a:stretch>
        </p:blipFill>
        <p:spPr>
          <a:xfrm>
            <a:off x="4797327" y="419787"/>
            <a:ext cx="4212188" cy="4497417"/>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6" name="Google Shape;126;p21"/>
          <p:cNvSpPr txBox="1">
            <a:spLocks noGrp="1"/>
          </p:cNvSpPr>
          <p:nvPr>
            <p:ph type="title"/>
          </p:nvPr>
        </p:nvSpPr>
        <p:spPr>
          <a:xfrm>
            <a:off x="3378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Investments_ Property, Plant &amp; Eq.: </a:t>
            </a:r>
            <a:r>
              <a:rPr lang="en-US" sz="2400" dirty="0">
                <a:solidFill>
                  <a:srgbClr val="1B36FF"/>
                </a:solidFill>
                <a:latin typeface="Raleway"/>
                <a:ea typeface="Raleway"/>
                <a:cs typeface="Raleway"/>
                <a:sym typeface="Raleway"/>
              </a:rPr>
              <a:t>December</a:t>
            </a:r>
            <a:r>
              <a:rPr lang="en-US" sz="2400" b="1" i="0" u="none" strike="noStrike" cap="none" dirty="0">
                <a:solidFill>
                  <a:srgbClr val="1B36FF"/>
                </a:solidFill>
                <a:latin typeface="Raleway"/>
                <a:ea typeface="Raleway"/>
                <a:cs typeface="Raleway"/>
                <a:sym typeface="Raleway"/>
              </a:rPr>
              <a:t> 2020</a:t>
            </a:r>
            <a:endParaRPr sz="2400" b="1" i="0" u="none" strike="noStrike" cap="none" dirty="0">
              <a:solidFill>
                <a:srgbClr val="1B36FF"/>
              </a:solidFill>
              <a:latin typeface="Raleway"/>
              <a:ea typeface="Raleway"/>
              <a:cs typeface="Raleway"/>
              <a:sym typeface="Raleway"/>
            </a:endParaRPr>
          </a:p>
        </p:txBody>
      </p:sp>
      <p:sp>
        <p:nvSpPr>
          <p:cNvPr id="127" name="Google Shape;127;p21"/>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28" name="Google Shape;128;p21"/>
          <p:cNvSpPr txBox="1"/>
          <p:nvPr/>
        </p:nvSpPr>
        <p:spPr>
          <a:xfrm>
            <a:off x="8567413" y="30783"/>
            <a:ext cx="524400"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8</a:t>
            </a:r>
            <a:endParaRPr sz="1200" b="0" i="0" u="none" strike="noStrike" cap="none" dirty="0">
              <a:solidFill>
                <a:srgbClr val="FFFFFF"/>
              </a:solidFill>
              <a:latin typeface="Raleway"/>
              <a:ea typeface="Raleway"/>
              <a:cs typeface="Raleway"/>
              <a:sym typeface="Raleway"/>
            </a:endParaRPr>
          </a:p>
        </p:txBody>
      </p:sp>
      <p:sp>
        <p:nvSpPr>
          <p:cNvPr id="131" name="Google Shape;131;p21"/>
          <p:cNvSpPr/>
          <p:nvPr/>
        </p:nvSpPr>
        <p:spPr>
          <a:xfrm>
            <a:off x="2831208" y="1311817"/>
            <a:ext cx="90487" cy="97621"/>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17" name="Google Shape;115;p20">
            <a:extLst>
              <a:ext uri="{FF2B5EF4-FFF2-40B4-BE49-F238E27FC236}">
                <a16:creationId xmlns:a16="http://schemas.microsoft.com/office/drawing/2014/main" id="{5DA7EBD3-628E-438F-8E4F-39FF83815CE1}"/>
              </a:ext>
            </a:extLst>
          </p:cNvPr>
          <p:cNvSpPr txBox="1">
            <a:spLocks noGrp="1"/>
          </p:cNvSpPr>
          <p:nvPr>
            <p:ph type="body" idx="1"/>
          </p:nvPr>
        </p:nvSpPr>
        <p:spPr>
          <a:xfrm>
            <a:off x="4208547" y="2722636"/>
            <a:ext cx="4358866" cy="2393100"/>
          </a:xfrm>
          <a:prstGeom prst="rect">
            <a:avLst/>
          </a:prstGeom>
          <a:noFill/>
          <a:ln>
            <a:noFill/>
          </a:ln>
        </p:spPr>
        <p:txBody>
          <a:bodyPr spcFirstLastPara="1" wrap="square" lIns="91425" tIns="45700" rIns="91425" bIns="45700" anchor="t" anchorCtr="0">
            <a:noAutofit/>
          </a:bodyPr>
          <a:lstStyle/>
          <a:p>
            <a:pPr marL="1280160" marR="0" lvl="2" indent="-178307" algn="l" rtl="0">
              <a:lnSpc>
                <a:spcPct val="115000"/>
              </a:lnSpc>
              <a:spcBef>
                <a:spcPts val="16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r>
              <a:rPr lang="es-UY" sz="600" b="0" i="0" u="none" strike="noStrike" cap="none" dirty="0">
                <a:solidFill>
                  <a:srgbClr val="FF0000"/>
                </a:solidFill>
                <a:latin typeface="Rambla"/>
                <a:ea typeface="Rambla"/>
                <a:cs typeface="Rambla"/>
                <a:sym typeface="Rambla"/>
              </a:rPr>
              <a:t>	</a:t>
            </a:r>
            <a:endParaRPr sz="600" b="0" i="0" u="none" strike="noStrike" cap="none" dirty="0">
              <a:solidFill>
                <a:srgbClr val="FF0000"/>
              </a:solidFill>
              <a:latin typeface="Rambla"/>
              <a:ea typeface="Rambla"/>
              <a:cs typeface="Rambla"/>
              <a:sym typeface="Rambla"/>
            </a:endParaRPr>
          </a:p>
          <a:p>
            <a:pPr marL="1280160" marR="0" lvl="2" indent="-178307" algn="l" rtl="0">
              <a:lnSpc>
                <a:spcPct val="115000"/>
              </a:lnSpc>
              <a:spcBef>
                <a:spcPts val="1000"/>
              </a:spcBef>
              <a:spcAft>
                <a:spcPts val="0"/>
              </a:spcAft>
              <a:buClr>
                <a:srgbClr val="000000"/>
              </a:buClr>
              <a:buSzPts val="1200"/>
              <a:buFont typeface="Raleway Medium"/>
              <a:buNone/>
            </a:pPr>
            <a:endParaRPr sz="600" b="0" i="0" u="none" strike="noStrike" cap="none" dirty="0">
              <a:solidFill>
                <a:srgbClr val="FF0000"/>
              </a:solidFill>
              <a:latin typeface="Rambla"/>
              <a:ea typeface="Rambla"/>
              <a:cs typeface="Rambla"/>
              <a:sym typeface="Rambla"/>
            </a:endParaRPr>
          </a:p>
          <a:p>
            <a:pPr marL="914400" marR="0" lvl="1" indent="-228600" algn="l" rtl="0">
              <a:lnSpc>
                <a:spcPct val="90000"/>
              </a:lnSpc>
              <a:spcBef>
                <a:spcPts val="1000"/>
              </a:spcBef>
              <a:spcAft>
                <a:spcPts val="0"/>
              </a:spcAft>
              <a:buClr>
                <a:schemeClr val="dk1"/>
              </a:buClr>
              <a:buSzPts val="1400"/>
              <a:buFont typeface="Courier New"/>
              <a:buNone/>
            </a:pPr>
            <a:endParaRPr sz="12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l" rtl="0">
              <a:lnSpc>
                <a:spcPct val="90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pic>
        <p:nvPicPr>
          <p:cNvPr id="5" name="Imagen 4">
            <a:extLst>
              <a:ext uri="{FF2B5EF4-FFF2-40B4-BE49-F238E27FC236}">
                <a16:creationId xmlns:a16="http://schemas.microsoft.com/office/drawing/2014/main" id="{BDB1DAD2-737A-4896-9D68-DC80C7C67386}"/>
              </a:ext>
            </a:extLst>
          </p:cNvPr>
          <p:cNvPicPr>
            <a:picLocks noChangeAspect="1"/>
          </p:cNvPicPr>
          <p:nvPr/>
        </p:nvPicPr>
        <p:blipFill>
          <a:blip r:embed="rId3"/>
          <a:stretch>
            <a:fillRect/>
          </a:stretch>
        </p:blipFill>
        <p:spPr>
          <a:xfrm>
            <a:off x="4433777" y="1446326"/>
            <a:ext cx="4603897" cy="2393100"/>
          </a:xfrm>
          <a:prstGeom prst="rect">
            <a:avLst/>
          </a:prstGeom>
        </p:spPr>
      </p:pic>
      <p:pic>
        <p:nvPicPr>
          <p:cNvPr id="2" name="Imagen 1">
            <a:extLst>
              <a:ext uri="{FF2B5EF4-FFF2-40B4-BE49-F238E27FC236}">
                <a16:creationId xmlns:a16="http://schemas.microsoft.com/office/drawing/2014/main" id="{466B7C6D-8E07-4385-9FF6-F87D304776AB}"/>
              </a:ext>
            </a:extLst>
          </p:cNvPr>
          <p:cNvPicPr>
            <a:picLocks noChangeAspect="1"/>
          </p:cNvPicPr>
          <p:nvPr/>
        </p:nvPicPr>
        <p:blipFill>
          <a:blip r:embed="rId4"/>
          <a:stretch>
            <a:fillRect/>
          </a:stretch>
        </p:blipFill>
        <p:spPr>
          <a:xfrm>
            <a:off x="106326" y="1446326"/>
            <a:ext cx="4327451" cy="240721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2"/>
          <p:cNvSpPr txBox="1">
            <a:spLocks noGrp="1"/>
          </p:cNvSpPr>
          <p:nvPr>
            <p:ph type="title"/>
          </p:nvPr>
        </p:nvSpPr>
        <p:spPr>
          <a:xfrm>
            <a:off x="114613" y="336573"/>
            <a:ext cx="8229600" cy="4215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2"/>
              </a:buClr>
              <a:buSzPts val="3690"/>
              <a:buFont typeface="Rambla"/>
              <a:buNone/>
            </a:pPr>
            <a:r>
              <a:rPr lang="en-US" sz="2400" b="1" i="0" u="none" strike="noStrike" cap="none" dirty="0">
                <a:solidFill>
                  <a:srgbClr val="1B36FF"/>
                </a:solidFill>
                <a:latin typeface="Raleway"/>
                <a:ea typeface="Raleway"/>
                <a:cs typeface="Raleway"/>
                <a:sym typeface="Raleway"/>
              </a:rPr>
              <a:t>Income Statement: Change in Expenses</a:t>
            </a:r>
            <a:endParaRPr sz="2400" b="1" i="0" u="none" strike="noStrike" cap="none" dirty="0">
              <a:solidFill>
                <a:srgbClr val="1B36FF"/>
              </a:solidFill>
              <a:latin typeface="Raleway"/>
              <a:ea typeface="Raleway"/>
              <a:cs typeface="Raleway"/>
              <a:sym typeface="Raleway"/>
            </a:endParaRPr>
          </a:p>
        </p:txBody>
      </p:sp>
      <p:sp>
        <p:nvSpPr>
          <p:cNvPr id="142" name="Google Shape;142;p22"/>
          <p:cNvSpPr/>
          <p:nvPr/>
        </p:nvSpPr>
        <p:spPr>
          <a:xfrm>
            <a:off x="7636750" y="113985"/>
            <a:ext cx="1650300" cy="222600"/>
          </a:xfrm>
          <a:prstGeom prst="rect">
            <a:avLst/>
          </a:prstGeom>
          <a:solidFill>
            <a:srgbClr val="1B36FF"/>
          </a:solidFill>
          <a:ln>
            <a:noFill/>
          </a:ln>
        </p:spPr>
        <p:txBody>
          <a:bodyPr spcFirstLastPara="1" wrap="square" lIns="182850" tIns="182850" rIns="182850" bIns="18285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43" name="Google Shape;143;p22"/>
          <p:cNvSpPr txBox="1"/>
          <p:nvPr/>
        </p:nvSpPr>
        <p:spPr>
          <a:xfrm>
            <a:off x="8464550" y="30783"/>
            <a:ext cx="627263" cy="390900"/>
          </a:xfrm>
          <a:prstGeom prst="rect">
            <a:avLst/>
          </a:prstGeom>
          <a:noFill/>
          <a:ln>
            <a:noFill/>
          </a:ln>
        </p:spPr>
        <p:txBody>
          <a:bodyPr spcFirstLastPara="1" wrap="square" lIns="182850" tIns="182850" rIns="182850" bIns="182850" anchor="ctr" anchorCtr="0">
            <a:noAutofit/>
          </a:bodyPr>
          <a:lstStyle/>
          <a:p>
            <a:pPr marL="0" marR="0" lvl="0" indent="0" algn="r" rtl="0">
              <a:lnSpc>
                <a:spcPct val="100000"/>
              </a:lnSpc>
              <a:spcBef>
                <a:spcPts val="0"/>
              </a:spcBef>
              <a:spcAft>
                <a:spcPts val="0"/>
              </a:spcAft>
              <a:buClr>
                <a:srgbClr val="000000"/>
              </a:buClr>
              <a:buSzPts val="1200"/>
              <a:buFont typeface="Arial"/>
              <a:buNone/>
            </a:pPr>
            <a:r>
              <a:rPr lang="en-US" sz="1200" b="0" i="0" u="none" strike="noStrike" cap="none" dirty="0">
                <a:solidFill>
                  <a:srgbClr val="FFFFFF"/>
                </a:solidFill>
                <a:latin typeface="Raleway"/>
                <a:ea typeface="Raleway"/>
                <a:cs typeface="Raleway"/>
                <a:sym typeface="Raleway"/>
              </a:rPr>
              <a:t>9</a:t>
            </a:r>
            <a:endParaRPr sz="1200" b="0" i="0" u="none" strike="noStrike" cap="none" dirty="0">
              <a:solidFill>
                <a:srgbClr val="FFFFFF"/>
              </a:solidFill>
              <a:latin typeface="Raleway"/>
              <a:ea typeface="Raleway"/>
              <a:cs typeface="Raleway"/>
              <a:sym typeface="Raleway"/>
            </a:endParaRPr>
          </a:p>
        </p:txBody>
      </p:sp>
      <p:sp>
        <p:nvSpPr>
          <p:cNvPr id="144" name="Google Shape;144;p22"/>
          <p:cNvSpPr txBox="1">
            <a:spLocks noGrp="1"/>
          </p:cNvSpPr>
          <p:nvPr>
            <p:ph type="body" idx="1"/>
          </p:nvPr>
        </p:nvSpPr>
        <p:spPr>
          <a:xfrm>
            <a:off x="42100" y="661097"/>
            <a:ext cx="5194918" cy="3537300"/>
          </a:xfrm>
          <a:prstGeom prst="rect">
            <a:avLst/>
          </a:prstGeom>
          <a:noFill/>
          <a:ln>
            <a:noFill/>
          </a:ln>
        </p:spPr>
        <p:txBody>
          <a:bodyPr spcFirstLastPara="1" wrap="square" lIns="91425" tIns="45700" rIns="91425" bIns="45700" anchor="t" anchorCtr="0">
            <a:noAutofit/>
          </a:bodyPr>
          <a:lstStyle/>
          <a:p>
            <a:pPr marL="822960" lvl="1" indent="-178308" algn="just" rtl="0">
              <a:lnSpc>
                <a:spcPct val="115000"/>
              </a:lnSpc>
              <a:spcBef>
                <a:spcPts val="0"/>
              </a:spcBef>
              <a:spcAft>
                <a:spcPts val="0"/>
              </a:spcAft>
              <a:buClr>
                <a:srgbClr val="000000"/>
              </a:buClr>
              <a:buSzPts val="1000"/>
              <a:buFont typeface="Arial"/>
              <a:buNone/>
            </a:pPr>
            <a:endParaRPr sz="800" b="0" i="0" u="none" strike="noStrike" cap="none" dirty="0">
              <a:solidFill>
                <a:schemeClr val="dk1"/>
              </a:solidFill>
              <a:latin typeface="Rambla"/>
              <a:ea typeface="Rambla"/>
              <a:cs typeface="Rambla"/>
              <a:sym typeface="Rambla"/>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000000"/>
              </a:solidFill>
              <a:latin typeface="Raleway Medium"/>
              <a:ea typeface="Raleway Medium"/>
              <a:cs typeface="Raleway Medium"/>
              <a:sym typeface="Raleway Medium"/>
            </a:endParaRPr>
          </a:p>
          <a:p>
            <a:pPr marL="1280160" marR="0" lvl="2" indent="-178308" algn="just" rtl="0">
              <a:lnSpc>
                <a:spcPct val="115000"/>
              </a:lnSpc>
              <a:spcBef>
                <a:spcPts val="300"/>
              </a:spcBef>
              <a:spcAft>
                <a:spcPts val="0"/>
              </a:spcAft>
              <a:buClr>
                <a:srgbClr val="000000"/>
              </a:buClr>
              <a:buSzPts val="1400"/>
              <a:buFont typeface="Courier New"/>
              <a:buNone/>
            </a:pPr>
            <a:endParaRPr sz="800" b="0" i="0" u="none" strike="noStrike" cap="none" dirty="0">
              <a:solidFill>
                <a:srgbClr val="2939FA"/>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000000"/>
              </a:solidFill>
              <a:latin typeface="Raleway Medium"/>
              <a:ea typeface="Raleway Medium"/>
              <a:cs typeface="Raleway Medium"/>
              <a:sym typeface="Raleway Medium"/>
            </a:endParaRPr>
          </a:p>
          <a:p>
            <a:pPr marL="822960" marR="0" lvl="1" indent="-178308" algn="just" rtl="0">
              <a:lnSpc>
                <a:spcPct val="115000"/>
              </a:lnSpc>
              <a:spcBef>
                <a:spcPts val="300"/>
              </a:spcBef>
              <a:spcAft>
                <a:spcPts val="0"/>
              </a:spcAft>
              <a:buClr>
                <a:srgbClr val="000000"/>
              </a:buClr>
              <a:buSzPts val="1400"/>
              <a:buFont typeface="Courier New"/>
              <a:buNone/>
            </a:pPr>
            <a:endParaRPr sz="1000" b="0" i="0" u="none" strike="noStrike" cap="none" dirty="0">
              <a:solidFill>
                <a:srgbClr val="2939FA"/>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Courier New"/>
              <a:buNone/>
            </a:pPr>
            <a:endParaRPr sz="1000" b="0" i="0" u="none" strike="noStrike" cap="none" dirty="0">
              <a:solidFill>
                <a:schemeClr val="dk1"/>
              </a:solidFill>
              <a:latin typeface="Raleway Medium"/>
              <a:ea typeface="Raleway Medium"/>
              <a:cs typeface="Raleway Medium"/>
              <a:sym typeface="Raleway Medium"/>
            </a:endParaRPr>
          </a:p>
          <a:p>
            <a:pPr marL="914400" marR="0" lvl="1" indent="-228600" algn="just" rtl="0">
              <a:lnSpc>
                <a:spcPct val="115000"/>
              </a:lnSpc>
              <a:spcBef>
                <a:spcPts val="0"/>
              </a:spcBef>
              <a:spcAft>
                <a:spcPts val="0"/>
              </a:spcAft>
              <a:buClr>
                <a:schemeClr val="dk1"/>
              </a:buClr>
              <a:buSzPts val="1400"/>
              <a:buFont typeface="Raleway Medium"/>
              <a:buNone/>
            </a:pPr>
            <a:endParaRPr sz="1000" b="0" i="0" u="none" strike="noStrike" cap="none" dirty="0">
              <a:solidFill>
                <a:schemeClr val="dk1"/>
              </a:solidFill>
              <a:latin typeface="Raleway Medium"/>
              <a:ea typeface="Raleway Medium"/>
              <a:cs typeface="Raleway Medium"/>
              <a:sym typeface="Raleway Medium"/>
            </a:endParaRPr>
          </a:p>
        </p:txBody>
      </p:sp>
      <p:sp>
        <p:nvSpPr>
          <p:cNvPr id="146" name="Google Shape;146;p22"/>
          <p:cNvSpPr txBox="1"/>
          <p:nvPr/>
        </p:nvSpPr>
        <p:spPr>
          <a:xfrm>
            <a:off x="143850" y="754325"/>
            <a:ext cx="6036900" cy="4593600"/>
          </a:xfrm>
          <a:prstGeom prst="rect">
            <a:avLst/>
          </a:prstGeom>
          <a:noFill/>
          <a:ln>
            <a:noFill/>
          </a:ln>
        </p:spPr>
        <p:txBody>
          <a:bodyPr spcFirstLastPara="1" wrap="square" lIns="91425" tIns="45700" rIns="91425" bIns="45700" anchor="t" anchorCtr="0">
            <a:noAutofit/>
          </a:bodyPr>
          <a:lstStyle/>
          <a:p>
            <a:pPr marL="98552" marR="0" lvl="0" indent="0" algn="l" rtl="0">
              <a:lnSpc>
                <a:spcPct val="115000"/>
              </a:lnSpc>
              <a:spcBef>
                <a:spcPts val="0"/>
              </a:spcBef>
              <a:spcAft>
                <a:spcPts val="0"/>
              </a:spcAft>
              <a:buClr>
                <a:srgbClr val="000000"/>
              </a:buClr>
              <a:buSzPts val="1400"/>
              <a:buFont typeface="Noto Sans Symbols"/>
              <a:buNone/>
            </a:pPr>
            <a:r>
              <a:rPr lang="en-US" sz="1200" b="1" i="0" u="none" strike="noStrike" cap="none" dirty="0">
                <a:solidFill>
                  <a:srgbClr val="0C0C0C"/>
                </a:solidFill>
                <a:latin typeface="Raleway Medium"/>
                <a:ea typeface="Raleway Medium"/>
                <a:cs typeface="Raleway Medium"/>
                <a:sym typeface="Raleway Medium"/>
              </a:rPr>
              <a:t>New Accounting Classification System for Operating Costs, since September 2019</a:t>
            </a:r>
            <a:endParaRPr sz="1400" b="0" i="0" u="none" strike="noStrike" cap="none" dirty="0">
              <a:solidFill>
                <a:srgbClr val="0C0C0C"/>
              </a:solidFill>
              <a:latin typeface="Arial"/>
              <a:ea typeface="Arial"/>
              <a:cs typeface="Arial"/>
              <a:sym typeface="Arial"/>
            </a:endParaRPr>
          </a:p>
          <a:p>
            <a:pPr marL="98552" marR="0" lvl="0" indent="0" algn="just" rtl="0">
              <a:lnSpc>
                <a:spcPct val="115000"/>
              </a:lnSpc>
              <a:spcBef>
                <a:spcPts val="0"/>
              </a:spcBef>
              <a:spcAft>
                <a:spcPts val="0"/>
              </a:spcAft>
              <a:buClr>
                <a:srgbClr val="000000"/>
              </a:buClr>
              <a:buSzPts val="1400"/>
              <a:buFont typeface="Noto Sans Symbols"/>
              <a:buNone/>
            </a:pPr>
            <a:endParaRPr sz="1000" b="0" i="0" u="none" strike="noStrike" cap="none" dirty="0">
              <a:solidFill>
                <a:srgbClr val="0C0C0C"/>
              </a:solidFill>
              <a:latin typeface="Raleway Medium"/>
              <a:ea typeface="Raleway Medium"/>
              <a:cs typeface="Raleway Medium"/>
              <a:sym typeface="Raleway Medium"/>
            </a:endParaRPr>
          </a:p>
          <a:p>
            <a:pPr marL="98552" marR="0" lvl="0" indent="0" algn="just" rtl="0">
              <a:lnSpc>
                <a:spcPct val="115000"/>
              </a:lnSpc>
              <a:spcBef>
                <a:spcPts val="0"/>
              </a:spcBef>
              <a:spcAft>
                <a:spcPts val="0"/>
              </a:spcAft>
              <a:buClr>
                <a:srgbClr val="000000"/>
              </a:buClr>
              <a:buSzPts val="1400"/>
              <a:buFont typeface="Noto Sans Symbols"/>
              <a:buNone/>
            </a:pPr>
            <a:r>
              <a:rPr lang="en-US" sz="1000" b="0" i="0" u="none" strike="noStrike" cap="none" dirty="0">
                <a:solidFill>
                  <a:srgbClr val="0C0C0C"/>
                </a:solidFill>
                <a:latin typeface="Raleway Medium"/>
                <a:ea typeface="Raleway Medium"/>
                <a:cs typeface="Raleway Medium"/>
                <a:sym typeface="Raleway Medium"/>
              </a:rPr>
              <a:t>In order to adequately present the company's areas of expense, the operating costs have been arranged according to item and category, as can be seen in the table on the right. Therefore:</a:t>
            </a:r>
            <a:endParaRPr sz="1400" b="0" i="0" u="none" strike="noStrike" cap="none" dirty="0">
              <a:solidFill>
                <a:srgbClr val="0C0C0C"/>
              </a:solidFill>
              <a:latin typeface="Arial"/>
              <a:ea typeface="Arial"/>
              <a:cs typeface="Arial"/>
              <a:sym typeface="Arial"/>
            </a:endParaRPr>
          </a:p>
          <a:p>
            <a:pPr marL="540000" marR="0" lvl="1" indent="-267208" algn="l" rtl="0">
              <a:lnSpc>
                <a:spcPct val="115000"/>
              </a:lnSpc>
              <a:spcBef>
                <a:spcPts val="60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Cost of Goods Sold</a:t>
            </a:r>
            <a:endParaRPr sz="1000" b="1" i="0" u="none" strike="noStrike" cap="none" dirty="0">
              <a:solidFill>
                <a:srgbClr val="0C0C0C"/>
              </a:solidFill>
              <a:latin typeface="Raleway Medium"/>
              <a:ea typeface="Raleway Medium"/>
              <a:cs typeface="Raleway Medium"/>
              <a:sym typeface="Raleway Medium"/>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direct costs of the production process: raw materials, tools, other materials and salaries of plant and laboratory employees.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 Salaries &amp; Fees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Shows indirect costs of the production process: administrative salaries and professional fees.</a:t>
            </a:r>
            <a:endParaRPr sz="1000" b="0" i="1" u="none" strike="noStrike" cap="none" dirty="0">
              <a:solidFill>
                <a:srgbClr val="0C0C0C"/>
              </a:solidFill>
              <a:latin typeface="Raleway"/>
              <a:ea typeface="Raleway"/>
              <a:cs typeface="Raleway"/>
              <a:sym typeface="Raleway"/>
            </a:endParaRPr>
          </a:p>
          <a:p>
            <a:pPr marL="540000" marR="0" lvl="1" indent="-267208" algn="l" rtl="0">
              <a:lnSpc>
                <a:spcPct val="115000"/>
              </a:lnSpc>
              <a:spcBef>
                <a:spcPts val="0"/>
              </a:spcBef>
              <a:spcAft>
                <a:spcPts val="0"/>
              </a:spcAft>
              <a:buClr>
                <a:schemeClr val="dk1"/>
              </a:buClr>
              <a:buSzPts val="1400"/>
              <a:buFont typeface="Courier New"/>
              <a:buChar char="o"/>
            </a:pPr>
            <a:r>
              <a:rPr lang="en-US" sz="1000" b="1" i="0" u="none" strike="noStrike" cap="none" dirty="0">
                <a:solidFill>
                  <a:srgbClr val="0C0C0C"/>
                </a:solidFill>
                <a:latin typeface="Raleway Medium"/>
                <a:ea typeface="Raleway Medium"/>
                <a:cs typeface="Raleway Medium"/>
                <a:sym typeface="Raleway Medium"/>
              </a:rPr>
              <a:t>Administration Expenses</a:t>
            </a:r>
            <a:endParaRPr sz="1400" b="0" i="0" u="none" strike="noStrike" cap="none" dirty="0">
              <a:solidFill>
                <a:srgbClr val="0C0C0C"/>
              </a:solidFill>
              <a:latin typeface="Arial"/>
              <a:ea typeface="Arial"/>
              <a:cs typeface="Arial"/>
              <a:sym typeface="Arial"/>
            </a:endParaRPr>
          </a:p>
          <a:p>
            <a:pPr marL="648000" marR="0" lvl="2" indent="-267208" algn="l" rtl="0">
              <a:lnSpc>
                <a:spcPct val="115000"/>
              </a:lnSpc>
              <a:spcBef>
                <a:spcPts val="0"/>
              </a:spcBef>
              <a:spcAft>
                <a:spcPts val="0"/>
              </a:spcAft>
              <a:buClr>
                <a:schemeClr val="dk1"/>
              </a:buClr>
              <a:buSzPts val="1400"/>
              <a:buFont typeface="Arial"/>
              <a:buChar char="•"/>
            </a:pPr>
            <a:r>
              <a:rPr lang="en-US" sz="1000" b="0" i="1" u="none" strike="noStrike" cap="none" dirty="0">
                <a:solidFill>
                  <a:srgbClr val="0C0C0C"/>
                </a:solidFill>
                <a:latin typeface="Raleway"/>
                <a:ea typeface="Raleway"/>
                <a:cs typeface="Raleway"/>
                <a:sym typeface="Raleway"/>
              </a:rPr>
              <a:t>Overhead and other expenses relating to the company’s structure.</a:t>
            </a:r>
            <a:endParaRPr sz="1000" b="0" i="1" u="none" strike="noStrike" cap="none" dirty="0">
              <a:solidFill>
                <a:srgbClr val="0C0C0C"/>
              </a:solidFill>
              <a:latin typeface="Raleway"/>
              <a:ea typeface="Raleway"/>
              <a:cs typeface="Raleway"/>
              <a:sym typeface="Raleway"/>
            </a:endParaRPr>
          </a:p>
          <a:p>
            <a:pPr marL="648000" marR="0" lvl="2" indent="-178307" algn="l" rtl="0">
              <a:lnSpc>
                <a:spcPct val="115000"/>
              </a:lnSpc>
              <a:spcBef>
                <a:spcPts val="0"/>
              </a:spcBef>
              <a:spcAft>
                <a:spcPts val="0"/>
              </a:spcAft>
              <a:buClr>
                <a:schemeClr val="dk1"/>
              </a:buClr>
              <a:buSzPts val="1400"/>
              <a:buFont typeface="Arial"/>
              <a:buNone/>
            </a:pPr>
            <a:endParaRPr sz="1000" b="0" i="1" u="none" strike="noStrike" cap="none" dirty="0">
              <a:solidFill>
                <a:srgbClr val="0C0C0C"/>
              </a:solidFill>
              <a:latin typeface="Raleway"/>
              <a:ea typeface="Raleway"/>
              <a:cs typeface="Raleway"/>
              <a:sym typeface="Raleway"/>
            </a:endParaRPr>
          </a:p>
          <a:p>
            <a:pPr marL="98552" marR="0" lvl="0" indent="0" algn="just" rtl="0">
              <a:lnSpc>
                <a:spcPct val="115000"/>
              </a:lnSpc>
              <a:spcBef>
                <a:spcPts val="0"/>
              </a:spcBef>
              <a:spcAft>
                <a:spcPts val="0"/>
              </a:spcAft>
              <a:buClr>
                <a:schemeClr val="dk1"/>
              </a:buClr>
              <a:buSzPts val="1100"/>
              <a:buFont typeface="Arial"/>
              <a:buNone/>
            </a:pPr>
            <a:r>
              <a:rPr lang="en-US" sz="1000" b="0" i="0" u="none" strike="noStrike" cap="none" dirty="0">
                <a:solidFill>
                  <a:srgbClr val="0C0C0C"/>
                </a:solidFill>
                <a:latin typeface="Raleway Medium"/>
                <a:ea typeface="Raleway Medium"/>
                <a:cs typeface="Raleway Medium"/>
                <a:sym typeface="Raleway Medium"/>
              </a:rPr>
              <a:t>The new accounting item classifications have generated small differences in the historical accumulated balances (in the new version of the Chart of Accounts compared to the previous one): for example, in the previous month's report (apr-19), differences can be observed in the accumulated flows of Cost of Good Sold. This is because all the accounts have been reclassified and, in order to maintain the same criteria, this generated variations in the historical presentation of the items. However, it should be kept in mind that the historical total expenditures remain unchanged, since the new order simply reorganizes the items for the purpose of better financial statements.</a:t>
            </a:r>
            <a:endParaRPr sz="1000" b="0" i="1" u="none" strike="noStrike" cap="none" dirty="0">
              <a:solidFill>
                <a:srgbClr val="0C0C0C"/>
              </a:solidFill>
              <a:latin typeface="Raleway"/>
              <a:ea typeface="Raleway"/>
              <a:cs typeface="Raleway"/>
              <a:sym typeface="Raleway"/>
            </a:endParaRPr>
          </a:p>
        </p:txBody>
      </p:sp>
      <p:pic>
        <p:nvPicPr>
          <p:cNvPr id="2" name="Imagen 1">
            <a:extLst>
              <a:ext uri="{FF2B5EF4-FFF2-40B4-BE49-F238E27FC236}">
                <a16:creationId xmlns:a16="http://schemas.microsoft.com/office/drawing/2014/main" id="{C8358848-A120-498B-91AA-214303AAFD08}"/>
              </a:ext>
            </a:extLst>
          </p:cNvPr>
          <p:cNvPicPr>
            <a:picLocks noChangeAspect="1"/>
          </p:cNvPicPr>
          <p:nvPr/>
        </p:nvPicPr>
        <p:blipFill>
          <a:blip r:embed="rId3"/>
          <a:stretch>
            <a:fillRect/>
          </a:stretch>
        </p:blipFill>
        <p:spPr>
          <a:xfrm>
            <a:off x="6583503" y="613040"/>
            <a:ext cx="2106493" cy="4320000"/>
          </a:xfrm>
          <a:prstGeom prst="rect">
            <a:avLst/>
          </a:prstGeom>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7970</TotalTime>
  <Words>1203</Words>
  <Application>Microsoft Office PowerPoint</Application>
  <PresentationFormat>Presentación en pantalla (16:9)</PresentationFormat>
  <Paragraphs>157</Paragraphs>
  <Slides>14</Slides>
  <Notes>13</Notes>
  <HiddenSlides>0</HiddenSlides>
  <MMClips>0</MMClips>
  <ScaleCrop>false</ScaleCrop>
  <HeadingPairs>
    <vt:vector size="8" baseType="variant">
      <vt:variant>
        <vt:lpstr>Fuentes usadas</vt:lpstr>
      </vt:variant>
      <vt:variant>
        <vt:i4>7</vt:i4>
      </vt:variant>
      <vt:variant>
        <vt:lpstr>Tema</vt:lpstr>
      </vt:variant>
      <vt:variant>
        <vt:i4>1</vt:i4>
      </vt:variant>
      <vt:variant>
        <vt:lpstr>Servidores OLE incrustados</vt:lpstr>
      </vt:variant>
      <vt:variant>
        <vt:i4>1</vt:i4>
      </vt:variant>
      <vt:variant>
        <vt:lpstr>Títulos de diapositiva</vt:lpstr>
      </vt:variant>
      <vt:variant>
        <vt:i4>14</vt:i4>
      </vt:variant>
    </vt:vector>
  </HeadingPairs>
  <TitlesOfParts>
    <vt:vector size="23" baseType="lpstr">
      <vt:lpstr>Arial</vt:lpstr>
      <vt:lpstr>Courier New</vt:lpstr>
      <vt:lpstr>Noto Sans Symbols</vt:lpstr>
      <vt:lpstr>Raleway</vt:lpstr>
      <vt:lpstr>Raleway Medium</vt:lpstr>
      <vt:lpstr>Rambla</vt:lpstr>
      <vt:lpstr>Verdana</vt:lpstr>
      <vt:lpstr>Simple Light</vt:lpstr>
      <vt:lpstr>Hoja de cálculo de Microsoft Excel</vt:lpstr>
      <vt:lpstr>BUREY SA –  Grunelabs.com December 2020 presentation</vt:lpstr>
      <vt:lpstr>INDEX</vt:lpstr>
      <vt:lpstr>INDEX</vt:lpstr>
      <vt:lpstr>Cash Flow available data: December 2020</vt:lpstr>
      <vt:lpstr>Accumulated Cash Flow – December 2020</vt:lpstr>
      <vt:lpstr>INDEX</vt:lpstr>
      <vt:lpstr>Balance Sheet: December 2020</vt:lpstr>
      <vt:lpstr>Investments_ Property, Plant &amp; Eq.: December 2020</vt:lpstr>
      <vt:lpstr>Income Statement: Change in Expenses</vt:lpstr>
      <vt:lpstr>Income Statement: December. 2020</vt:lpstr>
      <vt:lpstr>Income Statement: Change in Expenses</vt:lpstr>
      <vt:lpstr>Operative Costs: 12 months of 2020</vt:lpstr>
      <vt:lpstr>INDEX</vt:lpstr>
      <vt:lpstr>Harvest Valuation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BUREY SA –  Grunelabs.com Sep 2019 presentation</dc:title>
  <cp:lastModifiedBy>Guillermo Varela</cp:lastModifiedBy>
  <cp:revision>235</cp:revision>
  <cp:lastPrinted>2020-07-07T16:49:38Z</cp:lastPrinted>
  <dcterms:modified xsi:type="dcterms:W3CDTF">2021-01-15T15:08:15Z</dcterms:modified>
</cp:coreProperties>
</file>