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06" autoAdjust="0"/>
    <p:restoredTop sz="94660"/>
  </p:normalViewPr>
  <p:slideViewPr>
    <p:cSldViewPr snapToGrid="0">
      <p:cViewPr varScale="1">
        <p:scale>
          <a:sx n="95" d="100"/>
          <a:sy n="95" d="100"/>
        </p:scale>
        <p:origin x="90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5116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emf"/><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file:///C:\Users\Guillermo%20Varela\Desktop\BUREY%20SA\Julio%202020\Cashflow\Presentacion\Cash%20Flow%20Reporting_July%202020%20-%20Graficas.xlsx!Cash%20Flow%20Report!F2C1:F50C6"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oleObject" Target="file:///C:\Users\Guillermo%20Varela\Desktop\BUREY%20SA\Julio%202020\Cashflow\Presentacion\Cash%20Flow%20Reporting_July%202020%20-%20Graficas.xlsx!Accumulated%20Cash%20Flow!%5bCash%20Flow%20Reporting_July%202020%20-%20Graficas.xlsx%5dAccumulated%20Cash%20Flow%20Chart%202"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emf"/><Relationship Id="rId5" Type="http://schemas.openxmlformats.org/officeDocument/2006/relationships/oleObject" Target="file:///C:\Users\Guillermo%20Varela\Desktop\BUREY%20SA\Julio%202020\Cashflow\Presentacion\Cash%20Flow%20Reporting_July%202020%20-%20Graficas.xlsx!Balance%20sheet!F2C1:F43C7"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July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August </a:t>
            </a:r>
            <a:r>
              <a:rPr lang="en-US" sz="1400" dirty="0">
                <a:solidFill>
                  <a:srgbClr val="000000"/>
                </a:solidFill>
                <a:latin typeface="Raleway"/>
                <a:ea typeface="Raleway"/>
                <a:cs typeface="Raleway"/>
                <a:sym typeface="Raleway"/>
              </a:rPr>
              <a:t>6</a:t>
            </a:r>
            <a:r>
              <a:rPr lang="en-US" sz="1400" b="0" i="0" u="none" strike="noStrike" cap="none" dirty="0">
                <a:solidFill>
                  <a:srgbClr val="000000"/>
                </a:solidFill>
                <a:latin typeface="Raleway"/>
                <a:ea typeface="Raleway"/>
                <a:cs typeface="Raleway"/>
                <a:sym typeface="Raleway"/>
              </a:rPr>
              <a:t>,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July.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July. 2020 Operative Costs: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84.723</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June are below the average (last 12 months) </a:t>
            </a:r>
            <a:r>
              <a:rPr lang="en-US" sz="1000" i="1" dirty="0">
                <a:solidFill>
                  <a:schemeClr val="tx1">
                    <a:lumMod val="85000"/>
                    <a:lumOff val="15000"/>
                  </a:schemeClr>
                </a:solidFill>
                <a:latin typeface="Raleway Medium"/>
                <a:ea typeface="Raleway Medium"/>
                <a:cs typeface="Raleway Medium"/>
                <a:sym typeface="Raleway Medium"/>
              </a:rPr>
              <a:t>(*)</a:t>
            </a:r>
            <a:r>
              <a:rPr lang="en-US" sz="1000" i="1" dirty="0">
                <a:solidFill>
                  <a:srgbClr val="000000"/>
                </a:solidFill>
                <a:latin typeface="Raleway Medium"/>
                <a:ea typeface="Raleway Medium"/>
                <a:cs typeface="Raleway Medium"/>
                <a:sym typeface="Raleway Medium"/>
              </a:rPr>
              <a:t>.</a:t>
            </a:r>
            <a:endParaRPr sz="1000" i="1"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20,913.</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13,057</a:t>
            </a:r>
            <a:endParaRPr lang="en-US" sz="800" dirty="0">
              <a:solidFill>
                <a:srgbClr val="000000"/>
              </a:solidFill>
              <a:latin typeface="Raleway Medium"/>
              <a:ea typeface="Raleway Medium"/>
              <a:cs typeface="Raleway Medium"/>
              <a:sym typeface="Raleway Medium"/>
            </a:endParaRP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10,368</a:t>
            </a:r>
            <a:endParaRPr lang="en-US" sz="1000" dirty="0"/>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18,006</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Taxes : USD 2,661</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Social Charges: USD 19,718</a:t>
            </a:r>
          </a:p>
          <a:p>
            <a:pPr marL="272792" lvl="1" indent="0" algn="l"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 </a:t>
            </a:r>
          </a:p>
          <a:p>
            <a:pPr marL="272792" lvl="1" indent="0" algn="l" rtl="0">
              <a:lnSpc>
                <a:spcPct val="115000"/>
              </a:lnSpc>
              <a:spcBef>
                <a:spcPts val="600"/>
              </a:spcBef>
              <a:spcAft>
                <a:spcPts val="0"/>
              </a:spcAft>
              <a:buClr>
                <a:srgbClr val="000000"/>
              </a:buClr>
              <a:buSzPts val="1400"/>
              <a:buNone/>
            </a:pPr>
            <a:endParaRPr lang="en-US" sz="1000" i="1" dirty="0">
              <a:solidFill>
                <a:srgbClr val="000000"/>
              </a:solidFill>
              <a:latin typeface="Raleway Medium"/>
              <a:sym typeface="Raleway Medium"/>
            </a:endParaRPr>
          </a:p>
          <a:p>
            <a:pPr marL="272792" lvl="1" indent="0" algn="l" rtl="0">
              <a:lnSpc>
                <a:spcPct val="115000"/>
              </a:lnSpc>
              <a:spcBef>
                <a:spcPts val="600"/>
              </a:spcBef>
              <a:spcAft>
                <a:spcPts val="0"/>
              </a:spcAft>
              <a:buClr>
                <a:srgbClr val="414141"/>
              </a:buClr>
              <a:buSzPts val="1400"/>
              <a:buNone/>
            </a:pPr>
            <a:endParaRPr sz="1000" dirty="0">
              <a:solidFill>
                <a:srgbClr val="000000"/>
              </a:solidFill>
              <a:latin typeface="Raleway Medium"/>
              <a:ea typeface="Raleway Medium"/>
              <a:cs typeface="Raleway Medium"/>
              <a:sym typeface="Raleway Medium"/>
            </a:endParaRPr>
          </a:p>
          <a:p>
            <a:pPr marL="540000" lvl="1" indent="-178307" algn="l" rtl="0">
              <a:lnSpc>
                <a:spcPct val="115000"/>
              </a:lnSpc>
              <a:spcBef>
                <a:spcPts val="600"/>
              </a:spcBef>
              <a:spcAft>
                <a:spcPts val="0"/>
              </a:spcAft>
              <a:buClr>
                <a:srgbClr val="414141"/>
              </a:buClr>
              <a:buSzPts val="1400"/>
              <a:buFont typeface="Raleway"/>
              <a:buNone/>
            </a:pP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D7ACF712-C9CA-43F3-AC6F-2A017071989C}"/>
              </a:ext>
            </a:extLst>
          </p:cNvPr>
          <p:cNvPicPr>
            <a:picLocks noChangeAspect="1"/>
          </p:cNvPicPr>
          <p:nvPr/>
        </p:nvPicPr>
        <p:blipFill>
          <a:blip r:embed="rId3"/>
          <a:stretch>
            <a:fillRect/>
          </a:stretch>
        </p:blipFill>
        <p:spPr>
          <a:xfrm>
            <a:off x="3669206" y="830328"/>
            <a:ext cx="1999095" cy="1206443"/>
          </a:xfrm>
          <a:prstGeom prst="rect">
            <a:avLst/>
          </a:prstGeom>
        </p:spPr>
      </p:pic>
      <p:pic>
        <p:nvPicPr>
          <p:cNvPr id="4" name="Imagen 3">
            <a:extLst>
              <a:ext uri="{FF2B5EF4-FFF2-40B4-BE49-F238E27FC236}">
                <a16:creationId xmlns:a16="http://schemas.microsoft.com/office/drawing/2014/main" id="{D26F5F2E-8F87-44BE-AC1A-C62341099B5A}"/>
              </a:ext>
            </a:extLst>
          </p:cNvPr>
          <p:cNvPicPr>
            <a:picLocks noChangeAspect="1"/>
          </p:cNvPicPr>
          <p:nvPr/>
        </p:nvPicPr>
        <p:blipFill>
          <a:blip r:embed="rId4"/>
          <a:stretch>
            <a:fillRect/>
          </a:stretch>
        </p:blipFill>
        <p:spPr>
          <a:xfrm>
            <a:off x="3719389" y="1958157"/>
            <a:ext cx="1830667" cy="1621241"/>
          </a:xfrm>
          <a:prstGeom prst="rect">
            <a:avLst/>
          </a:prstGeom>
        </p:spPr>
      </p:pic>
      <p:pic>
        <p:nvPicPr>
          <p:cNvPr id="6" name="Imagen 5">
            <a:extLst>
              <a:ext uri="{FF2B5EF4-FFF2-40B4-BE49-F238E27FC236}">
                <a16:creationId xmlns:a16="http://schemas.microsoft.com/office/drawing/2014/main" id="{04E053BA-A1D8-473E-8A2F-7DCB29D6FA0C}"/>
              </a:ext>
            </a:extLst>
          </p:cNvPr>
          <p:cNvPicPr>
            <a:picLocks noChangeAspect="1"/>
          </p:cNvPicPr>
          <p:nvPr/>
        </p:nvPicPr>
        <p:blipFill>
          <a:blip r:embed="rId5"/>
          <a:stretch>
            <a:fillRect/>
          </a:stretch>
        </p:blipFill>
        <p:spPr>
          <a:xfrm>
            <a:off x="3517475" y="3541858"/>
            <a:ext cx="2136167" cy="1542627"/>
          </a:xfrm>
          <a:prstGeom prst="rect">
            <a:avLst/>
          </a:prstGeom>
        </p:spPr>
      </p:pic>
      <p:pic>
        <p:nvPicPr>
          <p:cNvPr id="7" name="Imagen 6">
            <a:extLst>
              <a:ext uri="{FF2B5EF4-FFF2-40B4-BE49-F238E27FC236}">
                <a16:creationId xmlns:a16="http://schemas.microsoft.com/office/drawing/2014/main" id="{49B57B3A-BE3E-48AD-BB96-EF3862989644}"/>
              </a:ext>
            </a:extLst>
          </p:cNvPr>
          <p:cNvPicPr>
            <a:picLocks noChangeAspect="1"/>
          </p:cNvPicPr>
          <p:nvPr/>
        </p:nvPicPr>
        <p:blipFill>
          <a:blip r:embed="rId6"/>
          <a:stretch>
            <a:fillRect/>
          </a:stretch>
        </p:blipFill>
        <p:spPr>
          <a:xfrm>
            <a:off x="5726295" y="830328"/>
            <a:ext cx="3331931" cy="348271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155,150 </a:t>
            </a:r>
            <a:r>
              <a:rPr lang="en-US" sz="1000" dirty="0">
                <a:solidFill>
                  <a:srgbClr val="000000"/>
                </a:solidFill>
                <a:latin typeface="Raleway Medium"/>
                <a:ea typeface="Raleway Medium"/>
                <a:cs typeface="Raleway Medium"/>
                <a:sym typeface="Raleway Medium"/>
              </a:rPr>
              <a:t>(composed of 59% Plant Salaries, 27% Lab Salaries, 7% Production Inputs and 7%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181,260</a:t>
            </a:r>
            <a:r>
              <a:rPr lang="en-US" sz="1000" dirty="0">
                <a:solidFill>
                  <a:srgbClr val="000000"/>
                </a:solidFill>
                <a:latin typeface="Raleway Medium"/>
                <a:ea typeface="Raleway Medium"/>
                <a:cs typeface="Raleway Medium"/>
                <a:sym typeface="Raleway Medium"/>
              </a:rPr>
              <a:t> (composed of 59% Adm. Salaries and 41% Prof.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231,913 </a:t>
            </a:r>
            <a:r>
              <a:rPr lang="en-US" sz="1000" dirty="0">
                <a:solidFill>
                  <a:srgbClr val="000000"/>
                </a:solidFill>
                <a:latin typeface="Raleway Medium"/>
                <a:ea typeface="Raleway Medium"/>
                <a:cs typeface="Raleway Medium"/>
                <a:sym typeface="Raleway Medium"/>
              </a:rPr>
              <a:t>(composed of 56% Corporate Expenses, 37% Social Charges and 7%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3" name="Imagen 2">
            <a:extLst>
              <a:ext uri="{FF2B5EF4-FFF2-40B4-BE49-F238E27FC236}">
                <a16:creationId xmlns:a16="http://schemas.microsoft.com/office/drawing/2014/main" id="{478C00DC-9E0A-4172-A83A-C82580113FE0}"/>
              </a:ext>
            </a:extLst>
          </p:cNvPr>
          <p:cNvPicPr>
            <a:picLocks noChangeAspect="1"/>
          </p:cNvPicPr>
          <p:nvPr/>
        </p:nvPicPr>
        <p:blipFill>
          <a:blip r:embed="rId3"/>
          <a:stretch>
            <a:fillRect/>
          </a:stretch>
        </p:blipFill>
        <p:spPr>
          <a:xfrm>
            <a:off x="5309531" y="831920"/>
            <a:ext cx="3704172" cy="238355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Operative Costs</a:t>
            </a:r>
            <a:r>
              <a:rPr lang="en-US" sz="2400" b="1" i="0" u="none" strike="noStrike" cap="none" dirty="0">
                <a:solidFill>
                  <a:srgbClr val="2939FA"/>
                </a:solidFill>
                <a:latin typeface="Raleway"/>
                <a:ea typeface="Raleway"/>
                <a:cs typeface="Raleway"/>
                <a:sym typeface="Raleway"/>
              </a:rPr>
              <a:t>: 7</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7 Months (7M):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7M of 2019 we had operative costs for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606 K, </a:t>
            </a:r>
            <a:r>
              <a:rPr lang="en-US" sz="1000" dirty="0">
                <a:solidFill>
                  <a:srgbClr val="000000"/>
                </a:solidFill>
                <a:latin typeface="Raleway Medium"/>
                <a:ea typeface="Raleway Medium"/>
                <a:cs typeface="Raleway Medium"/>
                <a:sym typeface="Raleway Medium"/>
              </a:rPr>
              <a:t>in the first 7M of 2020 we reached </a:t>
            </a:r>
            <a:r>
              <a:rPr lang="en-US" sz="1000" dirty="0">
                <a:solidFill>
                  <a:srgbClr val="2939FA"/>
                </a:solidFill>
                <a:latin typeface="Raleway Medium"/>
                <a:ea typeface="Raleway Medium"/>
                <a:cs typeface="Raleway Medium"/>
                <a:sym typeface="Raleway Medium"/>
              </a:rPr>
              <a:t>USD 576 K</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
        <p:nvSpPr>
          <p:cNvPr id="176" name="Google Shape;176;p25"/>
          <p:cNvSpPr txBox="1"/>
          <p:nvPr/>
        </p:nvSpPr>
        <p:spPr>
          <a:xfrm>
            <a:off x="0" y="3096519"/>
            <a:ext cx="8987271" cy="4321200"/>
          </a:xfrm>
          <a:prstGeom prst="rect">
            <a:avLst/>
          </a:prstGeom>
          <a:noFill/>
          <a:ln>
            <a:noFill/>
          </a:ln>
        </p:spPr>
        <p:txBody>
          <a:bodyPr spcFirstLastPara="1" wrap="square" lIns="91425" tIns="45700" rIns="91425" bIns="45700" anchor="t" anchorCtr="0">
            <a:noAutofit/>
          </a:bodyPr>
          <a:lstStyle/>
          <a:p>
            <a:pPr marL="822960" lvl="1" indent="-241808" algn="just">
              <a:lnSpc>
                <a:spcPct val="115000"/>
              </a:lnSpc>
              <a:spcBef>
                <a:spcPts val="400"/>
              </a:spcBef>
              <a:buSzPts val="1000"/>
              <a:buFont typeface="Courier New"/>
              <a:buChar char="o"/>
            </a:pPr>
            <a:r>
              <a:rPr lang="en-US" sz="1000" dirty="0">
                <a:latin typeface="Raleway Medium"/>
                <a:ea typeface="Raleway Medium"/>
                <a:cs typeface="Raleway Medium"/>
                <a:sym typeface="Raleway Medium"/>
              </a:rPr>
              <a:t>First 7M of 2019, corporate </a:t>
            </a:r>
            <a:r>
              <a:rPr lang="en-US" sz="1000" b="0" i="0" u="none" strike="noStrike" cap="none" dirty="0">
                <a:solidFill>
                  <a:srgbClr val="000000"/>
                </a:solidFill>
                <a:latin typeface="Raleway Medium"/>
                <a:ea typeface="Raleway Medium"/>
                <a:cs typeface="Raleway Medium"/>
                <a:sym typeface="Raleway Medium"/>
              </a:rPr>
              <a:t>expenses were USD 130,247. While, in the first 7M of 2020, USD 137,452 , has been invested. </a:t>
            </a:r>
          </a:p>
          <a:p>
            <a:pPr marL="822960" lvl="1" indent="-241808" algn="just">
              <a:lnSpc>
                <a:spcPct val="115000"/>
              </a:lnSpc>
              <a:spcBef>
                <a:spcPts val="400"/>
              </a:spcBef>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7M of 2020: Professional Fees reached USD 73,976, while in 2019 (7M) they were USD </a:t>
            </a:r>
            <a:r>
              <a:rPr lang="en-US" sz="1000" dirty="0">
                <a:latin typeface="Raleway Medium"/>
                <a:ea typeface="Raleway Medium"/>
                <a:cs typeface="Raleway Medium"/>
                <a:sym typeface="Raleway Medium"/>
              </a:rPr>
              <a:t>58</a:t>
            </a:r>
            <a:r>
              <a:rPr lang="en-US" sz="1000" b="0" i="0" u="none" strike="noStrike" cap="none" dirty="0">
                <a:solidFill>
                  <a:srgbClr val="000000"/>
                </a:solidFill>
                <a:latin typeface="Raleway Medium"/>
                <a:ea typeface="Raleway Medium"/>
                <a:cs typeface="Raleway Medium"/>
                <a:sym typeface="Raleway Medium"/>
              </a:rPr>
              <a:t>,116. </a:t>
            </a:r>
            <a:endParaRPr lang="en-US" sz="1400" b="0" i="0" u="none" strike="noStrike" cap="none" dirty="0">
              <a:solidFill>
                <a:srgbClr val="000000"/>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7M of 2020: Plant Salaries reached USD 91,894 vs. First 7M 2019: </a:t>
            </a:r>
            <a:r>
              <a:rPr lang="en-US" sz="1000" b="0" i="0" u="none" strike="noStrike" cap="none" dirty="0">
                <a:solidFill>
                  <a:srgbClr val="0C0C0C"/>
                </a:solidFill>
                <a:latin typeface="Raleway Medium"/>
                <a:ea typeface="Raleway Medium"/>
                <a:cs typeface="Raleway Medium"/>
                <a:sym typeface="Raleway Medium"/>
              </a:rPr>
              <a:t>USD 64,582.</a:t>
            </a:r>
            <a:endParaRPr lang="en-US" sz="1400" b="0" i="0" u="none" strike="noStrike" cap="none" dirty="0">
              <a:solidFill>
                <a:srgbClr val="0C0C0C"/>
              </a:solidFill>
              <a:latin typeface="Arial"/>
              <a:ea typeface="Arial"/>
              <a:cs typeface="Arial"/>
              <a:sym typeface="Arial"/>
            </a:endParaRPr>
          </a:p>
        </p:txBody>
      </p:sp>
      <p:pic>
        <p:nvPicPr>
          <p:cNvPr id="4" name="Imagen 3">
            <a:extLst>
              <a:ext uri="{FF2B5EF4-FFF2-40B4-BE49-F238E27FC236}">
                <a16:creationId xmlns:a16="http://schemas.microsoft.com/office/drawing/2014/main" id="{D9D9C6A0-ACA2-4EC5-9FE8-7B8F8CDB1265}"/>
              </a:ext>
            </a:extLst>
          </p:cNvPr>
          <p:cNvPicPr>
            <a:picLocks noChangeAspect="1"/>
          </p:cNvPicPr>
          <p:nvPr/>
        </p:nvPicPr>
        <p:blipFill>
          <a:blip r:embed="rId3"/>
          <a:stretch>
            <a:fillRect/>
          </a:stretch>
        </p:blipFill>
        <p:spPr>
          <a:xfrm>
            <a:off x="5041195" y="644271"/>
            <a:ext cx="3966563" cy="254671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i="0" u="none" strike="noStrike" cap="none" dirty="0">
                <a:solidFill>
                  <a:srgbClr val="FFFFFF"/>
                </a:solidFill>
                <a:latin typeface="Raleway"/>
                <a:ea typeface="Raleway"/>
                <a:cs typeface="Raleway"/>
                <a:sym typeface="Raleway"/>
              </a:rPr>
              <a:t>Management tools</a:t>
            </a:r>
            <a:endParaRPr sz="28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Balance Sheet</a:t>
            </a:r>
            <a:endParaRPr sz="24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Income Statement</a:t>
            </a:r>
            <a:endParaRPr sz="2400"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2400" b="1" dirty="0">
                <a:solidFill>
                  <a:srgbClr val="FFFFFF"/>
                </a:solidFill>
                <a:latin typeface="Raleway"/>
                <a:sym typeface="Raleway Medium"/>
              </a:rPr>
              <a:t>Harvest Valuation</a:t>
            </a:r>
            <a:endParaRPr sz="2400" b="1" dirty="0">
              <a:solidFill>
                <a:srgbClr val="FFFFFF"/>
              </a:solidFill>
              <a:latin typeface="Raleway"/>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extLst>
      <p:ext uri="{BB962C8B-B14F-4D97-AF65-F5344CB8AC3E}">
        <p14:creationId xmlns:p14="http://schemas.microsoft.com/office/powerpoint/2010/main" val="1081004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Imagen 18">
            <a:extLst>
              <a:ext uri="{FF2B5EF4-FFF2-40B4-BE49-F238E27FC236}">
                <a16:creationId xmlns:a16="http://schemas.microsoft.com/office/drawing/2014/main" id="{6F1936CF-B708-4443-A7B8-539FDD6CF2DB}"/>
              </a:ext>
            </a:extLst>
          </p:cNvPr>
          <p:cNvPicPr>
            <a:picLocks noChangeAspect="1"/>
          </p:cNvPicPr>
          <p:nvPr/>
        </p:nvPicPr>
        <p:blipFill>
          <a:blip r:embed="rId2"/>
          <a:stretch>
            <a:fillRect/>
          </a:stretch>
        </p:blipFill>
        <p:spPr>
          <a:xfrm>
            <a:off x="733530" y="659421"/>
            <a:ext cx="2520316" cy="1284656"/>
          </a:xfrm>
          <a:prstGeom prst="rect">
            <a:avLst/>
          </a:prstGeom>
        </p:spPr>
      </p:pic>
      <p:pic>
        <p:nvPicPr>
          <p:cNvPr id="15" name="Imagen 14">
            <a:extLst>
              <a:ext uri="{FF2B5EF4-FFF2-40B4-BE49-F238E27FC236}">
                <a16:creationId xmlns:a16="http://schemas.microsoft.com/office/drawing/2014/main" id="{2E6D9E3B-0104-41E3-90CE-D612FC771669}"/>
              </a:ext>
            </a:extLst>
          </p:cNvPr>
          <p:cNvPicPr>
            <a:picLocks noChangeAspect="1"/>
          </p:cNvPicPr>
          <p:nvPr/>
        </p:nvPicPr>
        <p:blipFill>
          <a:blip r:embed="rId3"/>
          <a:stretch>
            <a:fillRect/>
          </a:stretch>
        </p:blipFill>
        <p:spPr>
          <a:xfrm>
            <a:off x="5030384" y="195205"/>
            <a:ext cx="3681951" cy="2213088"/>
          </a:xfrm>
          <a:prstGeom prst="rect">
            <a:avLst/>
          </a:prstGeom>
        </p:spPr>
      </p:pic>
      <p:sp>
        <p:nvSpPr>
          <p:cNvPr id="3" name="Título 2">
            <a:extLst>
              <a:ext uri="{FF2B5EF4-FFF2-40B4-BE49-F238E27FC236}">
                <a16:creationId xmlns:a16="http://schemas.microsoft.com/office/drawing/2014/main" id="{6575CDF7-FCA5-4AB7-A303-2CC229114B21}"/>
              </a:ext>
            </a:extLst>
          </p:cNvPr>
          <p:cNvSpPr>
            <a:spLocks noGrp="1"/>
          </p:cNvSpPr>
          <p:nvPr>
            <p:ph type="title"/>
          </p:nvPr>
        </p:nvSpPr>
        <p:spPr>
          <a:xfrm>
            <a:off x="267349" y="-24713"/>
            <a:ext cx="8229600" cy="857250"/>
          </a:xfrm>
        </p:spPr>
        <p:txBody>
          <a:bodyPr/>
          <a:lstStyle/>
          <a:p>
            <a:r>
              <a:rPr lang="en-US" sz="2400" dirty="0">
                <a:solidFill>
                  <a:srgbClr val="1B36FF"/>
                </a:solidFill>
                <a:latin typeface="Raleway"/>
                <a:sym typeface="Raleway"/>
              </a:rPr>
              <a:t>Harvest Valuation</a:t>
            </a:r>
            <a:endParaRPr lang="es-UY" sz="2400" dirty="0"/>
          </a:p>
        </p:txBody>
      </p:sp>
      <p:cxnSp>
        <p:nvCxnSpPr>
          <p:cNvPr id="8" name="Google Shape;129;p21">
            <a:extLst>
              <a:ext uri="{FF2B5EF4-FFF2-40B4-BE49-F238E27FC236}">
                <a16:creationId xmlns:a16="http://schemas.microsoft.com/office/drawing/2014/main" id="{5D38AB55-EDF2-40A5-973C-8E2F4D54BE45}"/>
              </a:ext>
            </a:extLst>
          </p:cNvPr>
          <p:cNvCxnSpPr>
            <a:cxnSpLocks/>
            <a:stCxn id="10" idx="2"/>
          </p:cNvCxnSpPr>
          <p:nvPr/>
        </p:nvCxnSpPr>
        <p:spPr>
          <a:xfrm flipV="1">
            <a:off x="3355239" y="1684342"/>
            <a:ext cx="4594317" cy="99934"/>
          </a:xfrm>
          <a:prstGeom prst="straightConnector1">
            <a:avLst/>
          </a:prstGeom>
          <a:noFill/>
          <a:ln w="19050" cap="flat" cmpd="sng">
            <a:solidFill>
              <a:srgbClr val="FFCC8B"/>
            </a:solidFill>
            <a:prstDash val="dash"/>
            <a:round/>
            <a:headEnd type="none" w="sm" len="sm"/>
            <a:tailEnd type="triangle" w="med" len="med"/>
          </a:ln>
        </p:spPr>
      </p:cxnSp>
      <p:sp>
        <p:nvSpPr>
          <p:cNvPr id="9" name="Google Shape;130;p21">
            <a:extLst>
              <a:ext uri="{FF2B5EF4-FFF2-40B4-BE49-F238E27FC236}">
                <a16:creationId xmlns:a16="http://schemas.microsoft.com/office/drawing/2014/main" id="{479AC484-C2D9-4D71-A5BB-6520B39DEC66}"/>
              </a:ext>
            </a:extLst>
          </p:cNvPr>
          <p:cNvSpPr/>
          <p:nvPr/>
        </p:nvSpPr>
        <p:spPr>
          <a:xfrm>
            <a:off x="7949556" y="1424474"/>
            <a:ext cx="460914" cy="719604"/>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051E981C-B9CD-4535-BA92-7E2530518FE2}"/>
              </a:ext>
            </a:extLst>
          </p:cNvPr>
          <p:cNvSpPr/>
          <p:nvPr/>
        </p:nvSpPr>
        <p:spPr>
          <a:xfrm flipH="1">
            <a:off x="2551641" y="1458639"/>
            <a:ext cx="803598" cy="651273"/>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FCEBD0B0-DABA-418B-8B08-4C721E6E8D28}"/>
              </a:ext>
            </a:extLst>
          </p:cNvPr>
          <p:cNvSpPr txBox="1"/>
          <p:nvPr/>
        </p:nvSpPr>
        <p:spPr>
          <a:xfrm>
            <a:off x="267349" y="2475310"/>
            <a:ext cx="4123781" cy="1169551"/>
          </a:xfrm>
          <a:prstGeom prst="rect">
            <a:avLst/>
          </a:prstGeom>
          <a:noFill/>
        </p:spPr>
        <p:txBody>
          <a:bodyPr wrap="square" rtlCol="0">
            <a:spAutoFit/>
          </a:bodyPr>
          <a:lstStyle/>
          <a:p>
            <a:pPr marL="285750" indent="-285750">
              <a:buFont typeface="Courier New" panose="02070309020205020404" pitchFamily="49" charset="0"/>
              <a:buChar char="o"/>
            </a:pP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20%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Second</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is</a:t>
            </a:r>
            <a:r>
              <a:rPr lang="es-UY" sz="1000" dirty="0">
                <a:latin typeface="Raleway Medium"/>
              </a:rPr>
              <a:t> in </a:t>
            </a:r>
            <a:r>
              <a:rPr lang="es-UY" sz="1000" dirty="0" err="1">
                <a:latin typeface="Raleway Medium"/>
              </a:rPr>
              <a:t>process</a:t>
            </a:r>
            <a:r>
              <a:rPr lang="es-UY" sz="1000" dirty="0">
                <a:latin typeface="Raleway Medium"/>
              </a:rPr>
              <a:t> ( August) and </a:t>
            </a:r>
            <a:r>
              <a:rPr lang="es-UY" sz="1000" dirty="0" err="1">
                <a:latin typeface="Raleway Medium"/>
              </a:rPr>
              <a:t>there</a:t>
            </a:r>
            <a:r>
              <a:rPr lang="es-UY" sz="1000" dirty="0">
                <a:latin typeface="Raleway Medium"/>
              </a:rPr>
              <a:t> are </a:t>
            </a:r>
            <a:r>
              <a:rPr lang="es-UY" sz="1000" dirty="0" err="1">
                <a:latin typeface="Raleway Medium"/>
              </a:rPr>
              <a:t>perspectives</a:t>
            </a:r>
            <a:r>
              <a:rPr lang="es-UY" sz="1000" dirty="0">
                <a:latin typeface="Raleway Medium"/>
              </a:rPr>
              <a:t> </a:t>
            </a:r>
            <a:r>
              <a:rPr lang="es-UY" sz="1000" dirty="0" err="1">
                <a:latin typeface="Raleway Medium"/>
              </a:rPr>
              <a:t>that</a:t>
            </a:r>
            <a:r>
              <a:rPr lang="es-UY" sz="1000" dirty="0">
                <a:latin typeface="Raleway Medium"/>
              </a:rPr>
              <a:t> </a:t>
            </a:r>
            <a:r>
              <a:rPr lang="es-UY" sz="1000" dirty="0" err="1">
                <a:latin typeface="Raleway Medium"/>
              </a:rPr>
              <a:t>will</a:t>
            </a:r>
            <a:r>
              <a:rPr lang="es-UY" sz="1000" dirty="0">
                <a:latin typeface="Raleway Medium"/>
              </a:rPr>
              <a:t> </a:t>
            </a:r>
            <a:r>
              <a:rPr lang="es-UY" sz="1000" dirty="0" err="1">
                <a:latin typeface="Raleway Medium"/>
              </a:rPr>
              <a:t>surpass</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one</a:t>
            </a:r>
            <a:r>
              <a:rPr lang="es-UY" sz="1000" dirty="0">
                <a:latin typeface="Raleway Medium"/>
              </a:rPr>
              <a:t>.</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We</a:t>
            </a:r>
            <a:r>
              <a:rPr lang="es-UY" sz="1000" dirty="0">
                <a:latin typeface="Raleway Medium"/>
              </a:rPr>
              <a:t> </a:t>
            </a:r>
            <a:r>
              <a:rPr lang="es-UY" sz="1000" dirty="0" err="1">
                <a:latin typeface="Raleway Medium"/>
              </a:rPr>
              <a:t>based</a:t>
            </a:r>
            <a:r>
              <a:rPr lang="es-UY" sz="1000" dirty="0">
                <a:latin typeface="Raleway Medium"/>
              </a:rPr>
              <a:t> </a:t>
            </a:r>
            <a:r>
              <a:rPr lang="es-UY" sz="1000" dirty="0" err="1">
                <a:latin typeface="Raleway Medium"/>
              </a:rPr>
              <a:t>on</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studies</a:t>
            </a:r>
            <a:r>
              <a:rPr lang="es-UY" sz="1000" dirty="0">
                <a:latin typeface="Raleway Medium"/>
              </a:rPr>
              <a:t> </a:t>
            </a:r>
            <a:r>
              <a:rPr lang="es-UY" sz="1000" dirty="0" err="1">
                <a:latin typeface="Raleway Medium"/>
              </a:rPr>
              <a:t>carried</a:t>
            </a:r>
            <a:r>
              <a:rPr lang="es-UY" sz="1000" dirty="0">
                <a:latin typeface="Raleway Medium"/>
              </a:rPr>
              <a:t> </a:t>
            </a:r>
            <a:r>
              <a:rPr lang="es-UY" sz="1000" dirty="0" err="1">
                <a:latin typeface="Raleway Medium"/>
              </a:rPr>
              <a:t>out</a:t>
            </a:r>
            <a:r>
              <a:rPr lang="es-UY" sz="1000" dirty="0">
                <a:latin typeface="Raleway Medium"/>
              </a:rPr>
              <a:t> </a:t>
            </a:r>
            <a:r>
              <a:rPr lang="es-UY" sz="1000" dirty="0" err="1">
                <a:latin typeface="Raleway Medium"/>
              </a:rPr>
              <a:t>for</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business</a:t>
            </a:r>
            <a:r>
              <a:rPr lang="es-UY" sz="1000" dirty="0">
                <a:latin typeface="Raleway Medium"/>
              </a:rPr>
              <a:t> plan </a:t>
            </a:r>
            <a:r>
              <a:rPr lang="es-UY" sz="1000" dirty="0" err="1">
                <a:latin typeface="Raleway Medium"/>
              </a:rPr>
              <a:t>to</a:t>
            </a:r>
            <a:r>
              <a:rPr lang="es-UY" sz="1000" dirty="0">
                <a:latin typeface="Raleway Medium"/>
              </a:rPr>
              <a:t> set </a:t>
            </a:r>
            <a:r>
              <a:rPr lang="es-UY" sz="1000" dirty="0" err="1">
                <a:latin typeface="Raleway Medium"/>
              </a:rPr>
              <a:t>the</a:t>
            </a:r>
            <a:r>
              <a:rPr lang="es-UY" sz="1000" dirty="0">
                <a:latin typeface="Raleway Medium"/>
              </a:rPr>
              <a:t> </a:t>
            </a:r>
            <a:r>
              <a:rPr lang="es-UY" sz="1000" dirty="0" err="1">
                <a:latin typeface="Raleway Medium"/>
              </a:rPr>
              <a:t>price</a:t>
            </a:r>
            <a:r>
              <a:rPr lang="es-UY" sz="1000" dirty="0">
                <a:latin typeface="Raleway Medium"/>
              </a:rPr>
              <a:t> in </a:t>
            </a:r>
            <a:r>
              <a:rPr lang="es-UY" sz="1000" b="1" dirty="0">
                <a:latin typeface="Raleway Medium"/>
              </a:rPr>
              <a:t>3,5 USD/gr.</a:t>
            </a:r>
          </a:p>
        </p:txBody>
      </p:sp>
      <p:pic>
        <p:nvPicPr>
          <p:cNvPr id="25" name="Imagen 24">
            <a:extLst>
              <a:ext uri="{FF2B5EF4-FFF2-40B4-BE49-F238E27FC236}">
                <a16:creationId xmlns:a16="http://schemas.microsoft.com/office/drawing/2014/main" id="{8BE020DC-8669-4F72-862F-B51EA24A284D}"/>
              </a:ext>
            </a:extLst>
          </p:cNvPr>
          <p:cNvPicPr>
            <a:picLocks noChangeAspect="1"/>
          </p:cNvPicPr>
          <p:nvPr/>
        </p:nvPicPr>
        <p:blipFill>
          <a:blip r:embed="rId4"/>
          <a:stretch>
            <a:fillRect/>
          </a:stretch>
        </p:blipFill>
        <p:spPr>
          <a:xfrm>
            <a:off x="5030384" y="2668161"/>
            <a:ext cx="3681951" cy="2213088"/>
          </a:xfrm>
          <a:prstGeom prst="rect">
            <a:avLst/>
          </a:prstGeom>
        </p:spPr>
      </p:pic>
    </p:spTree>
    <p:extLst>
      <p:ext uri="{BB962C8B-B14F-4D97-AF65-F5344CB8AC3E}">
        <p14:creationId xmlns:p14="http://schemas.microsoft.com/office/powerpoint/2010/main" val="129180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Harvest Valuation</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ea typeface="Raleway Medium"/>
                <a:cs typeface="Raleway Medium"/>
                <a:sym typeface="Raleway Medium"/>
              </a:rPr>
              <a:t>Harvest Valuation</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July</a:t>
            </a:r>
            <a:r>
              <a:rPr lang="en-US" sz="2400"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96730" y="2164488"/>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a:t>
            </a:r>
            <a:r>
              <a:rPr lang="en-US" sz="1200" b="1" dirty="0">
                <a:solidFill>
                  <a:schemeClr val="dk1"/>
                </a:solidFill>
                <a:latin typeface="Raleway Medium"/>
                <a:ea typeface="Raleway Medium"/>
                <a:cs typeface="Raleway Medium"/>
                <a:sym typeface="Raleway Medium"/>
              </a:rPr>
              <a:t>July</a:t>
            </a:r>
            <a:r>
              <a:rPr lang="en-US" sz="1200" b="1" i="0" u="none" strike="noStrike" cap="none" dirty="0">
                <a:solidFill>
                  <a:schemeClr val="dk1"/>
                </a:solidFill>
                <a:latin typeface="Raleway Medium"/>
                <a:ea typeface="Raleway Medium"/>
                <a:cs typeface="Raleway Medium"/>
                <a:sym typeface="Raleway Medium"/>
              </a:rPr>
              <a:t>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101,824.</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a:t>
            </a:r>
            <a:r>
              <a:rPr lang="en-US" sz="900" dirty="0">
                <a:solidFill>
                  <a:srgbClr val="3F3F3F"/>
                </a:solidFill>
                <a:latin typeface="Raleway"/>
                <a:ea typeface="Raleway"/>
                <a:cs typeface="Raleway"/>
                <a:sym typeface="Raleway"/>
              </a:rPr>
              <a:t>June</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a:t>
            </a:r>
            <a:r>
              <a:rPr lang="en-US" sz="900" dirty="0">
                <a:solidFill>
                  <a:srgbClr val="3F3F3F"/>
                </a:solidFill>
                <a:latin typeface="Raleway"/>
                <a:ea typeface="Raleway"/>
                <a:cs typeface="Raleway"/>
                <a:sym typeface="Raleway"/>
              </a:rPr>
              <a:t>52</a:t>
            </a:r>
            <a:r>
              <a:rPr lang="en-US" sz="900" b="0" i="0" u="none" strike="noStrike" cap="none" dirty="0">
                <a:solidFill>
                  <a:srgbClr val="3F3F3F"/>
                </a:solidFill>
                <a:latin typeface="Raleway"/>
                <a:ea typeface="Raleway"/>
                <a:cs typeface="Raleway"/>
                <a:sym typeface="Raleway"/>
              </a:rPr>
              <a:t>,038.</a:t>
            </a:r>
            <a:endParaRPr sz="900" b="0" i="0" u="none" strike="noStrike" cap="none" dirty="0">
              <a:solidFill>
                <a:srgbClr val="000000"/>
              </a:solidFill>
              <a:latin typeface="Raleway"/>
              <a:ea typeface="Raleway"/>
              <a:cs typeface="Raleway"/>
              <a:sym typeface="Raleway"/>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July/20 </a:t>
            </a:r>
            <a:r>
              <a:rPr lang="en-US" sz="900" b="0" i="0" u="none" strike="noStrike" cap="none" dirty="0">
                <a:solidFill>
                  <a:srgbClr val="3F3F3F"/>
                </a:solidFill>
                <a:latin typeface="Raleway"/>
                <a:ea typeface="Raleway"/>
                <a:cs typeface="Raleway"/>
                <a:sym typeface="Raleway"/>
              </a:rPr>
              <a:t>: (+) USD 135,000.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Loan </a:t>
            </a:r>
            <a:r>
              <a:rPr lang="en-US" sz="900" dirty="0" err="1">
                <a:solidFill>
                  <a:srgbClr val="3F3F3F"/>
                </a:solidFill>
                <a:latin typeface="Raleway"/>
                <a:sym typeface="Raleway"/>
              </a:rPr>
              <a:t>GruneLabs</a:t>
            </a:r>
            <a:r>
              <a:rPr lang="en-US" sz="900" dirty="0">
                <a:solidFill>
                  <a:srgbClr val="3F3F3F"/>
                </a:solidFill>
                <a:latin typeface="Raleway"/>
                <a:sym typeface="Raleway"/>
              </a:rPr>
              <a:t> Portugal: (-) USD 9,000.</a:t>
            </a: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Arial"/>
                <a:cs typeface="Arial"/>
                <a:sym typeface="Raleway"/>
              </a:rPr>
              <a:t>Fixed Asset Sale: (+) USD 8,500. </a:t>
            </a:r>
            <a:r>
              <a:rPr lang="en-US" sz="900" dirty="0">
                <a:solidFill>
                  <a:srgbClr val="3F3F3F"/>
                </a:solidFill>
                <a:latin typeface="Raleway"/>
                <a:sym typeface="Raleway"/>
              </a:rPr>
              <a:t> ( Change vehicle for a less expensive one) </a:t>
            </a:r>
            <a:endParaRPr sz="14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i="1" dirty="0">
                <a:solidFill>
                  <a:srgbClr val="414141"/>
                </a:solidFill>
                <a:latin typeface="Raleway"/>
                <a:sym typeface="Raleway"/>
              </a:rPr>
              <a:t>July</a:t>
            </a:r>
            <a:r>
              <a:rPr lang="en-US" sz="900" b="0" i="1" u="none" strike="noStrike" cap="none" dirty="0">
                <a:solidFill>
                  <a:srgbClr val="3F3F3F"/>
                </a:solidFill>
                <a:latin typeface="Raleway"/>
                <a:ea typeface="Raleway"/>
                <a:cs typeface="Raleway"/>
                <a:sym typeface="Raleway"/>
              </a:rPr>
              <a:t>/20 :</a:t>
            </a:r>
            <a:r>
              <a:rPr lang="en-US" sz="900" b="0" i="0" u="none" strike="noStrike" cap="none" dirty="0">
                <a:solidFill>
                  <a:srgbClr val="3F3F3F"/>
                </a:solidFill>
                <a:latin typeface="Raleway"/>
                <a:ea typeface="Raleway"/>
                <a:cs typeface="Raleway"/>
                <a:sym typeface="Raleway"/>
              </a:rPr>
              <a:t> (-) USD </a:t>
            </a:r>
            <a:r>
              <a:rPr lang="en-US" sz="900" i="1" dirty="0">
                <a:solidFill>
                  <a:srgbClr val="3F3F3F"/>
                </a:solidFill>
                <a:latin typeface="Raleway"/>
                <a:ea typeface="Raleway"/>
                <a:cs typeface="Raleway"/>
                <a:sym typeface="Raleway"/>
              </a:rPr>
              <a:t>84,723</a:t>
            </a:r>
            <a:r>
              <a:rPr lang="en-US" sz="900" b="0" i="0" u="none" strike="noStrike" cap="none" dirty="0">
                <a:solidFill>
                  <a:srgbClr val="3F3F3F"/>
                </a:solidFill>
                <a:latin typeface="Raleway"/>
                <a:ea typeface="Raleway"/>
                <a:cs typeface="Raleway"/>
                <a:sym typeface="Raleway"/>
              </a:rPr>
              <a:t>.</a:t>
            </a:r>
          </a:p>
          <a:p>
            <a:pPr marL="914400" marR="0" lvl="1" indent="-292100" rtl="0">
              <a:lnSpc>
                <a:spcPct val="115000"/>
              </a:lnSpc>
              <a:spcBef>
                <a:spcPts val="0"/>
              </a:spcBef>
              <a:spcAft>
                <a:spcPts val="0"/>
              </a:spcAft>
              <a:buClr>
                <a:schemeClr val="dk1"/>
              </a:buClr>
              <a:buSzPts val="1000"/>
              <a:buFont typeface="Courier New"/>
              <a:buChar char="o"/>
            </a:pPr>
            <a:r>
              <a:rPr lang="es-UY" sz="900" dirty="0">
                <a:solidFill>
                  <a:srgbClr val="3F3F3F"/>
                </a:solidFill>
                <a:latin typeface="Raleway"/>
              </a:rPr>
              <a:t>Forex </a:t>
            </a:r>
            <a:r>
              <a:rPr lang="es-UY" sz="900" dirty="0" err="1">
                <a:solidFill>
                  <a:srgbClr val="3F3F3F"/>
                </a:solidFill>
                <a:latin typeface="Raleway"/>
              </a:rPr>
              <a:t>rate</a:t>
            </a:r>
            <a:r>
              <a:rPr lang="es-UY" sz="900" dirty="0">
                <a:solidFill>
                  <a:srgbClr val="3F3F3F"/>
                </a:solidFill>
                <a:latin typeface="Raleway"/>
              </a:rPr>
              <a:t> : (+) USD 9</a:t>
            </a:r>
            <a:endParaRPr sz="900" dirty="0">
              <a:solidFill>
                <a:srgbClr val="3F3F3F"/>
              </a:solidFill>
              <a:latin typeface="Raleway"/>
            </a:endParaRPr>
          </a:p>
          <a:p>
            <a:pPr marL="914400" marR="0" lvl="1" indent="-292100"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July</a:t>
            </a:r>
            <a:r>
              <a:rPr lang="en-US" sz="900" b="1" i="1" u="none" strike="noStrike" cap="none" dirty="0">
                <a:solidFill>
                  <a:srgbClr val="414141"/>
                </a:solidFill>
                <a:latin typeface="Raleway"/>
                <a:ea typeface="Raleway"/>
                <a:cs typeface="Raleway"/>
                <a:sym typeface="Raleway"/>
              </a:rPr>
              <a:t> 2020 </a:t>
            </a:r>
            <a:r>
              <a:rPr lang="en-US" sz="900" b="1" i="0" u="none" strike="noStrike" cap="none" dirty="0">
                <a:solidFill>
                  <a:srgbClr val="414141"/>
                </a:solidFill>
                <a:latin typeface="Raleway"/>
                <a:ea typeface="Raleway"/>
                <a:cs typeface="Raleway"/>
                <a:sym typeface="Raleway"/>
              </a:rPr>
              <a:t>: USD 101,824.</a:t>
            </a:r>
            <a:endParaRPr sz="900" b="1" i="0" u="none" strike="noStrike" cap="none" dirty="0">
              <a:solidFill>
                <a:srgbClr val="414141"/>
              </a:solidFill>
              <a:latin typeface="Raleway"/>
              <a:ea typeface="Raleway"/>
              <a:cs typeface="Raleway"/>
              <a:sym typeface="Raleway"/>
            </a:endParaRPr>
          </a:p>
        </p:txBody>
      </p:sp>
      <p:sp>
        <p:nvSpPr>
          <p:cNvPr id="86" name="Google Shape;86;p17"/>
          <p:cNvSpPr txBox="1"/>
          <p:nvPr/>
        </p:nvSpPr>
        <p:spPr>
          <a:xfrm>
            <a:off x="42580" y="3960744"/>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a:t>
            </a:r>
            <a:r>
              <a:rPr lang="en-US" sz="1200" dirty="0">
                <a:solidFill>
                  <a:schemeClr val="dk1"/>
                </a:solidFill>
                <a:latin typeface="Raleway Medium"/>
                <a:ea typeface="Raleway Medium"/>
                <a:cs typeface="Raleway Medium"/>
                <a:sym typeface="Raleway Medium"/>
              </a:rPr>
              <a:t>July</a:t>
            </a:r>
            <a:r>
              <a:rPr lang="en-US" sz="1200" b="0" i="0" u="none" strike="noStrike" cap="none" dirty="0">
                <a:solidFill>
                  <a:schemeClr val="dk1"/>
                </a:solidFill>
                <a:latin typeface="Raleway Medium"/>
                <a:ea typeface="Raleway Medium"/>
                <a:cs typeface="Raleway Medium"/>
                <a:sym typeface="Raleway Medium"/>
              </a:rPr>
              <a:t>.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135.000</a:t>
            </a:r>
            <a:endParaRPr sz="900" b="0" i="0" u="none" strike="noStrike" cap="none" dirty="0">
              <a:solidFill>
                <a:srgbClr val="414141"/>
              </a:solidFill>
              <a:latin typeface="Raleway"/>
              <a:ea typeface="Raleway"/>
              <a:cs typeface="Raleway"/>
              <a:sym typeface="Raleway"/>
            </a:endParaRPr>
          </a:p>
        </p:txBody>
      </p:sp>
      <p:graphicFrame>
        <p:nvGraphicFramePr>
          <p:cNvPr id="2" name="Objeto 1">
            <a:extLst>
              <a:ext uri="{FF2B5EF4-FFF2-40B4-BE49-F238E27FC236}">
                <a16:creationId xmlns:a16="http://schemas.microsoft.com/office/drawing/2014/main" id="{6D8C6BD4-25B1-4368-AF09-BCBDE7479734}"/>
              </a:ext>
            </a:extLst>
          </p:cNvPr>
          <p:cNvGraphicFramePr>
            <a:graphicFrameLocks noChangeAspect="1"/>
          </p:cNvGraphicFramePr>
          <p:nvPr>
            <p:extLst>
              <p:ext uri="{D42A27DB-BD31-4B8C-83A1-F6EECF244321}">
                <p14:modId xmlns:p14="http://schemas.microsoft.com/office/powerpoint/2010/main" val="3285586937"/>
              </p:ext>
            </p:extLst>
          </p:nvPr>
        </p:nvGraphicFramePr>
        <p:xfrm>
          <a:off x="5362257" y="419787"/>
          <a:ext cx="3084513" cy="4064000"/>
        </p:xfrm>
        <a:graphic>
          <a:graphicData uri="http://schemas.openxmlformats.org/presentationml/2006/ole">
            <mc:AlternateContent xmlns:mc="http://schemas.openxmlformats.org/markup-compatibility/2006">
              <mc:Choice xmlns:v="urn:schemas-microsoft-com:vml" Requires="v">
                <p:oleObj spid="_x0000_s1050" name="Worksheet" r:id="rId4" imgW="6124696" imgH="8067566" progId="Excel.Sheet.12">
                  <p:link updateAutomatic="1"/>
                </p:oleObj>
              </mc:Choice>
              <mc:Fallback>
                <p:oleObj name="Worksheet" r:id="rId4" imgW="6124696" imgH="8067566" progId="Excel.Sheet.12">
                  <p:link updateAutomatic="1"/>
                  <p:pic>
                    <p:nvPicPr>
                      <p:cNvPr id="0" name=""/>
                      <p:cNvPicPr/>
                      <p:nvPr/>
                    </p:nvPicPr>
                    <p:blipFill>
                      <a:blip r:embed="rId5"/>
                      <a:stretch>
                        <a:fillRect/>
                      </a:stretch>
                    </p:blipFill>
                    <p:spPr>
                      <a:xfrm>
                        <a:off x="5362257" y="419787"/>
                        <a:ext cx="3084513" cy="4064000"/>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graphicFrame>
        <p:nvGraphicFramePr>
          <p:cNvPr id="2" name="Objeto 1">
            <a:extLst>
              <a:ext uri="{FF2B5EF4-FFF2-40B4-BE49-F238E27FC236}">
                <a16:creationId xmlns:a16="http://schemas.microsoft.com/office/drawing/2014/main" id="{D123432E-15AD-407B-A709-D0406B54B7D0}"/>
              </a:ext>
            </a:extLst>
          </p:cNvPr>
          <p:cNvGraphicFramePr>
            <a:graphicFrameLocks noChangeAspect="1"/>
          </p:cNvGraphicFramePr>
          <p:nvPr>
            <p:extLst>
              <p:ext uri="{D42A27DB-BD31-4B8C-83A1-F6EECF244321}">
                <p14:modId xmlns:p14="http://schemas.microsoft.com/office/powerpoint/2010/main" val="1565804052"/>
              </p:ext>
            </p:extLst>
          </p:nvPr>
        </p:nvGraphicFramePr>
        <p:xfrm>
          <a:off x="4413250" y="835025"/>
          <a:ext cx="4521200" cy="3043238"/>
        </p:xfrm>
        <a:graphic>
          <a:graphicData uri="http://schemas.openxmlformats.org/presentationml/2006/ole">
            <mc:AlternateContent xmlns:mc="http://schemas.openxmlformats.org/markup-compatibility/2006">
              <mc:Choice xmlns:v="urn:schemas-microsoft-com:vml" Requires="v">
                <p:oleObj spid="_x0000_s2066" name="Worksheet" r:id="rId4" imgW="7200764" imgH="4848120" progId="Excel.Sheet.12">
                  <p:link updateAutomatic="1"/>
                </p:oleObj>
              </mc:Choice>
              <mc:Fallback>
                <p:oleObj name="Worksheet" r:id="rId4" imgW="7200764" imgH="4848120" progId="Excel.Sheet.12">
                  <p:link updateAutomatic="1"/>
                  <p:pic>
                    <p:nvPicPr>
                      <p:cNvPr id="0" name=""/>
                      <p:cNvPicPr/>
                      <p:nvPr/>
                    </p:nvPicPr>
                    <p:blipFill>
                      <a:blip r:embed="rId5"/>
                      <a:stretch>
                        <a:fillRect/>
                      </a:stretch>
                    </p:blipFill>
                    <p:spPr>
                      <a:xfrm>
                        <a:off x="4413250" y="835025"/>
                        <a:ext cx="4521200" cy="3043238"/>
                      </a:xfrm>
                      <a:prstGeom prst="rect">
                        <a:avLst/>
                      </a:prstGeom>
                    </p:spPr>
                  </p:pic>
                </p:oleObj>
              </mc:Fallback>
            </mc:AlternateContent>
          </a:graphicData>
        </a:graphic>
      </p:graphicFrame>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July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6">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102</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March 2020: USD (+) 53.8</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April 2020: USD (-) 7.3</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May 2020: USD (+) 38.5</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June 2020 (-) 33.1</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July 2020 (+) 49.7</a:t>
            </a:r>
          </a:p>
          <a:p>
            <a:pPr marL="914400" marR="0" lvl="1" indent="-317500" algn="l" rtl="0">
              <a:lnSpc>
                <a:spcPct val="90000"/>
              </a:lnSpc>
              <a:spcBef>
                <a:spcPts val="600"/>
              </a:spcBef>
              <a:spcAft>
                <a:spcPts val="0"/>
              </a:spcAft>
              <a:buClr>
                <a:schemeClr val="dk1"/>
              </a:buClr>
              <a:buSzPts val="1400"/>
              <a:buFont typeface="Courier New"/>
              <a:buChar char="o"/>
            </a:pPr>
            <a:endParaRPr lang="en-US" sz="1000" b="0" i="0" u="none" strike="noStrike" cap="none" dirty="0">
              <a:solidFill>
                <a:srgbClr val="3F3F3F"/>
              </a:solidFill>
              <a:latin typeface="Arial"/>
              <a:ea typeface="Arial"/>
              <a:cs typeface="Arial"/>
              <a:sym typeface="Arial"/>
            </a:endParaRPr>
          </a:p>
          <a:p>
            <a:pPr marL="914400" marR="0" lvl="1" indent="-317500" algn="l" rtl="0">
              <a:lnSpc>
                <a:spcPct val="90000"/>
              </a:lnSpc>
              <a:spcBef>
                <a:spcPts val="600"/>
              </a:spcBef>
              <a:spcAft>
                <a:spcPts val="0"/>
              </a:spcAft>
              <a:buClr>
                <a:schemeClr val="dk1"/>
              </a:buClr>
              <a:buSzPts val="1400"/>
              <a:buFont typeface="Courier New"/>
              <a:buChar char="o"/>
            </a:pPr>
            <a:endParaRPr dirty="0"/>
          </a:p>
        </p:txBody>
      </p:sp>
      <p:sp>
        <p:nvSpPr>
          <p:cNvPr id="98" name="Google Shape;98;p18"/>
          <p:cNvSpPr txBox="1"/>
          <p:nvPr/>
        </p:nvSpPr>
        <p:spPr>
          <a:xfrm>
            <a:off x="7447310" y="1326833"/>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572000" y="4132033"/>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June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657521" y="1326833"/>
            <a:ext cx="1286186" cy="1921591"/>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sym typeface="Raleway Medium"/>
              </a:rPr>
              <a:t>Harvest Valuation</a:t>
            </a:r>
            <a:endParaRPr sz="1600" dirty="0">
              <a:solidFill>
                <a:srgbClr val="FFFFFF"/>
              </a:solidFill>
              <a:latin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1,6%</a:t>
            </a:r>
            <a:endParaRPr lang="en-US" sz="1200" dirty="0">
              <a:solidFill>
                <a:srgbClr val="2939FA"/>
              </a:solidFill>
            </a:endParaRPr>
          </a:p>
          <a:p>
            <a:pPr marL="555752" lvl="1" indent="0">
              <a:spcBef>
                <a:spcPts val="0"/>
              </a:spcBef>
              <a:buClr>
                <a:srgbClr val="000000"/>
              </a:buClr>
              <a:buSzPts val="1400"/>
              <a:buNone/>
            </a:pPr>
            <a:endParaRPr lang="en-US" sz="1000" dirty="0">
              <a:solidFill>
                <a:srgbClr val="414141"/>
              </a:solidFill>
              <a:latin typeface="Raleway Medium"/>
              <a:ea typeface="Raleway Medium"/>
              <a:cs typeface="Raleway Medium"/>
              <a:sym typeface="Raleway Medium"/>
            </a:endParaRPr>
          </a:p>
          <a:p>
            <a:pPr marL="555752" lvl="1" indent="0">
              <a:spcBef>
                <a:spcPts val="0"/>
              </a:spcBef>
              <a:buClr>
                <a:srgbClr val="000000"/>
              </a:buClr>
              <a:buSzPts val="1400"/>
              <a:buNone/>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2020: Vehicle sale one unit and change other unit for a cheaper one.  </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July</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4">
            <a:alphaModFix/>
          </a:blip>
          <a:srcRect t="5293" r="9835" b="27695"/>
          <a:stretch/>
        </p:blipFill>
        <p:spPr>
          <a:xfrm>
            <a:off x="0" y="3557125"/>
            <a:ext cx="1180024" cy="1586375"/>
          </a:xfrm>
          <a:prstGeom prst="rect">
            <a:avLst/>
          </a:prstGeom>
          <a:noFill/>
          <a:ln>
            <a:noFill/>
          </a:ln>
        </p:spPr>
      </p:pic>
      <p:graphicFrame>
        <p:nvGraphicFramePr>
          <p:cNvPr id="3" name="Objeto 2">
            <a:extLst>
              <a:ext uri="{FF2B5EF4-FFF2-40B4-BE49-F238E27FC236}">
                <a16:creationId xmlns:a16="http://schemas.microsoft.com/office/drawing/2014/main" id="{7B3D532A-5472-41B1-8818-8679423316F2}"/>
              </a:ext>
            </a:extLst>
          </p:cNvPr>
          <p:cNvGraphicFramePr>
            <a:graphicFrameLocks noChangeAspect="1"/>
          </p:cNvGraphicFramePr>
          <p:nvPr>
            <p:extLst>
              <p:ext uri="{D42A27DB-BD31-4B8C-83A1-F6EECF244321}">
                <p14:modId xmlns:p14="http://schemas.microsoft.com/office/powerpoint/2010/main" val="654975263"/>
              </p:ext>
            </p:extLst>
          </p:nvPr>
        </p:nvGraphicFramePr>
        <p:xfrm>
          <a:off x="5032313" y="504885"/>
          <a:ext cx="3797300" cy="4064000"/>
        </p:xfrm>
        <a:graphic>
          <a:graphicData uri="http://schemas.openxmlformats.org/presentationml/2006/ole">
            <mc:AlternateContent xmlns:mc="http://schemas.openxmlformats.org/markup-compatibility/2006">
              <mc:Choice xmlns:v="urn:schemas-microsoft-com:vml" Requires="v">
                <p:oleObj spid="_x0000_s3087" name="Worksheet" r:id="rId5" imgW="6934111" imgH="7419811" progId="Excel.Sheet.12">
                  <p:link updateAutomatic="1"/>
                </p:oleObj>
              </mc:Choice>
              <mc:Fallback>
                <p:oleObj name="Worksheet" r:id="rId5" imgW="6934111" imgH="7419811" progId="Excel.Sheet.12">
                  <p:link updateAutomatic="1"/>
                  <p:pic>
                    <p:nvPicPr>
                      <p:cNvPr id="0" name=""/>
                      <p:cNvPicPr/>
                      <p:nvPr/>
                    </p:nvPicPr>
                    <p:blipFill>
                      <a:blip r:embed="rId6"/>
                      <a:stretch>
                        <a:fillRect/>
                      </a:stretch>
                    </p:blipFill>
                    <p:spPr>
                      <a:xfrm>
                        <a:off x="5032313" y="504885"/>
                        <a:ext cx="3797300" cy="4064000"/>
                      </a:xfrm>
                      <a:prstGeom prst="rect">
                        <a:avLst/>
                      </a:prstGeom>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4" name="Imagen 3">
            <a:extLst>
              <a:ext uri="{FF2B5EF4-FFF2-40B4-BE49-F238E27FC236}">
                <a16:creationId xmlns:a16="http://schemas.microsoft.com/office/drawing/2014/main" id="{692A12A0-9FB2-457B-923C-BBB9DC1DF617}"/>
              </a:ext>
            </a:extLst>
          </p:cNvPr>
          <p:cNvPicPr>
            <a:picLocks noChangeAspect="1"/>
          </p:cNvPicPr>
          <p:nvPr/>
        </p:nvPicPr>
        <p:blipFill>
          <a:blip r:embed="rId3"/>
          <a:stretch>
            <a:fillRect/>
          </a:stretch>
        </p:blipFill>
        <p:spPr>
          <a:xfrm>
            <a:off x="183729" y="758073"/>
            <a:ext cx="3515146" cy="2110960"/>
          </a:xfrm>
          <a:prstGeom prst="rect">
            <a:avLst/>
          </a:prstGeom>
        </p:spPr>
      </p:pic>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a:t>
            </a:r>
            <a:r>
              <a:rPr lang="en-US" sz="2400" dirty="0">
                <a:solidFill>
                  <a:srgbClr val="1B36FF"/>
                </a:solidFill>
                <a:latin typeface="Raleway"/>
                <a:ea typeface="Raleway"/>
                <a:cs typeface="Raleway"/>
                <a:sym typeface="Raleway"/>
              </a:rPr>
              <a:t>July</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a:cxnSpLocks/>
          </p:cNvCxnSpPr>
          <p:nvPr/>
        </p:nvCxnSpPr>
        <p:spPr>
          <a:xfrm>
            <a:off x="3641982" y="1530467"/>
            <a:ext cx="697073"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401262" y="1053354"/>
            <a:ext cx="3770033" cy="1542654"/>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F32C673A-03CF-449B-B1BD-45FC9CDEA126}"/>
              </a:ext>
            </a:extLst>
          </p:cNvPr>
          <p:cNvSpPr/>
          <p:nvPr/>
        </p:nvSpPr>
        <p:spPr>
          <a:xfrm>
            <a:off x="3473552" y="1416021"/>
            <a:ext cx="168430" cy="228893"/>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Google Shape;115;p20">
            <a:extLst>
              <a:ext uri="{FF2B5EF4-FFF2-40B4-BE49-F238E27FC236}">
                <a16:creationId xmlns:a16="http://schemas.microsoft.com/office/drawing/2014/main" id="{5DA7EBD3-628E-438F-8E4F-39FF83815CE1}"/>
              </a:ext>
            </a:extLst>
          </p:cNvPr>
          <p:cNvSpPr txBox="1">
            <a:spLocks noGrp="1"/>
          </p:cNvSpPr>
          <p:nvPr>
            <p:ph type="body" idx="1"/>
          </p:nvPr>
        </p:nvSpPr>
        <p:spPr>
          <a:xfrm>
            <a:off x="4208547" y="2710454"/>
            <a:ext cx="4358866" cy="2393100"/>
          </a:xfrm>
          <a:prstGeom prst="rect">
            <a:avLst/>
          </a:prstGeom>
          <a:noFill/>
          <a:ln>
            <a:noFill/>
          </a:ln>
        </p:spPr>
        <p:txBody>
          <a:bodyPr spcFirstLastPara="1" wrap="square" lIns="91425" tIns="45700" rIns="91425" bIns="45700" anchor="t" anchorCtr="0">
            <a:noAutofit/>
          </a:bodyPr>
          <a:lstStyle/>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6" name="Imagen 5">
            <a:extLst>
              <a:ext uri="{FF2B5EF4-FFF2-40B4-BE49-F238E27FC236}">
                <a16:creationId xmlns:a16="http://schemas.microsoft.com/office/drawing/2014/main" id="{9823B694-E935-4D19-9E9A-9CE850085BF9}"/>
              </a:ext>
            </a:extLst>
          </p:cNvPr>
          <p:cNvPicPr>
            <a:picLocks noChangeAspect="1"/>
          </p:cNvPicPr>
          <p:nvPr/>
        </p:nvPicPr>
        <p:blipFill>
          <a:blip r:embed="rId4"/>
          <a:stretch>
            <a:fillRect/>
          </a:stretch>
        </p:blipFill>
        <p:spPr>
          <a:xfrm>
            <a:off x="4769236" y="1208259"/>
            <a:ext cx="3034083" cy="1210588"/>
          </a:xfrm>
          <a:prstGeom prst="rect">
            <a:avLst/>
          </a:prstGeom>
        </p:spPr>
      </p:pic>
      <p:pic>
        <p:nvPicPr>
          <p:cNvPr id="11" name="Imagen 10">
            <a:extLst>
              <a:ext uri="{FF2B5EF4-FFF2-40B4-BE49-F238E27FC236}">
                <a16:creationId xmlns:a16="http://schemas.microsoft.com/office/drawing/2014/main" id="{38600CBF-9E86-40D2-80DF-75735E942E55}"/>
              </a:ext>
            </a:extLst>
          </p:cNvPr>
          <p:cNvPicPr>
            <a:picLocks noChangeAspect="1"/>
          </p:cNvPicPr>
          <p:nvPr/>
        </p:nvPicPr>
        <p:blipFill>
          <a:blip r:embed="rId5"/>
          <a:stretch>
            <a:fillRect/>
          </a:stretch>
        </p:blipFill>
        <p:spPr>
          <a:xfrm>
            <a:off x="183729" y="2983479"/>
            <a:ext cx="3515146" cy="208290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August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7562</TotalTime>
  <Words>1239</Words>
  <Application>Microsoft Office PowerPoint</Application>
  <PresentationFormat>Presentación en pantalla (16:9)</PresentationFormat>
  <Paragraphs>159</Paragraphs>
  <Slides>14</Slides>
  <Notes>13</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Vínculos</vt:lpstr>
      </vt:variant>
      <vt:variant>
        <vt:i4>3</vt:i4>
      </vt:variant>
      <vt:variant>
        <vt:lpstr>Títulos de diapositiva</vt:lpstr>
      </vt:variant>
      <vt:variant>
        <vt:i4>14</vt:i4>
      </vt:variant>
    </vt:vector>
  </HeadingPairs>
  <TitlesOfParts>
    <vt:vector size="25" baseType="lpstr">
      <vt:lpstr>Arial</vt:lpstr>
      <vt:lpstr>Courier New</vt:lpstr>
      <vt:lpstr>Noto Sans Symbols</vt:lpstr>
      <vt:lpstr>Raleway</vt:lpstr>
      <vt:lpstr>Raleway Medium</vt:lpstr>
      <vt:lpstr>Rambla</vt:lpstr>
      <vt:lpstr>Verdana</vt:lpstr>
      <vt:lpstr>Simple Light</vt:lpstr>
      <vt:lpstr>C:\Users\Guillermo Varela\Desktop\BUREY SA\Julio 2020\Cashflow\Presentacion\Cash Flow Reporting_July 2020 - Graficas.xlsx!Cash Flow Report!F2C1:F50C6</vt:lpstr>
      <vt:lpstr>C:\Users\Guillermo Varela\Desktop\BUREY SA\Julio 2020\Cashflow\Presentacion\Cash Flow Reporting_July 2020 - Graficas.xlsx!Accumulated Cash Flow![Cash Flow Reporting_July 2020 - Graficas.xlsx]Accumulated Cash Flow Chart 2</vt:lpstr>
      <vt:lpstr>C:\Users\Guillermo Varela\Desktop\BUREY SA\Julio 2020\Cashflow\Presentacion\Cash Flow Reporting_July 2020 - Graficas.xlsx!Balance sheet!F2C1:F43C7</vt:lpstr>
      <vt:lpstr>BUREY SA –  Grunelabs.com July 2020 presentation</vt:lpstr>
      <vt:lpstr>INDEX</vt:lpstr>
      <vt:lpstr>INDEX</vt:lpstr>
      <vt:lpstr>Cash Flow available data: July 2020</vt:lpstr>
      <vt:lpstr>Accumulated Cash Flow – July 2020</vt:lpstr>
      <vt:lpstr>INDEX</vt:lpstr>
      <vt:lpstr>Balance Sheet: July 2020</vt:lpstr>
      <vt:lpstr>Investments_ Property, Plant &amp; Eq.: July 2020</vt:lpstr>
      <vt:lpstr>Income Statement: Change in Expenses</vt:lpstr>
      <vt:lpstr>Income Statement: July. 2020</vt:lpstr>
      <vt:lpstr>Income Statement: Change in Expenses</vt:lpstr>
      <vt:lpstr>Operative Costs: 7 months of 2020</vt:lpstr>
      <vt:lpstr>INDEX</vt:lpstr>
      <vt:lpstr>Harvest 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Guillermo Varela</cp:lastModifiedBy>
  <cp:revision>197</cp:revision>
  <cp:lastPrinted>2020-07-07T16:49:38Z</cp:lastPrinted>
  <dcterms:modified xsi:type="dcterms:W3CDTF">2020-08-07T11:36:37Z</dcterms:modified>
</cp:coreProperties>
</file>