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06" autoAdjust="0"/>
    <p:restoredTop sz="94660"/>
  </p:normalViewPr>
  <p:slideViewPr>
    <p:cSldViewPr snapToGrid="0">
      <p:cViewPr varScale="1">
        <p:scale>
          <a:sx n="90" d="100"/>
          <a:sy n="90" d="100"/>
        </p:scale>
        <p:origin x="972"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35116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dirty="0">
                <a:solidFill>
                  <a:srgbClr val="1B36FF"/>
                </a:solidFill>
                <a:latin typeface="Raleway"/>
                <a:ea typeface="Raleway"/>
                <a:cs typeface="Raleway"/>
                <a:sym typeface="Raleway"/>
              </a:rPr>
              <a:t>November</a:t>
            </a:r>
            <a:r>
              <a:rPr lang="en-US" sz="4800" b="1" i="0" u="none" strike="noStrike" cap="none" dirty="0">
                <a:solidFill>
                  <a:srgbClr val="1B36FF"/>
                </a:solidFill>
                <a:latin typeface="Raleway"/>
                <a:ea typeface="Raleway"/>
                <a:cs typeface="Raleway"/>
                <a:sym typeface="Raleway"/>
              </a:rPr>
              <a:t> 2020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December 11, 2020</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pic>
        <p:nvPicPr>
          <p:cNvPr id="14" name="Imagen 13">
            <a:extLst>
              <a:ext uri="{FF2B5EF4-FFF2-40B4-BE49-F238E27FC236}">
                <a16:creationId xmlns:a16="http://schemas.microsoft.com/office/drawing/2014/main" id="{6B83A10F-DB37-49D4-BEBA-48BC645ED325}"/>
              </a:ext>
            </a:extLst>
          </p:cNvPr>
          <p:cNvPicPr>
            <a:picLocks noChangeAspect="1"/>
          </p:cNvPicPr>
          <p:nvPr/>
        </p:nvPicPr>
        <p:blipFill>
          <a:blip r:embed="rId3"/>
          <a:stretch>
            <a:fillRect/>
          </a:stretch>
        </p:blipFill>
        <p:spPr>
          <a:xfrm>
            <a:off x="3202414" y="3362741"/>
            <a:ext cx="2380539" cy="1721411"/>
          </a:xfrm>
          <a:prstGeom prst="rect">
            <a:avLst/>
          </a:prstGeom>
        </p:spPr>
      </p:pic>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November. 2020</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205612"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November.2020 Operative Costs: USD 74,277</a:t>
            </a:r>
            <a:endParaRPr sz="1200" b="1" i="0" u="none" strike="noStrike" cap="none" dirty="0">
              <a:solidFill>
                <a:schemeClr val="dk1"/>
              </a:solidFill>
              <a:latin typeface="Rambla"/>
              <a:ea typeface="Rambla"/>
              <a:cs typeface="Rambla"/>
              <a:sym typeface="Rambla"/>
            </a:endParaRPr>
          </a:p>
          <a:p>
            <a:pPr marL="98552" lvl="0" indent="0" algn="just">
              <a:spcBef>
                <a:spcPts val="0"/>
              </a:spcBef>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June are below the average (last 12 months) </a:t>
            </a:r>
            <a:r>
              <a:rPr lang="en-US" sz="1000" i="1" dirty="0">
                <a:solidFill>
                  <a:schemeClr val="tx1">
                    <a:lumMod val="85000"/>
                    <a:lumOff val="15000"/>
                  </a:schemeClr>
                </a:solidFill>
                <a:latin typeface="Raleway Medium"/>
                <a:ea typeface="Raleway Medium"/>
                <a:cs typeface="Raleway Medium"/>
                <a:sym typeface="Raleway Medium"/>
              </a:rPr>
              <a:t>(*)</a:t>
            </a:r>
            <a:r>
              <a:rPr lang="en-US" sz="1000" i="1" dirty="0">
                <a:solidFill>
                  <a:srgbClr val="000000"/>
                </a:solidFill>
                <a:latin typeface="Raleway Medium"/>
                <a:ea typeface="Raleway Medium"/>
                <a:cs typeface="Raleway Medium"/>
                <a:sym typeface="Raleway Medium"/>
              </a:rPr>
              <a:t>.</a:t>
            </a:r>
            <a:endParaRPr sz="1000" i="1"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20,414.</a:t>
            </a: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12,592.</a:t>
            </a:r>
            <a:endParaRPr lang="en-US" sz="800" dirty="0">
              <a:solidFill>
                <a:srgbClr val="000000"/>
              </a:solidFill>
              <a:latin typeface="Raleway Medium"/>
              <a:ea typeface="Raleway Medium"/>
              <a:cs typeface="Raleway Medium"/>
              <a:sym typeface="Raleway Medium"/>
            </a:endParaRP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4,110.</a:t>
            </a:r>
            <a:endParaRPr lang="en-US" sz="1000" dirty="0"/>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 18,549</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Taxes : USD 2,149</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Social Charges: USD 20,573</a:t>
            </a: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pic>
        <p:nvPicPr>
          <p:cNvPr id="11" name="Imagen 10">
            <a:extLst>
              <a:ext uri="{FF2B5EF4-FFF2-40B4-BE49-F238E27FC236}">
                <a16:creationId xmlns:a16="http://schemas.microsoft.com/office/drawing/2014/main" id="{9A7F1404-E460-4E08-975B-79B584D27400}"/>
              </a:ext>
            </a:extLst>
          </p:cNvPr>
          <p:cNvPicPr>
            <a:picLocks noChangeAspect="1"/>
          </p:cNvPicPr>
          <p:nvPr/>
        </p:nvPicPr>
        <p:blipFill>
          <a:blip r:embed="rId4"/>
          <a:stretch>
            <a:fillRect/>
          </a:stretch>
        </p:blipFill>
        <p:spPr>
          <a:xfrm>
            <a:off x="5679936" y="408542"/>
            <a:ext cx="3411877" cy="4675610"/>
          </a:xfrm>
          <a:prstGeom prst="rect">
            <a:avLst/>
          </a:prstGeom>
        </p:spPr>
      </p:pic>
      <p:pic>
        <p:nvPicPr>
          <p:cNvPr id="12" name="Imagen 11">
            <a:extLst>
              <a:ext uri="{FF2B5EF4-FFF2-40B4-BE49-F238E27FC236}">
                <a16:creationId xmlns:a16="http://schemas.microsoft.com/office/drawing/2014/main" id="{00570ED2-B7FB-434E-9F5A-10D4D6763C78}"/>
              </a:ext>
            </a:extLst>
          </p:cNvPr>
          <p:cNvPicPr>
            <a:picLocks noChangeAspect="1"/>
          </p:cNvPicPr>
          <p:nvPr/>
        </p:nvPicPr>
        <p:blipFill>
          <a:blip r:embed="rId5"/>
          <a:stretch>
            <a:fillRect/>
          </a:stretch>
        </p:blipFill>
        <p:spPr>
          <a:xfrm>
            <a:off x="3202415" y="703911"/>
            <a:ext cx="2380540" cy="1434715"/>
          </a:xfrm>
          <a:prstGeom prst="rect">
            <a:avLst/>
          </a:prstGeom>
        </p:spPr>
      </p:pic>
      <p:pic>
        <p:nvPicPr>
          <p:cNvPr id="13" name="Imagen 12">
            <a:extLst>
              <a:ext uri="{FF2B5EF4-FFF2-40B4-BE49-F238E27FC236}">
                <a16:creationId xmlns:a16="http://schemas.microsoft.com/office/drawing/2014/main" id="{324A710B-707E-4C4E-A36B-DAB7043AEC30}"/>
              </a:ext>
            </a:extLst>
          </p:cNvPr>
          <p:cNvPicPr>
            <a:picLocks noChangeAspect="1"/>
          </p:cNvPicPr>
          <p:nvPr/>
        </p:nvPicPr>
        <p:blipFill>
          <a:blip r:embed="rId6"/>
          <a:stretch>
            <a:fillRect/>
          </a:stretch>
        </p:blipFill>
        <p:spPr>
          <a:xfrm>
            <a:off x="3627820" y="2067643"/>
            <a:ext cx="1529729" cy="135740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pic>
        <p:nvPicPr>
          <p:cNvPr id="3" name="Imagen 2">
            <a:extLst>
              <a:ext uri="{FF2B5EF4-FFF2-40B4-BE49-F238E27FC236}">
                <a16:creationId xmlns:a16="http://schemas.microsoft.com/office/drawing/2014/main" id="{6D38A2F6-8E29-4809-AD70-003AC8B81A63}"/>
              </a:ext>
            </a:extLst>
          </p:cNvPr>
          <p:cNvPicPr>
            <a:picLocks noChangeAspect="1"/>
          </p:cNvPicPr>
          <p:nvPr/>
        </p:nvPicPr>
        <p:blipFill>
          <a:blip r:embed="rId3"/>
          <a:stretch>
            <a:fillRect/>
          </a:stretch>
        </p:blipFill>
        <p:spPr>
          <a:xfrm>
            <a:off x="5272866" y="758073"/>
            <a:ext cx="3871133" cy="2425376"/>
          </a:xfrm>
          <a:prstGeom prst="rect">
            <a:avLst/>
          </a:prstGeom>
        </p:spPr>
      </p:pic>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6"/>
            <a:ext cx="5194918" cy="4482403"/>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the Cost of Goods Sold increased 242%: between Jan/19 and Dec/19 </a:t>
            </a:r>
            <a:r>
              <a:rPr lang="en-US" sz="1000" b="0" i="0" u="none" strike="noStrike" cap="none" dirty="0">
                <a:solidFill>
                  <a:srgbClr val="2939FA"/>
                </a:solidFill>
                <a:latin typeface="Arial"/>
                <a:ea typeface="Arial"/>
                <a:cs typeface="Arial"/>
                <a:sym typeface="Arial"/>
              </a:rPr>
              <a:t>USD 268</a:t>
            </a:r>
            <a:r>
              <a:rPr lang="en-US" sz="1000" dirty="0">
                <a:solidFill>
                  <a:srgbClr val="2939FA"/>
                </a:solidFill>
                <a:latin typeface="Arial"/>
                <a:ea typeface="Arial"/>
                <a:cs typeface="Arial"/>
                <a:sym typeface="Arial"/>
              </a:rPr>
              <a:t>,173</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 and labs inputs.</a:t>
            </a:r>
            <a:endParaRPr dirty="0"/>
          </a:p>
          <a:p>
            <a:pPr marL="822960" lvl="1" indent="-267208" algn="just">
              <a:spcBef>
                <a:spcPts val="0"/>
              </a:spcBef>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Cost of Goods Sold amounted to USD 243,154 </a:t>
            </a:r>
            <a:r>
              <a:rPr lang="en-US" sz="1000" dirty="0">
                <a:solidFill>
                  <a:srgbClr val="000000"/>
                </a:solidFill>
                <a:latin typeface="Raleway Medium"/>
                <a:ea typeface="Raleway Medium"/>
                <a:cs typeface="Raleway Medium"/>
                <a:sym typeface="Raleway Medium"/>
              </a:rPr>
              <a:t>(composed of 60% Plant Salaries, 26% Lab Salaries, 8% Production Inputs and 6% Labs Inputs).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2019 (compared to the accumulated amount for 2018) Administrative Salaries &amp; Fees increased 95%: between Jan/19 and Dec/19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387,507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r>
              <a:rPr lang="en-US" sz="1000" dirty="0">
                <a:solidFill>
                  <a:schemeClr val="tx1"/>
                </a:solidFill>
                <a:latin typeface="Raleway Medium"/>
                <a:ea typeface="Raleway Medium"/>
                <a:cs typeface="Raleway Medium"/>
                <a:sym typeface="Raleway Medium"/>
              </a:rPr>
              <a:t>Mainly this is due to: increase in Adm Salaries.</a:t>
            </a:r>
            <a:endParaRPr dirty="0">
              <a:solidFill>
                <a:schemeClr val="tx1"/>
              </a:solidFill>
            </a:endParaRPr>
          </a:p>
          <a:p>
            <a:pPr marL="822960" lvl="1" indent="-267208" algn="just">
              <a:spcBef>
                <a:spcPts val="0"/>
              </a:spcBef>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2020, Administrative Salaries &amp; Fees amounted to USD 256,250</a:t>
            </a:r>
            <a:r>
              <a:rPr lang="en-US" sz="1000" dirty="0">
                <a:solidFill>
                  <a:srgbClr val="000000"/>
                </a:solidFill>
                <a:latin typeface="Raleway Medium"/>
                <a:ea typeface="Raleway Medium"/>
                <a:cs typeface="Raleway Medium"/>
                <a:sym typeface="Raleway Medium"/>
              </a:rPr>
              <a:t> (composed of 60% Adm. Salaries and 40 % Prof. Fees).</a:t>
            </a:r>
            <a:endParaRPr sz="1000"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Administrative Expenses increased 74%: between Jan/19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/19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494</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004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Administrative Expenses amounted to USD 406,076 </a:t>
            </a:r>
            <a:r>
              <a:rPr lang="en-US" sz="1000" dirty="0">
                <a:solidFill>
                  <a:srgbClr val="000000"/>
                </a:solidFill>
                <a:latin typeface="Raleway Medium"/>
                <a:ea typeface="Raleway Medium"/>
                <a:cs typeface="Raleway Medium"/>
                <a:sym typeface="Raleway Medium"/>
              </a:rPr>
              <a:t>(composed of 53% Corporate Expenses, 41% Social Charges and 6% Taxes).</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pic>
        <p:nvPicPr>
          <p:cNvPr id="3" name="Imagen 2">
            <a:extLst>
              <a:ext uri="{FF2B5EF4-FFF2-40B4-BE49-F238E27FC236}">
                <a16:creationId xmlns:a16="http://schemas.microsoft.com/office/drawing/2014/main" id="{6CDD980D-D8B0-4D0D-972C-E4FBFB73C2CE}"/>
              </a:ext>
            </a:extLst>
          </p:cNvPr>
          <p:cNvPicPr>
            <a:picLocks noChangeAspect="1"/>
          </p:cNvPicPr>
          <p:nvPr/>
        </p:nvPicPr>
        <p:blipFill>
          <a:blip r:embed="rId3"/>
          <a:stretch>
            <a:fillRect/>
          </a:stretch>
        </p:blipFill>
        <p:spPr>
          <a:xfrm>
            <a:off x="4494250" y="709584"/>
            <a:ext cx="4597563" cy="2948112"/>
          </a:xfrm>
          <a:prstGeom prst="rect">
            <a:avLst/>
          </a:prstGeom>
        </p:spPr>
      </p:pic>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Operative Costs</a:t>
            </a:r>
            <a:r>
              <a:rPr lang="en-US" sz="2400" b="1" i="0" u="none" strike="noStrike" cap="none" dirty="0">
                <a:solidFill>
                  <a:srgbClr val="2939FA"/>
                </a:solidFill>
                <a:latin typeface="Raleway"/>
                <a:ea typeface="Raleway"/>
                <a:cs typeface="Raleway"/>
                <a:sym typeface="Raleway"/>
              </a:rPr>
              <a:t>: 11</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2020</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2019 represent </a:t>
            </a:r>
            <a:r>
              <a:rPr lang="en-US" sz="1000" dirty="0">
                <a:solidFill>
                  <a:srgbClr val="2939FA"/>
                </a:solidFill>
                <a:latin typeface="Raleway Medium"/>
                <a:ea typeface="Raleway Medium"/>
                <a:cs typeface="Raleway Medium"/>
                <a:sym typeface="Raleway Medium"/>
              </a:rPr>
              <a:t>205</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2018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p>
          <a:p>
            <a:pPr marL="498601" marR="0" lvl="0" indent="-374649" algn="just" rtl="0">
              <a:lnSpc>
                <a:spcPct val="115000"/>
              </a:lnSpc>
              <a:spcBef>
                <a:spcPts val="600"/>
              </a:spcBef>
              <a:spcAft>
                <a:spcPts val="0"/>
              </a:spcAft>
              <a:buClr>
                <a:srgbClr val="000000"/>
              </a:buClr>
              <a:buSzPts val="1000"/>
              <a:buFont typeface="Arial"/>
              <a:buAutoNum type="romanLcPeriod"/>
            </a:pPr>
            <a:endParaRPr lang="en-US" sz="1000" b="0" i="0" u="none" strike="noStrike" cap="none" dirty="0">
              <a:solidFill>
                <a:srgbClr val="000000"/>
              </a:solidFill>
              <a:latin typeface="Raleway Medium"/>
              <a:ea typeface="Raleway Medium"/>
              <a:cs typeface="Raleway Medium"/>
              <a:sym typeface="Raleway Medium"/>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dirty="0">
                <a:solidFill>
                  <a:srgbClr val="2939FA"/>
                </a:solidFill>
                <a:latin typeface="Raleway Medium"/>
                <a:ea typeface="Raleway Medium"/>
                <a:cs typeface="Raleway Medium"/>
                <a:sym typeface="Raleway Medium"/>
              </a:rPr>
              <a:t>First 11 Months (11M): Comparison 2020 vs. 2019: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first 11M of 2019 we had operative costs for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1060 K, </a:t>
            </a:r>
            <a:r>
              <a:rPr lang="en-US" sz="1000" dirty="0">
                <a:solidFill>
                  <a:srgbClr val="000000"/>
                </a:solidFill>
                <a:latin typeface="Raleway Medium"/>
                <a:ea typeface="Raleway Medium"/>
                <a:cs typeface="Raleway Medium"/>
                <a:sym typeface="Raleway Medium"/>
              </a:rPr>
              <a:t>in the first 11M of 2020 we reached </a:t>
            </a:r>
            <a:r>
              <a:rPr lang="en-US" sz="1000" dirty="0">
                <a:solidFill>
                  <a:srgbClr val="2939FA"/>
                </a:solidFill>
                <a:latin typeface="Raleway Medium"/>
                <a:ea typeface="Raleway Medium"/>
                <a:cs typeface="Raleway Medium"/>
                <a:sym typeface="Raleway Medium"/>
              </a:rPr>
              <a:t>USD 920 K</a:t>
            </a:r>
            <a:r>
              <a:rPr lang="en-US" sz="1000" dirty="0">
                <a:solidFill>
                  <a:srgbClr val="000000"/>
                </a:solidFill>
                <a:latin typeface="Raleway Medium"/>
                <a:ea typeface="Raleway Medium"/>
                <a:cs typeface="Raleway Medium"/>
                <a:sym typeface="Raleway Medium"/>
              </a:rPr>
              <a:t>.</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i="0" u="none" strike="noStrike" cap="none" dirty="0">
                <a:solidFill>
                  <a:srgbClr val="FFFFFF"/>
                </a:solidFill>
                <a:latin typeface="Raleway"/>
                <a:ea typeface="Raleway"/>
                <a:cs typeface="Raleway"/>
                <a:sym typeface="Raleway"/>
              </a:rPr>
              <a:t>Management tools</a:t>
            </a:r>
            <a:endParaRPr sz="28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Balance Sheet</a:t>
            </a:r>
            <a:endParaRPr sz="24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Income Statement</a:t>
            </a:r>
            <a:endParaRPr sz="2400"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2400" b="1" dirty="0">
                <a:solidFill>
                  <a:srgbClr val="FFFFFF"/>
                </a:solidFill>
                <a:latin typeface="Raleway"/>
                <a:sym typeface="Raleway Medium"/>
              </a:rPr>
              <a:t>Harvest Valuation</a:t>
            </a:r>
            <a:endParaRPr sz="2400" b="1" dirty="0">
              <a:solidFill>
                <a:srgbClr val="FFFFFF"/>
              </a:solidFill>
              <a:latin typeface="Raleway"/>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extLst>
      <p:ext uri="{BB962C8B-B14F-4D97-AF65-F5344CB8AC3E}">
        <p14:creationId xmlns:p14="http://schemas.microsoft.com/office/powerpoint/2010/main" val="1081004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99F7057-A585-4BA9-966A-134400845D6F}"/>
              </a:ext>
            </a:extLst>
          </p:cNvPr>
          <p:cNvPicPr>
            <a:picLocks noChangeAspect="1"/>
          </p:cNvPicPr>
          <p:nvPr/>
        </p:nvPicPr>
        <p:blipFill>
          <a:blip r:embed="rId2"/>
          <a:stretch>
            <a:fillRect/>
          </a:stretch>
        </p:blipFill>
        <p:spPr>
          <a:xfrm>
            <a:off x="5567462" y="370072"/>
            <a:ext cx="2894438" cy="2085189"/>
          </a:xfrm>
          <a:prstGeom prst="rect">
            <a:avLst/>
          </a:prstGeom>
        </p:spPr>
      </p:pic>
      <p:pic>
        <p:nvPicPr>
          <p:cNvPr id="2" name="Imagen 1">
            <a:extLst>
              <a:ext uri="{FF2B5EF4-FFF2-40B4-BE49-F238E27FC236}">
                <a16:creationId xmlns:a16="http://schemas.microsoft.com/office/drawing/2014/main" id="{7B205453-260D-4A9A-AAE5-4A5F1887DA2D}"/>
              </a:ext>
            </a:extLst>
          </p:cNvPr>
          <p:cNvPicPr>
            <a:picLocks noChangeAspect="1"/>
          </p:cNvPicPr>
          <p:nvPr/>
        </p:nvPicPr>
        <p:blipFill>
          <a:blip r:embed="rId3"/>
          <a:stretch>
            <a:fillRect/>
          </a:stretch>
        </p:blipFill>
        <p:spPr>
          <a:xfrm>
            <a:off x="550145" y="591208"/>
            <a:ext cx="2125243" cy="1794511"/>
          </a:xfrm>
          <a:prstGeom prst="rect">
            <a:avLst/>
          </a:prstGeom>
        </p:spPr>
      </p:pic>
      <p:sp>
        <p:nvSpPr>
          <p:cNvPr id="3" name="Título 2">
            <a:extLst>
              <a:ext uri="{FF2B5EF4-FFF2-40B4-BE49-F238E27FC236}">
                <a16:creationId xmlns:a16="http://schemas.microsoft.com/office/drawing/2014/main" id="{6575CDF7-FCA5-4AB7-A303-2CC229114B21}"/>
              </a:ext>
            </a:extLst>
          </p:cNvPr>
          <p:cNvSpPr>
            <a:spLocks noGrp="1"/>
          </p:cNvSpPr>
          <p:nvPr>
            <p:ph type="title"/>
          </p:nvPr>
        </p:nvSpPr>
        <p:spPr>
          <a:xfrm>
            <a:off x="267349" y="-24713"/>
            <a:ext cx="8229600" cy="857250"/>
          </a:xfrm>
        </p:spPr>
        <p:txBody>
          <a:bodyPr/>
          <a:lstStyle/>
          <a:p>
            <a:r>
              <a:rPr lang="en-US" sz="2400" dirty="0">
                <a:solidFill>
                  <a:srgbClr val="1B36FF"/>
                </a:solidFill>
                <a:latin typeface="Raleway"/>
                <a:sym typeface="Raleway"/>
              </a:rPr>
              <a:t>Harvest Valuation</a:t>
            </a:r>
            <a:endParaRPr lang="es-UY" sz="2400" dirty="0"/>
          </a:p>
        </p:txBody>
      </p:sp>
      <p:cxnSp>
        <p:nvCxnSpPr>
          <p:cNvPr id="8" name="Google Shape;129;p21">
            <a:extLst>
              <a:ext uri="{FF2B5EF4-FFF2-40B4-BE49-F238E27FC236}">
                <a16:creationId xmlns:a16="http://schemas.microsoft.com/office/drawing/2014/main" id="{5D38AB55-EDF2-40A5-973C-8E2F4D54BE45}"/>
              </a:ext>
            </a:extLst>
          </p:cNvPr>
          <p:cNvCxnSpPr>
            <a:cxnSpLocks/>
            <a:stCxn id="10" idx="2"/>
          </p:cNvCxnSpPr>
          <p:nvPr/>
        </p:nvCxnSpPr>
        <p:spPr>
          <a:xfrm>
            <a:off x="2842072" y="2222770"/>
            <a:ext cx="4794678" cy="0"/>
          </a:xfrm>
          <a:prstGeom prst="straightConnector1">
            <a:avLst/>
          </a:prstGeom>
          <a:noFill/>
          <a:ln w="19050" cap="flat" cmpd="sng">
            <a:solidFill>
              <a:srgbClr val="FFCC8B"/>
            </a:solidFill>
            <a:prstDash val="dash"/>
            <a:round/>
            <a:headEnd type="none" w="sm" len="sm"/>
            <a:tailEnd type="triangle" w="med" len="med"/>
          </a:ln>
        </p:spPr>
      </p:cxnSp>
      <p:sp>
        <p:nvSpPr>
          <p:cNvPr id="9" name="Google Shape;130;p21">
            <a:extLst>
              <a:ext uri="{FF2B5EF4-FFF2-40B4-BE49-F238E27FC236}">
                <a16:creationId xmlns:a16="http://schemas.microsoft.com/office/drawing/2014/main" id="{479AC484-C2D9-4D71-A5BB-6520B39DEC66}"/>
              </a:ext>
            </a:extLst>
          </p:cNvPr>
          <p:cNvSpPr/>
          <p:nvPr/>
        </p:nvSpPr>
        <p:spPr>
          <a:xfrm>
            <a:off x="7725535" y="1093509"/>
            <a:ext cx="627444" cy="1381801"/>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0" name="Elipse 9">
            <a:extLst>
              <a:ext uri="{FF2B5EF4-FFF2-40B4-BE49-F238E27FC236}">
                <a16:creationId xmlns:a16="http://schemas.microsoft.com/office/drawing/2014/main" id="{051E981C-B9CD-4535-BA92-7E2530518FE2}"/>
              </a:ext>
            </a:extLst>
          </p:cNvPr>
          <p:cNvSpPr/>
          <p:nvPr/>
        </p:nvSpPr>
        <p:spPr>
          <a:xfrm flipH="1">
            <a:off x="2009670" y="1970768"/>
            <a:ext cx="832402" cy="504004"/>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FCEBD0B0-DABA-418B-8B08-4C721E6E8D28}"/>
              </a:ext>
            </a:extLst>
          </p:cNvPr>
          <p:cNvSpPr txBox="1"/>
          <p:nvPr/>
        </p:nvSpPr>
        <p:spPr>
          <a:xfrm>
            <a:off x="267349" y="2475310"/>
            <a:ext cx="4123781" cy="1785104"/>
          </a:xfrm>
          <a:prstGeom prst="rect">
            <a:avLst/>
          </a:prstGeom>
          <a:noFill/>
        </p:spPr>
        <p:txBody>
          <a:bodyPr wrap="square" rtlCol="0">
            <a:spAutoFit/>
          </a:bodyPr>
          <a:lstStyle/>
          <a:p>
            <a:pPr marL="285750" indent="-285750">
              <a:buFont typeface="Courier New" panose="02070309020205020404" pitchFamily="49" charset="0"/>
              <a:buChar char="o"/>
            </a:pP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yielded</a:t>
            </a:r>
            <a:r>
              <a:rPr lang="es-UY" sz="1000" dirty="0">
                <a:latin typeface="Raleway Medium"/>
              </a:rPr>
              <a:t> 20% </a:t>
            </a:r>
            <a:r>
              <a:rPr lang="es-UY" sz="1000" dirty="0" err="1">
                <a:latin typeface="Raleway Medium"/>
              </a:rPr>
              <a:t>compared</a:t>
            </a:r>
            <a:r>
              <a:rPr lang="es-UY" sz="1000" dirty="0">
                <a:latin typeface="Raleway Medium"/>
              </a:rPr>
              <a:t> </a:t>
            </a:r>
            <a:r>
              <a:rPr lang="es-UY" sz="1000" dirty="0" err="1">
                <a:latin typeface="Raleway Medium"/>
              </a:rPr>
              <a:t>to</a:t>
            </a:r>
            <a:r>
              <a:rPr lang="es-UY" sz="1000" dirty="0">
                <a:latin typeface="Raleway Medium"/>
              </a:rPr>
              <a:t> </a:t>
            </a:r>
            <a:r>
              <a:rPr lang="es-UY" sz="1000" dirty="0" err="1">
                <a:latin typeface="Raleway Medium"/>
              </a:rPr>
              <a:t>what</a:t>
            </a:r>
            <a:r>
              <a:rPr lang="es-UY" sz="1000" dirty="0">
                <a:latin typeface="Raleway Medium"/>
              </a:rPr>
              <a:t> </a:t>
            </a:r>
            <a:r>
              <a:rPr lang="es-UY" sz="1000" dirty="0" err="1">
                <a:latin typeface="Raleway Medium"/>
              </a:rPr>
              <a:t>was</a:t>
            </a:r>
            <a:r>
              <a:rPr lang="es-UY" sz="1000" dirty="0">
                <a:latin typeface="Raleway Medium"/>
              </a:rPr>
              <a:t> </a:t>
            </a:r>
            <a:r>
              <a:rPr lang="es-UY" sz="1000" dirty="0" err="1">
                <a:latin typeface="Raleway Medium"/>
              </a:rPr>
              <a:t>expected</a:t>
            </a:r>
            <a:r>
              <a:rPr lang="es-UY" sz="1000" dirty="0">
                <a:latin typeface="Raleway Medium"/>
              </a:rPr>
              <a:t>.</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Second</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yielded</a:t>
            </a:r>
            <a:r>
              <a:rPr lang="es-UY" sz="1000" dirty="0">
                <a:latin typeface="Raleway Medium"/>
              </a:rPr>
              <a:t> 40 % </a:t>
            </a:r>
            <a:r>
              <a:rPr lang="es-UY" sz="1000" dirty="0" err="1">
                <a:latin typeface="Raleway Medium"/>
              </a:rPr>
              <a:t>compared</a:t>
            </a:r>
            <a:r>
              <a:rPr lang="es-UY" sz="1000" dirty="0">
                <a:latin typeface="Raleway Medium"/>
              </a:rPr>
              <a:t> </a:t>
            </a:r>
            <a:r>
              <a:rPr lang="es-UY" sz="1000" dirty="0" err="1">
                <a:latin typeface="Raleway Medium"/>
              </a:rPr>
              <a:t>to</a:t>
            </a:r>
            <a:r>
              <a:rPr lang="es-UY" sz="1000" dirty="0">
                <a:latin typeface="Raleway Medium"/>
              </a:rPr>
              <a:t> </a:t>
            </a:r>
            <a:r>
              <a:rPr lang="es-UY" sz="1000" dirty="0" err="1">
                <a:latin typeface="Raleway Medium"/>
              </a:rPr>
              <a:t>what</a:t>
            </a:r>
            <a:r>
              <a:rPr lang="es-UY" sz="1000" dirty="0">
                <a:latin typeface="Raleway Medium"/>
              </a:rPr>
              <a:t> </a:t>
            </a:r>
            <a:r>
              <a:rPr lang="es-UY" sz="1000" dirty="0" err="1">
                <a:latin typeface="Raleway Medium"/>
              </a:rPr>
              <a:t>was</a:t>
            </a:r>
            <a:r>
              <a:rPr lang="es-UY" sz="1000" dirty="0">
                <a:latin typeface="Raleway Medium"/>
              </a:rPr>
              <a:t> </a:t>
            </a:r>
            <a:r>
              <a:rPr lang="es-UY" sz="1000" dirty="0" err="1">
                <a:latin typeface="Raleway Medium"/>
              </a:rPr>
              <a:t>expected</a:t>
            </a:r>
            <a:r>
              <a:rPr lang="es-UY" sz="1000" dirty="0">
                <a:latin typeface="Raleway Medium"/>
              </a:rPr>
              <a:t> and 10% more </a:t>
            </a:r>
            <a:r>
              <a:rPr lang="es-UY" sz="1000" dirty="0" err="1">
                <a:latin typeface="Raleway Medium"/>
              </a:rPr>
              <a:t>compared</a:t>
            </a:r>
            <a:r>
              <a:rPr lang="es-UY" sz="1000" dirty="0">
                <a:latin typeface="Raleway Medium"/>
              </a:rPr>
              <a:t> </a:t>
            </a:r>
            <a:r>
              <a:rPr lang="es-UY" sz="1000" dirty="0" err="1">
                <a:latin typeface="Raleway Medium"/>
              </a:rPr>
              <a:t>with</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of</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year</a:t>
            </a:r>
            <a:r>
              <a:rPr lang="es-UY" sz="1000" dirty="0">
                <a:latin typeface="Raleway Medium"/>
              </a:rPr>
              <a:t>. </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n-US" sz="1000" dirty="0">
                <a:latin typeface="Raleway Medium"/>
              </a:rPr>
              <a:t>The increase in harvest is mainly due to the season of the year, a change in genetics in one of the rooms and the know-how of our staff.</a:t>
            </a:r>
            <a:endParaRPr lang="es-UY" sz="1000" dirty="0">
              <a:latin typeface="Raleway Medium"/>
            </a:endParaRP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We</a:t>
            </a:r>
            <a:r>
              <a:rPr lang="es-UY" sz="1000" dirty="0">
                <a:latin typeface="Raleway Medium"/>
              </a:rPr>
              <a:t> </a:t>
            </a:r>
            <a:r>
              <a:rPr lang="es-UY" sz="1000" dirty="0" err="1">
                <a:latin typeface="Raleway Medium"/>
              </a:rPr>
              <a:t>based</a:t>
            </a:r>
            <a:r>
              <a:rPr lang="es-UY" sz="1000" dirty="0">
                <a:latin typeface="Raleway Medium"/>
              </a:rPr>
              <a:t> </a:t>
            </a:r>
            <a:r>
              <a:rPr lang="es-UY" sz="1000" dirty="0" err="1">
                <a:latin typeface="Raleway Medium"/>
              </a:rPr>
              <a:t>on</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studies</a:t>
            </a:r>
            <a:r>
              <a:rPr lang="es-UY" sz="1000" dirty="0">
                <a:latin typeface="Raleway Medium"/>
              </a:rPr>
              <a:t> </a:t>
            </a:r>
            <a:r>
              <a:rPr lang="es-UY" sz="1000" dirty="0" err="1">
                <a:latin typeface="Raleway Medium"/>
              </a:rPr>
              <a:t>carried</a:t>
            </a:r>
            <a:r>
              <a:rPr lang="es-UY" sz="1000" dirty="0">
                <a:latin typeface="Raleway Medium"/>
              </a:rPr>
              <a:t> </a:t>
            </a:r>
            <a:r>
              <a:rPr lang="es-UY" sz="1000" dirty="0" err="1">
                <a:latin typeface="Raleway Medium"/>
              </a:rPr>
              <a:t>out</a:t>
            </a:r>
            <a:r>
              <a:rPr lang="es-UY" sz="1000" dirty="0">
                <a:latin typeface="Raleway Medium"/>
              </a:rPr>
              <a:t> </a:t>
            </a:r>
            <a:r>
              <a:rPr lang="es-UY" sz="1000" dirty="0" err="1">
                <a:latin typeface="Raleway Medium"/>
              </a:rPr>
              <a:t>for</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business</a:t>
            </a:r>
            <a:r>
              <a:rPr lang="es-UY" sz="1000" dirty="0">
                <a:latin typeface="Raleway Medium"/>
              </a:rPr>
              <a:t> plan </a:t>
            </a:r>
            <a:r>
              <a:rPr lang="es-UY" sz="1000" dirty="0" err="1">
                <a:latin typeface="Raleway Medium"/>
              </a:rPr>
              <a:t>to</a:t>
            </a:r>
            <a:r>
              <a:rPr lang="es-UY" sz="1000" dirty="0">
                <a:latin typeface="Raleway Medium"/>
              </a:rPr>
              <a:t> set </a:t>
            </a:r>
            <a:r>
              <a:rPr lang="es-UY" sz="1000" dirty="0" err="1">
                <a:latin typeface="Raleway Medium"/>
              </a:rPr>
              <a:t>the</a:t>
            </a:r>
            <a:r>
              <a:rPr lang="es-UY" sz="1000" dirty="0">
                <a:latin typeface="Raleway Medium"/>
              </a:rPr>
              <a:t> </a:t>
            </a:r>
            <a:r>
              <a:rPr lang="es-UY" sz="1000" dirty="0" err="1">
                <a:latin typeface="Raleway Medium"/>
              </a:rPr>
              <a:t>price</a:t>
            </a:r>
            <a:r>
              <a:rPr lang="es-UY" sz="1000" dirty="0">
                <a:latin typeface="Raleway Medium"/>
              </a:rPr>
              <a:t> in </a:t>
            </a:r>
            <a:r>
              <a:rPr lang="es-UY" sz="1000" b="1" dirty="0">
                <a:latin typeface="Raleway Medium"/>
              </a:rPr>
              <a:t>3,5 USD/gr.</a:t>
            </a:r>
          </a:p>
        </p:txBody>
      </p:sp>
      <p:sp>
        <p:nvSpPr>
          <p:cNvPr id="17" name="Google Shape;173;p25">
            <a:extLst>
              <a:ext uri="{FF2B5EF4-FFF2-40B4-BE49-F238E27FC236}">
                <a16:creationId xmlns:a16="http://schemas.microsoft.com/office/drawing/2014/main" id="{9591FD00-B022-4985-BC72-924CDC0F0BF2}"/>
              </a:ext>
            </a:extLst>
          </p:cNvPr>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lvl="0" algn="r">
              <a:buSzPts val="1200"/>
            </a:pPr>
            <a:endParaRPr lang="en-US" sz="1200" dirty="0">
              <a:solidFill>
                <a:srgbClr val="FFFFFF"/>
              </a:solidFill>
              <a:latin typeface="Raleway"/>
              <a:ea typeface="Raleway"/>
              <a:cs typeface="Raleway"/>
              <a:sym typeface="Raleway"/>
            </a:endParaRPr>
          </a:p>
        </p:txBody>
      </p:sp>
      <p:sp>
        <p:nvSpPr>
          <p:cNvPr id="13" name="CuadroTexto 12">
            <a:extLst>
              <a:ext uri="{FF2B5EF4-FFF2-40B4-BE49-F238E27FC236}">
                <a16:creationId xmlns:a16="http://schemas.microsoft.com/office/drawing/2014/main" id="{07D45838-1D7E-4F67-89AA-77C89D4D8C28}"/>
              </a:ext>
            </a:extLst>
          </p:cNvPr>
          <p:cNvSpPr txBox="1"/>
          <p:nvPr/>
        </p:nvSpPr>
        <p:spPr>
          <a:xfrm>
            <a:off x="8701873" y="72514"/>
            <a:ext cx="523623" cy="461665"/>
          </a:xfrm>
          <a:prstGeom prst="rect">
            <a:avLst/>
          </a:prstGeom>
          <a:noFill/>
        </p:spPr>
        <p:txBody>
          <a:bodyPr wrap="square" rtlCol="0">
            <a:spAutoFit/>
          </a:bodyPr>
          <a:lstStyle/>
          <a:p>
            <a:r>
              <a:rPr lang="es-UY" sz="1200" dirty="0">
                <a:solidFill>
                  <a:schemeClr val="bg1"/>
                </a:solidFill>
                <a:latin typeface="Raleway"/>
              </a:rPr>
              <a:t>14	</a:t>
            </a:r>
            <a:endParaRPr lang="es-UY" dirty="0">
              <a:solidFill>
                <a:schemeClr val="bg1"/>
              </a:solidFill>
            </a:endParaRPr>
          </a:p>
        </p:txBody>
      </p:sp>
      <p:pic>
        <p:nvPicPr>
          <p:cNvPr id="7" name="Imagen 6">
            <a:extLst>
              <a:ext uri="{FF2B5EF4-FFF2-40B4-BE49-F238E27FC236}">
                <a16:creationId xmlns:a16="http://schemas.microsoft.com/office/drawing/2014/main" id="{AF0716EB-9A79-4432-A93C-881B6483AB9C}"/>
              </a:ext>
            </a:extLst>
          </p:cNvPr>
          <p:cNvPicPr>
            <a:picLocks noChangeAspect="1"/>
          </p:cNvPicPr>
          <p:nvPr/>
        </p:nvPicPr>
        <p:blipFill>
          <a:blip r:embed="rId4"/>
          <a:stretch>
            <a:fillRect/>
          </a:stretch>
        </p:blipFill>
        <p:spPr>
          <a:xfrm>
            <a:off x="5492004" y="2633052"/>
            <a:ext cx="2969896" cy="1785098"/>
          </a:xfrm>
          <a:prstGeom prst="rect">
            <a:avLst/>
          </a:prstGeom>
        </p:spPr>
      </p:pic>
    </p:spTree>
    <p:extLst>
      <p:ext uri="{BB962C8B-B14F-4D97-AF65-F5344CB8AC3E}">
        <p14:creationId xmlns:p14="http://schemas.microsoft.com/office/powerpoint/2010/main" val="129180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Harvest Valuation</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ea typeface="Raleway Medium"/>
                <a:cs typeface="Raleway Medium"/>
                <a:sym typeface="Raleway Medium"/>
              </a:rPr>
              <a:t>Harvest Valuation</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2019</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138</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086</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2019 (end of 2018): USD 165,258</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Inflows 2019: USD 1,850,086 (partner contributions and others)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Outflows 2019: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877</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259.</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2019: USD 138,086.</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a:t>
            </a:r>
            <a:r>
              <a:rPr lang="en-US" sz="2400" dirty="0">
                <a:solidFill>
                  <a:srgbClr val="1B36FF"/>
                </a:solidFill>
                <a:latin typeface="Raleway"/>
                <a:ea typeface="Raleway"/>
                <a:cs typeface="Raleway"/>
                <a:sym typeface="Raleway"/>
              </a:rPr>
              <a:t>November 2020</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96730" y="2164488"/>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a:t>
            </a:r>
            <a:r>
              <a:rPr lang="en-US" sz="1200" b="1" dirty="0">
                <a:solidFill>
                  <a:schemeClr val="dk1"/>
                </a:solidFill>
                <a:latin typeface="Raleway Medium"/>
                <a:ea typeface="Raleway Medium"/>
                <a:cs typeface="Raleway Medium"/>
                <a:sym typeface="Raleway Medium"/>
              </a:rPr>
              <a:t>November</a:t>
            </a:r>
            <a:r>
              <a:rPr lang="en-US" sz="1200" b="1" i="0" u="none" strike="noStrike" cap="none" dirty="0">
                <a:solidFill>
                  <a:schemeClr val="dk1"/>
                </a:solidFill>
                <a:latin typeface="Raleway Medium"/>
                <a:ea typeface="Raleway Medium"/>
                <a:cs typeface="Raleway Medium"/>
                <a:sym typeface="Raleway Medium"/>
              </a:rPr>
              <a:t> 2020</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180,204.</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a:t>
            </a:r>
            <a:r>
              <a:rPr lang="en-US" sz="900" dirty="0">
                <a:solidFill>
                  <a:srgbClr val="3F3F3F"/>
                </a:solidFill>
                <a:latin typeface="Raleway"/>
                <a:ea typeface="Raleway"/>
                <a:cs typeface="Raleway"/>
                <a:sym typeface="Raleway"/>
              </a:rPr>
              <a:t>October</a:t>
            </a:r>
            <a:r>
              <a:rPr lang="en-US" sz="900" b="0" i="1" u="none" strike="noStrike" cap="none" dirty="0">
                <a:solidFill>
                  <a:srgbClr val="3F3F3F"/>
                </a:solidFill>
                <a:latin typeface="Raleway"/>
                <a:ea typeface="Raleway"/>
                <a:cs typeface="Raleway"/>
                <a:sym typeface="Raleway"/>
              </a:rPr>
              <a:t>/20):</a:t>
            </a:r>
            <a:r>
              <a:rPr lang="en-US" sz="900" b="0" i="0" u="none" strike="noStrike" cap="none" dirty="0">
                <a:solidFill>
                  <a:srgbClr val="3F3F3F"/>
                </a:solidFill>
                <a:latin typeface="Raleway"/>
                <a:ea typeface="Raleway"/>
                <a:cs typeface="Raleway"/>
                <a:sym typeface="Raleway"/>
              </a:rPr>
              <a:t> (+) USD </a:t>
            </a:r>
            <a:r>
              <a:rPr lang="en-US" sz="900" dirty="0">
                <a:solidFill>
                  <a:srgbClr val="3F3F3F"/>
                </a:solidFill>
                <a:latin typeface="Raleway"/>
                <a:ea typeface="Raleway"/>
                <a:cs typeface="Raleway"/>
                <a:sym typeface="Raleway"/>
              </a:rPr>
              <a:t>84,377</a:t>
            </a:r>
            <a:r>
              <a:rPr lang="en-US" sz="900" b="0" i="0" u="none" strike="noStrike" cap="none" dirty="0">
                <a:solidFill>
                  <a:srgbClr val="3F3F3F"/>
                </a:solidFill>
                <a:latin typeface="Raleway"/>
                <a:ea typeface="Raleway"/>
                <a:cs typeface="Raleway"/>
                <a:sym typeface="Raleway"/>
              </a:rPr>
              <a:t>.</a:t>
            </a:r>
            <a:endParaRPr sz="900" b="0" i="0" u="none" strike="noStrike" cap="none" dirty="0">
              <a:solidFill>
                <a:srgbClr val="000000"/>
              </a:solidFill>
              <a:latin typeface="Raleway"/>
              <a:ea typeface="Raleway"/>
              <a:cs typeface="Raleway"/>
              <a:sym typeface="Raleway"/>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b="0" i="1" u="none" strike="noStrike" cap="none" dirty="0">
                <a:solidFill>
                  <a:srgbClr val="3F3F3F"/>
                </a:solidFill>
                <a:latin typeface="Raleway"/>
                <a:ea typeface="Raleway"/>
                <a:cs typeface="Raleway"/>
                <a:sym typeface="Raleway"/>
              </a:rPr>
              <a:t>November/20 </a:t>
            </a:r>
            <a:r>
              <a:rPr lang="en-US" sz="900" b="0" i="0" u="none" strike="noStrike" cap="none" dirty="0">
                <a:solidFill>
                  <a:srgbClr val="3F3F3F"/>
                </a:solidFill>
                <a:latin typeface="Raleway"/>
                <a:ea typeface="Raleway"/>
                <a:cs typeface="Raleway"/>
                <a:sym typeface="Raleway"/>
              </a:rPr>
              <a:t>: (+) USD 170,000.</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Loan </a:t>
            </a:r>
            <a:r>
              <a:rPr lang="en-US" sz="900" dirty="0" err="1">
                <a:solidFill>
                  <a:srgbClr val="3F3F3F"/>
                </a:solidFill>
                <a:latin typeface="Raleway"/>
                <a:sym typeface="Raleway"/>
              </a:rPr>
              <a:t>GruneLabs</a:t>
            </a:r>
            <a:r>
              <a:rPr lang="en-US" sz="900" dirty="0">
                <a:solidFill>
                  <a:srgbClr val="3F3F3F"/>
                </a:solidFill>
                <a:latin typeface="Raleway"/>
                <a:sym typeface="Raleway"/>
              </a:rPr>
              <a:t> Portugal: (-) USD 6,472 (EUR 5500).</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Other Credits (+) 12,000 credit granted by Sergio </a:t>
            </a:r>
            <a:r>
              <a:rPr lang="en-US" sz="900" dirty="0" err="1">
                <a:solidFill>
                  <a:srgbClr val="3F3F3F"/>
                </a:solidFill>
                <a:latin typeface="Raleway"/>
                <a:sym typeface="Raleway"/>
              </a:rPr>
              <a:t>Merofa</a:t>
            </a:r>
            <a:r>
              <a:rPr lang="en-US" sz="900" dirty="0">
                <a:solidFill>
                  <a:srgbClr val="3F3F3F"/>
                </a:solidFill>
                <a:latin typeface="Raleway"/>
                <a:sym typeface="Raleway"/>
              </a:rPr>
              <a:t> for payment of social charges.</a:t>
            </a:r>
          </a:p>
          <a:p>
            <a:pPr marL="914400" marR="0" lvl="1" indent="-292100" rtl="0">
              <a:lnSpc>
                <a:spcPct val="115000"/>
              </a:lnSpc>
              <a:spcBef>
                <a:spcPts val="0"/>
              </a:spcBef>
              <a:spcAft>
                <a:spcPts val="0"/>
              </a:spcAft>
              <a:buClr>
                <a:schemeClr val="dk1"/>
              </a:buClr>
              <a:buSzPts val="1000"/>
              <a:buFont typeface="Courier New"/>
              <a:buChar char="o"/>
            </a:pPr>
            <a:r>
              <a:rPr lang="en-US" sz="900" dirty="0" err="1">
                <a:solidFill>
                  <a:srgbClr val="3F3F3F"/>
                </a:solidFill>
                <a:latin typeface="Raleway"/>
                <a:sym typeface="Raleway"/>
              </a:rPr>
              <a:t>Equipments</a:t>
            </a:r>
            <a:r>
              <a:rPr lang="en-US" sz="900" dirty="0">
                <a:solidFill>
                  <a:srgbClr val="3F3F3F"/>
                </a:solidFill>
                <a:latin typeface="Raleway"/>
                <a:sym typeface="Raleway"/>
              </a:rPr>
              <a:t> &amp; Furniture: (-) 3,723.</a:t>
            </a: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a:t>
            </a:r>
            <a:r>
              <a:rPr lang="en-US" sz="900" i="1" dirty="0">
                <a:solidFill>
                  <a:srgbClr val="414141"/>
                </a:solidFill>
                <a:latin typeface="Raleway"/>
                <a:sym typeface="Raleway"/>
              </a:rPr>
              <a:t>November</a:t>
            </a:r>
            <a:r>
              <a:rPr lang="en-US" sz="900" b="0" i="1" u="none" strike="noStrike" cap="none" dirty="0">
                <a:solidFill>
                  <a:srgbClr val="3F3F3F"/>
                </a:solidFill>
                <a:latin typeface="Raleway"/>
                <a:ea typeface="Raleway"/>
                <a:cs typeface="Raleway"/>
                <a:sym typeface="Raleway"/>
              </a:rPr>
              <a:t>/20 :</a:t>
            </a:r>
            <a:r>
              <a:rPr lang="en-US" sz="900" b="0" i="0" u="none" strike="noStrike" cap="none" dirty="0">
                <a:solidFill>
                  <a:srgbClr val="3F3F3F"/>
                </a:solidFill>
                <a:latin typeface="Raleway"/>
                <a:ea typeface="Raleway"/>
                <a:cs typeface="Raleway"/>
                <a:sym typeface="Raleway"/>
              </a:rPr>
              <a:t> (-) USD </a:t>
            </a:r>
            <a:r>
              <a:rPr lang="en-US" sz="900" i="1" dirty="0">
                <a:solidFill>
                  <a:srgbClr val="3F3F3F"/>
                </a:solidFill>
                <a:latin typeface="Raleway"/>
                <a:ea typeface="Raleway"/>
                <a:cs typeface="Raleway"/>
                <a:sym typeface="Raleway"/>
              </a:rPr>
              <a:t>75,977</a:t>
            </a:r>
            <a:r>
              <a:rPr lang="en-US" sz="900" b="0" i="0" u="none" strike="noStrike" cap="none" dirty="0">
                <a:solidFill>
                  <a:srgbClr val="3F3F3F"/>
                </a:solidFill>
                <a:latin typeface="Raleway"/>
                <a:ea typeface="Raleway"/>
                <a:cs typeface="Raleway"/>
                <a:sym typeface="Raleway"/>
              </a:rPr>
              <a:t>.</a:t>
            </a:r>
          </a:p>
          <a:p>
            <a:pPr marL="914400" marR="0" lvl="1" indent="-292100"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dirty="0">
                <a:solidFill>
                  <a:srgbClr val="414141"/>
                </a:solidFill>
                <a:latin typeface="Raleway"/>
                <a:ea typeface="Raleway"/>
                <a:cs typeface="Raleway"/>
                <a:sym typeface="Raleway"/>
              </a:rPr>
              <a:t> November</a:t>
            </a:r>
            <a:r>
              <a:rPr lang="en-US" sz="900" b="1" i="1" u="none" strike="noStrike" cap="none" dirty="0">
                <a:solidFill>
                  <a:srgbClr val="414141"/>
                </a:solidFill>
                <a:latin typeface="Raleway"/>
                <a:ea typeface="Raleway"/>
                <a:cs typeface="Raleway"/>
                <a:sym typeface="Raleway"/>
              </a:rPr>
              <a:t> 2020</a:t>
            </a:r>
            <a:r>
              <a:rPr lang="en-US" sz="900" b="1" i="0" u="none" strike="noStrike" cap="none" dirty="0">
                <a:solidFill>
                  <a:srgbClr val="414141"/>
                </a:solidFill>
                <a:latin typeface="Raleway"/>
                <a:ea typeface="Raleway"/>
                <a:cs typeface="Raleway"/>
                <a:sym typeface="Raleway"/>
              </a:rPr>
              <a:t>: USD 180,204.</a:t>
            </a:r>
            <a:endParaRPr sz="900" b="1" i="0" u="none" strike="noStrike" cap="none" dirty="0">
              <a:solidFill>
                <a:srgbClr val="414141"/>
              </a:solidFill>
              <a:latin typeface="Raleway"/>
              <a:ea typeface="Raleway"/>
              <a:cs typeface="Raleway"/>
              <a:sym typeface="Raleway"/>
            </a:endParaRPr>
          </a:p>
        </p:txBody>
      </p:sp>
      <p:sp>
        <p:nvSpPr>
          <p:cNvPr id="86" name="Google Shape;86;p17"/>
          <p:cNvSpPr txBox="1"/>
          <p:nvPr/>
        </p:nvSpPr>
        <p:spPr>
          <a:xfrm>
            <a:off x="42580" y="3960744"/>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November. 2020</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a:t>
            </a:r>
            <a:r>
              <a:rPr lang="en-US" sz="900" dirty="0">
                <a:solidFill>
                  <a:srgbClr val="414141"/>
                </a:solidFill>
                <a:latin typeface="Raleway Medium"/>
                <a:ea typeface="Raleway Medium"/>
                <a:cs typeface="Raleway Medium"/>
                <a:sym typeface="Raleway Medium"/>
              </a:rPr>
              <a:t>170.000</a:t>
            </a:r>
            <a:endParaRPr sz="900" b="0" i="0" u="none" strike="noStrike" cap="none" dirty="0">
              <a:solidFill>
                <a:srgbClr val="414141"/>
              </a:solidFill>
              <a:latin typeface="Raleway"/>
              <a:ea typeface="Raleway"/>
              <a:cs typeface="Raleway"/>
              <a:sym typeface="Raleway"/>
            </a:endParaRPr>
          </a:p>
        </p:txBody>
      </p:sp>
      <p:pic>
        <p:nvPicPr>
          <p:cNvPr id="4" name="Imagen 3">
            <a:extLst>
              <a:ext uri="{FF2B5EF4-FFF2-40B4-BE49-F238E27FC236}">
                <a16:creationId xmlns:a16="http://schemas.microsoft.com/office/drawing/2014/main" id="{1420CF22-FB14-4484-82AC-810DB5C6CB19}"/>
              </a:ext>
            </a:extLst>
          </p:cNvPr>
          <p:cNvPicPr>
            <a:picLocks noChangeAspect="1"/>
          </p:cNvPicPr>
          <p:nvPr/>
        </p:nvPicPr>
        <p:blipFill>
          <a:blip r:embed="rId3"/>
          <a:stretch>
            <a:fillRect/>
          </a:stretch>
        </p:blipFill>
        <p:spPr>
          <a:xfrm>
            <a:off x="5253084" y="395826"/>
            <a:ext cx="3576529" cy="469959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4" name="Imagen 3">
            <a:extLst>
              <a:ext uri="{FF2B5EF4-FFF2-40B4-BE49-F238E27FC236}">
                <a16:creationId xmlns:a16="http://schemas.microsoft.com/office/drawing/2014/main" id="{E6040096-32CB-4114-9230-9D8B3197DC69}"/>
              </a:ext>
            </a:extLst>
          </p:cNvPr>
          <p:cNvPicPr>
            <a:picLocks noChangeAspect="1"/>
          </p:cNvPicPr>
          <p:nvPr/>
        </p:nvPicPr>
        <p:blipFill>
          <a:blip r:embed="rId3"/>
          <a:stretch>
            <a:fillRect/>
          </a:stretch>
        </p:blipFill>
        <p:spPr>
          <a:xfrm>
            <a:off x="4019107" y="768891"/>
            <a:ext cx="4992732" cy="3352323"/>
          </a:xfrm>
          <a:prstGeom prst="rect">
            <a:avLst/>
          </a:prstGeom>
        </p:spPr>
      </p:pic>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November 2020</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4">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32217" y="1085587"/>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138</a:t>
            </a:r>
            <a:r>
              <a:rPr lang="en-US" sz="1300" b="1" dirty="0">
                <a:solidFill>
                  <a:srgbClr val="2939FA"/>
                </a:solidFill>
                <a:latin typeface="Arial"/>
                <a:ea typeface="Arial"/>
                <a:cs typeface="Arial"/>
                <a:sym typeface="Arial"/>
              </a:rPr>
              <a:t> thousand</a:t>
            </a:r>
          </a:p>
          <a:p>
            <a:pPr indent="-317500">
              <a:lnSpc>
                <a:spcPct val="90000"/>
              </a:lnSpc>
              <a:spcBef>
                <a:spcPts val="600"/>
              </a:spcBef>
              <a:buClr>
                <a:schemeClr val="dk1"/>
              </a:buClr>
              <a:buSzPts val="1400"/>
              <a:buFont typeface="Raleway Medium"/>
              <a:buChar char="●"/>
            </a:pPr>
            <a:r>
              <a:rPr lang="en-US" sz="1300" dirty="0">
                <a:latin typeface="Raleway Medium"/>
                <a:ea typeface="Raleway Medium"/>
                <a:cs typeface="Raleway Medium"/>
                <a:sym typeface="Raleway Medium"/>
              </a:rPr>
              <a:t>Final Cash Balance 2020: </a:t>
            </a:r>
            <a:r>
              <a:rPr lang="en-US" sz="1300" b="1" dirty="0">
                <a:solidFill>
                  <a:srgbClr val="2939FA"/>
                </a:solidFill>
                <a:latin typeface="Raleway Medium"/>
                <a:ea typeface="Raleway Medium"/>
                <a:cs typeface="Raleway Medium"/>
                <a:sym typeface="Raleway Medium"/>
              </a:rPr>
              <a:t>USD 180</a:t>
            </a:r>
            <a:r>
              <a:rPr lang="en-US" sz="1300" b="1" dirty="0">
                <a:solidFill>
                  <a:srgbClr val="2939FA"/>
                </a:solidFill>
                <a:latin typeface="Arial"/>
                <a:ea typeface="Arial"/>
                <a:cs typeface="Arial"/>
                <a:sym typeface="Arial"/>
              </a:rPr>
              <a:t> thousand</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2020:</a:t>
            </a:r>
            <a:r>
              <a:rPr lang="en-US" sz="1000" b="0" i="0" u="none" strike="noStrike" cap="none" dirty="0">
                <a:solidFill>
                  <a:srgbClr val="3F3F3F"/>
                </a:solidFill>
                <a:latin typeface="Arial"/>
                <a:ea typeface="Arial"/>
                <a:cs typeface="Arial"/>
                <a:sym typeface="Arial"/>
              </a:rPr>
              <a:t> USD (-) 100</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3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February 2020:</a:t>
            </a:r>
            <a:r>
              <a:rPr lang="en-US" sz="1000" dirty="0">
                <a:solidFill>
                  <a:srgbClr val="3F3F3F"/>
                </a:solidFill>
                <a:latin typeface="Arial"/>
                <a:ea typeface="Arial"/>
                <a:cs typeface="Arial"/>
                <a:sym typeface="Arial"/>
              </a:rPr>
              <a:t> USD (-) 37.1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March 2020: USD (+) 53.8 </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April 2020: USD (-) 7.3</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May 2020: USD (+) 38.5</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June 2020 (-) 33.1</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July 2020 (+) 49.7</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August 2020 (+) 39.8 </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Arial"/>
                <a:ea typeface="Arial"/>
                <a:cs typeface="Arial"/>
                <a:sym typeface="Arial"/>
              </a:rPr>
              <a:t>September 2020 (-) 104</a:t>
            </a:r>
          </a:p>
          <a:p>
            <a:pPr marL="914400" marR="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Arial"/>
                <a:ea typeface="Arial"/>
                <a:cs typeface="Arial"/>
                <a:sym typeface="Arial"/>
              </a:rPr>
              <a:t>October 2020 (+) 46.2</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Arial"/>
                <a:ea typeface="Arial"/>
                <a:cs typeface="Arial"/>
                <a:sym typeface="Arial"/>
              </a:rPr>
              <a:t>Novemb</a:t>
            </a:r>
            <a:r>
              <a:rPr lang="en-US" sz="1000" dirty="0">
                <a:solidFill>
                  <a:srgbClr val="3F3F3F"/>
                </a:solidFill>
                <a:latin typeface="Arial"/>
                <a:ea typeface="Arial"/>
                <a:cs typeface="Arial"/>
                <a:sym typeface="Arial"/>
              </a:rPr>
              <a:t>er 2020 (+) 95.8</a:t>
            </a:r>
            <a:endParaRPr lang="en-US" dirty="0"/>
          </a:p>
        </p:txBody>
      </p:sp>
      <p:sp>
        <p:nvSpPr>
          <p:cNvPr id="98" name="Google Shape;98;p18"/>
          <p:cNvSpPr txBox="1"/>
          <p:nvPr/>
        </p:nvSpPr>
        <p:spPr>
          <a:xfrm>
            <a:off x="7447310" y="1326833"/>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2020</a:t>
            </a:r>
            <a:endParaRPr sz="1400" b="0" i="0" u="none" strike="noStrike" cap="none" dirty="0">
              <a:solidFill>
                <a:srgbClr val="000000"/>
              </a:solidFill>
              <a:latin typeface="Arial"/>
              <a:ea typeface="Arial"/>
              <a:cs typeface="Arial"/>
              <a:sym typeface="Arial"/>
            </a:endParaRPr>
          </a:p>
        </p:txBody>
      </p:sp>
      <p:sp>
        <p:nvSpPr>
          <p:cNvPr id="100" name="Google Shape;100;p18"/>
          <p:cNvSpPr txBox="1"/>
          <p:nvPr/>
        </p:nvSpPr>
        <p:spPr>
          <a:xfrm>
            <a:off x="4572000" y="4132033"/>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Oct. 2020)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3" name="Google Shape;103;p18"/>
          <p:cNvSpPr/>
          <p:nvPr/>
        </p:nvSpPr>
        <p:spPr>
          <a:xfrm>
            <a:off x="7496549" y="1326834"/>
            <a:ext cx="1394836" cy="2052396"/>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sym typeface="Raleway Medium"/>
              </a:rPr>
              <a:t>Harvest Valuation</a:t>
            </a:r>
            <a:endParaRPr sz="1600" dirty="0">
              <a:solidFill>
                <a:srgbClr val="FFFFFF"/>
              </a:solidFill>
              <a:latin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65%</a:t>
            </a:r>
          </a:p>
          <a:p>
            <a:pPr marL="82296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Property, Plant &amp; Equipment growth in 2020: -</a:t>
            </a:r>
            <a:r>
              <a:rPr lang="en-US" sz="1200" dirty="0">
                <a:solidFill>
                  <a:srgbClr val="2939FA"/>
                </a:solidFill>
                <a:latin typeface="Raleway Medium"/>
                <a:sym typeface="Raleway Medium"/>
              </a:rPr>
              <a:t>1,37%</a:t>
            </a:r>
            <a:endParaRPr lang="en-US" sz="1200" dirty="0">
              <a:solidFill>
                <a:srgbClr val="2939FA"/>
              </a:solidFill>
            </a:endParaRPr>
          </a:p>
          <a:p>
            <a:pPr marL="555752" lvl="1" indent="0">
              <a:spcBef>
                <a:spcPts val="0"/>
              </a:spcBef>
              <a:buClr>
                <a:srgbClr val="000000"/>
              </a:buClr>
              <a:buSzPts val="1400"/>
              <a:buNone/>
            </a:pPr>
            <a:endParaRPr lang="en-US" sz="1000" dirty="0">
              <a:solidFill>
                <a:srgbClr val="414141"/>
              </a:solidFill>
              <a:latin typeface="Raleway Medium"/>
              <a:ea typeface="Raleway Medium"/>
              <a:cs typeface="Raleway Medium"/>
              <a:sym typeface="Raleway Medium"/>
            </a:endParaRPr>
          </a:p>
          <a:p>
            <a:pPr marL="555752" lvl="1" indent="0">
              <a:spcBef>
                <a:spcPts val="0"/>
              </a:spcBef>
              <a:buClr>
                <a:srgbClr val="000000"/>
              </a:buClr>
              <a:buSzPts val="1400"/>
              <a:buNone/>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2020: Vehicle sale one unit and change other unit for a cheaper one.  </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November</a:t>
            </a:r>
            <a:r>
              <a:rPr lang="en-US" sz="2200" dirty="0">
                <a:solidFill>
                  <a:srgbClr val="1B36FF"/>
                </a:solidFill>
                <a:latin typeface="Raleway"/>
                <a:ea typeface="Raleway"/>
                <a:cs typeface="Raleway"/>
                <a:sym typeface="Raleway"/>
              </a:rPr>
              <a:t> 2020</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3">
            <a:alphaModFix/>
          </a:blip>
          <a:srcRect t="5293" r="9835" b="27695"/>
          <a:stretch/>
        </p:blipFill>
        <p:spPr>
          <a:xfrm>
            <a:off x="0" y="3557125"/>
            <a:ext cx="1180024" cy="1586375"/>
          </a:xfrm>
          <a:prstGeom prst="rect">
            <a:avLst/>
          </a:prstGeom>
          <a:noFill/>
          <a:ln>
            <a:noFill/>
          </a:ln>
        </p:spPr>
      </p:pic>
      <p:pic>
        <p:nvPicPr>
          <p:cNvPr id="4" name="Imagen 3">
            <a:extLst>
              <a:ext uri="{FF2B5EF4-FFF2-40B4-BE49-F238E27FC236}">
                <a16:creationId xmlns:a16="http://schemas.microsoft.com/office/drawing/2014/main" id="{ADFB976B-20AF-42CA-A06B-870E1B5D7F56}"/>
              </a:ext>
            </a:extLst>
          </p:cNvPr>
          <p:cNvPicPr>
            <a:picLocks noChangeAspect="1"/>
          </p:cNvPicPr>
          <p:nvPr/>
        </p:nvPicPr>
        <p:blipFill>
          <a:blip r:embed="rId4"/>
          <a:stretch>
            <a:fillRect/>
          </a:stretch>
        </p:blipFill>
        <p:spPr>
          <a:xfrm>
            <a:off x="4797327" y="504885"/>
            <a:ext cx="4108905" cy="438714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a:t>
            </a:r>
            <a:r>
              <a:rPr lang="en-US" sz="2400" dirty="0">
                <a:solidFill>
                  <a:srgbClr val="1B36FF"/>
                </a:solidFill>
                <a:latin typeface="Raleway"/>
                <a:ea typeface="Raleway"/>
                <a:cs typeface="Raleway"/>
                <a:sym typeface="Raleway"/>
              </a:rPr>
              <a:t>November</a:t>
            </a:r>
            <a:r>
              <a:rPr lang="en-US" sz="2400" b="1" i="0" u="none" strike="noStrike" cap="none"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7" name="Google Shape;115;p20">
            <a:extLst>
              <a:ext uri="{FF2B5EF4-FFF2-40B4-BE49-F238E27FC236}">
                <a16:creationId xmlns:a16="http://schemas.microsoft.com/office/drawing/2014/main" id="{5DA7EBD3-628E-438F-8E4F-39FF83815CE1}"/>
              </a:ext>
            </a:extLst>
          </p:cNvPr>
          <p:cNvSpPr txBox="1">
            <a:spLocks noGrp="1"/>
          </p:cNvSpPr>
          <p:nvPr>
            <p:ph type="body" idx="1"/>
          </p:nvPr>
        </p:nvSpPr>
        <p:spPr>
          <a:xfrm>
            <a:off x="4208547" y="2722636"/>
            <a:ext cx="4358866" cy="2393100"/>
          </a:xfrm>
          <a:prstGeom prst="rect">
            <a:avLst/>
          </a:prstGeom>
          <a:noFill/>
          <a:ln>
            <a:noFill/>
          </a:ln>
        </p:spPr>
        <p:txBody>
          <a:bodyPr spcFirstLastPara="1" wrap="square" lIns="91425" tIns="45700" rIns="91425" bIns="45700" anchor="t" anchorCtr="0">
            <a:noAutofit/>
          </a:bodyPr>
          <a:lstStyle/>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3" name="Imagen 2">
            <a:extLst>
              <a:ext uri="{FF2B5EF4-FFF2-40B4-BE49-F238E27FC236}">
                <a16:creationId xmlns:a16="http://schemas.microsoft.com/office/drawing/2014/main" id="{A224AC4B-2CF5-436D-AB09-9598042FB12D}"/>
              </a:ext>
            </a:extLst>
          </p:cNvPr>
          <p:cNvPicPr>
            <a:picLocks noChangeAspect="1"/>
          </p:cNvPicPr>
          <p:nvPr/>
        </p:nvPicPr>
        <p:blipFill>
          <a:blip r:embed="rId3"/>
          <a:stretch>
            <a:fillRect/>
          </a:stretch>
        </p:blipFill>
        <p:spPr>
          <a:xfrm>
            <a:off x="66364" y="761649"/>
            <a:ext cx="4648992" cy="2258817"/>
          </a:xfrm>
          <a:prstGeom prst="rect">
            <a:avLst/>
          </a:prstGeom>
        </p:spPr>
      </p:pic>
      <p:pic>
        <p:nvPicPr>
          <p:cNvPr id="4" name="Imagen 3">
            <a:extLst>
              <a:ext uri="{FF2B5EF4-FFF2-40B4-BE49-F238E27FC236}">
                <a16:creationId xmlns:a16="http://schemas.microsoft.com/office/drawing/2014/main" id="{CDEB382B-6A01-4FF5-A701-9C8609E6D6FC}"/>
              </a:ext>
            </a:extLst>
          </p:cNvPr>
          <p:cNvPicPr>
            <a:picLocks noChangeAspect="1"/>
          </p:cNvPicPr>
          <p:nvPr/>
        </p:nvPicPr>
        <p:blipFill>
          <a:blip r:embed="rId4"/>
          <a:stretch>
            <a:fillRect/>
          </a:stretch>
        </p:blipFill>
        <p:spPr>
          <a:xfrm>
            <a:off x="66364" y="2943658"/>
            <a:ext cx="4648992" cy="2248887"/>
          </a:xfrm>
          <a:prstGeom prst="rect">
            <a:avLst/>
          </a:prstGeom>
        </p:spPr>
      </p:pic>
      <p:cxnSp>
        <p:nvCxnSpPr>
          <p:cNvPr id="11" name="Google Shape;129;p21">
            <a:extLst>
              <a:ext uri="{FF2B5EF4-FFF2-40B4-BE49-F238E27FC236}">
                <a16:creationId xmlns:a16="http://schemas.microsoft.com/office/drawing/2014/main" id="{4F238D28-EC5D-4719-921A-3D17DFDFDE1A}"/>
              </a:ext>
            </a:extLst>
          </p:cNvPr>
          <p:cNvCxnSpPr>
            <a:cxnSpLocks/>
          </p:cNvCxnSpPr>
          <p:nvPr/>
        </p:nvCxnSpPr>
        <p:spPr>
          <a:xfrm>
            <a:off x="4642090" y="1523884"/>
            <a:ext cx="328596" cy="0"/>
          </a:xfrm>
          <a:prstGeom prst="straightConnector1">
            <a:avLst/>
          </a:prstGeom>
          <a:noFill/>
          <a:ln w="19050" cap="flat" cmpd="sng">
            <a:solidFill>
              <a:srgbClr val="FFCC8B"/>
            </a:solidFill>
            <a:prstDash val="dash"/>
            <a:round/>
            <a:headEnd type="none" w="sm" len="sm"/>
            <a:tailEnd type="triangle" w="med" len="med"/>
          </a:ln>
        </p:spPr>
      </p:cxnSp>
      <p:sp>
        <p:nvSpPr>
          <p:cNvPr id="12" name="Google Shape;130;p21">
            <a:extLst>
              <a:ext uri="{FF2B5EF4-FFF2-40B4-BE49-F238E27FC236}">
                <a16:creationId xmlns:a16="http://schemas.microsoft.com/office/drawing/2014/main" id="{3E0DCB0D-EC0B-4028-9EC4-AE75CE864314}"/>
              </a:ext>
            </a:extLst>
          </p:cNvPr>
          <p:cNvSpPr/>
          <p:nvPr/>
        </p:nvSpPr>
        <p:spPr>
          <a:xfrm>
            <a:off x="4970686" y="969027"/>
            <a:ext cx="3770033" cy="1542654"/>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 name="Elipse 12">
            <a:extLst>
              <a:ext uri="{FF2B5EF4-FFF2-40B4-BE49-F238E27FC236}">
                <a16:creationId xmlns:a16="http://schemas.microsoft.com/office/drawing/2014/main" id="{35EEF933-B5DA-4D3E-B0D3-0467A7C4ED10}"/>
              </a:ext>
            </a:extLst>
          </p:cNvPr>
          <p:cNvSpPr/>
          <p:nvPr/>
        </p:nvSpPr>
        <p:spPr>
          <a:xfrm>
            <a:off x="4424835" y="1409438"/>
            <a:ext cx="168430" cy="228893"/>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Imagen 5">
            <a:extLst>
              <a:ext uri="{FF2B5EF4-FFF2-40B4-BE49-F238E27FC236}">
                <a16:creationId xmlns:a16="http://schemas.microsoft.com/office/drawing/2014/main" id="{E50CF436-5E13-4B0D-8FCF-E39F1027284C}"/>
              </a:ext>
            </a:extLst>
          </p:cNvPr>
          <p:cNvPicPr>
            <a:picLocks noChangeAspect="1"/>
          </p:cNvPicPr>
          <p:nvPr/>
        </p:nvPicPr>
        <p:blipFill>
          <a:blip r:embed="rId5"/>
          <a:stretch>
            <a:fillRect/>
          </a:stretch>
        </p:blipFill>
        <p:spPr>
          <a:xfrm>
            <a:off x="5108405" y="1157040"/>
            <a:ext cx="3721208" cy="114053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September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7935</TotalTime>
  <Words>1218</Words>
  <Application>Microsoft Office PowerPoint</Application>
  <PresentationFormat>Presentación en pantalla (16:9)</PresentationFormat>
  <Paragraphs>157</Paragraphs>
  <Slides>14</Slides>
  <Notes>13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14</vt:i4>
      </vt:variant>
    </vt:vector>
  </HeadingPairs>
  <TitlesOfParts>
    <vt:vector size="22" baseType="lpstr">
      <vt:lpstr>Arial</vt:lpstr>
      <vt:lpstr>Courier New</vt:lpstr>
      <vt:lpstr>Noto Sans Symbols</vt:lpstr>
      <vt:lpstr>Raleway</vt:lpstr>
      <vt:lpstr>Raleway Medium</vt:lpstr>
      <vt:lpstr>Rambla</vt:lpstr>
      <vt:lpstr>Verdana</vt:lpstr>
      <vt:lpstr>Simple Light</vt:lpstr>
      <vt:lpstr>BUREY SA –  Grunelabs.com November 2020 presentation</vt:lpstr>
      <vt:lpstr>INDEX</vt:lpstr>
      <vt:lpstr>INDEX</vt:lpstr>
      <vt:lpstr>Cash Flow available data: November 2020</vt:lpstr>
      <vt:lpstr>Accumulated Cash Flow – November 2020</vt:lpstr>
      <vt:lpstr>INDEX</vt:lpstr>
      <vt:lpstr>Balance Sheet: November 2020</vt:lpstr>
      <vt:lpstr>Investments_ Property, Plant &amp; Eq.: November 2020</vt:lpstr>
      <vt:lpstr>Income Statement: Change in Expenses</vt:lpstr>
      <vt:lpstr>Income Statement: November. 2020</vt:lpstr>
      <vt:lpstr>Income Statement: Change in Expenses</vt:lpstr>
      <vt:lpstr>Operative Costs: 11 months of 2020</vt:lpstr>
      <vt:lpstr>INDEX</vt:lpstr>
      <vt:lpstr>Harvest 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Guillermo Varela</cp:lastModifiedBy>
  <cp:revision>230</cp:revision>
  <cp:lastPrinted>2020-07-07T16:49:38Z</cp:lastPrinted>
  <dcterms:modified xsi:type="dcterms:W3CDTF">2020-12-11T19:43:15Z</dcterms:modified>
</cp:coreProperties>
</file>