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06" autoAdjust="0"/>
    <p:restoredTop sz="94660"/>
  </p:normalViewPr>
  <p:slideViewPr>
    <p:cSldViewPr snapToGrid="0">
      <p:cViewPr varScale="1">
        <p:scale>
          <a:sx n="90" d="100"/>
          <a:sy n="90" d="100"/>
        </p:scale>
        <p:origin x="972"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35116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emf"/><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file:///C:\Users\Guillermo%20Varela\Desktop\BUREY%20SA\Setiembre%202020\Cashflow\Presentacion\Cash%20Flow%20Reporting_Setiembre%202020%20-%20Graficas.xlsx!Cash%20Flow%20Report!F2C1:F50C6"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emf"/><Relationship Id="rId5" Type="http://schemas.openxmlformats.org/officeDocument/2006/relationships/oleObject" Target="file:///C:\Users\Guillermo%20Varela\Desktop\BUREY%20SA\Setiembre%202020\Cashflow\Presentacion\Cash%20Flow%20Reporting_Setiembre%202020%20-%20Graficas.xlsx!Balance%20sheet!F2C1:F43C7"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dirty="0">
                <a:solidFill>
                  <a:srgbClr val="1B36FF"/>
                </a:solidFill>
                <a:latin typeface="Raleway"/>
                <a:ea typeface="Raleway"/>
                <a:cs typeface="Raleway"/>
                <a:sym typeface="Raleway"/>
              </a:rPr>
              <a:t>September</a:t>
            </a:r>
            <a:r>
              <a:rPr lang="en-US" sz="4800" b="1" i="0" u="none" strike="noStrike" cap="none" dirty="0">
                <a:solidFill>
                  <a:srgbClr val="1B36FF"/>
                </a:solidFill>
                <a:latin typeface="Raleway"/>
                <a:ea typeface="Raleway"/>
                <a:cs typeface="Raleway"/>
                <a:sym typeface="Raleway"/>
              </a:rPr>
              <a:t> 2020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October 14, 2020</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September. 2020</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399300"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September. 2020 Operative Costs: </a:t>
            </a:r>
            <a:endParaRPr dirty="0"/>
          </a:p>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USD 101,315</a:t>
            </a:r>
            <a:endParaRPr sz="1200" b="1" i="0" u="none" strike="noStrike" cap="none" dirty="0">
              <a:solidFill>
                <a:schemeClr val="dk1"/>
              </a:solidFill>
              <a:latin typeface="Rambla"/>
              <a:ea typeface="Rambla"/>
              <a:cs typeface="Rambla"/>
              <a:sym typeface="Rambla"/>
            </a:endParaRPr>
          </a:p>
          <a:p>
            <a:pPr marL="98552" lvl="0" indent="0" algn="just">
              <a:spcBef>
                <a:spcPts val="0"/>
              </a:spcBef>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June are below the average (last 12 months) </a:t>
            </a:r>
            <a:r>
              <a:rPr lang="en-US" sz="1000" i="1" dirty="0">
                <a:solidFill>
                  <a:schemeClr val="tx1">
                    <a:lumMod val="85000"/>
                    <a:lumOff val="15000"/>
                  </a:schemeClr>
                </a:solidFill>
                <a:latin typeface="Raleway Medium"/>
                <a:ea typeface="Raleway Medium"/>
                <a:cs typeface="Raleway Medium"/>
                <a:sym typeface="Raleway Medium"/>
              </a:rPr>
              <a:t>(*)</a:t>
            </a:r>
            <a:r>
              <a:rPr lang="en-US" sz="1000" i="1" dirty="0">
                <a:solidFill>
                  <a:srgbClr val="000000"/>
                </a:solidFill>
                <a:latin typeface="Raleway Medium"/>
                <a:ea typeface="Raleway Medium"/>
                <a:cs typeface="Raleway Medium"/>
                <a:sym typeface="Raleway Medium"/>
              </a:rPr>
              <a:t>.</a:t>
            </a:r>
            <a:endParaRPr sz="1000" i="1"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22,249.</a:t>
            </a: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15,728</a:t>
            </a:r>
            <a:endParaRPr lang="en-US" sz="800" dirty="0">
              <a:solidFill>
                <a:srgbClr val="000000"/>
              </a:solidFill>
              <a:latin typeface="Raleway Medium"/>
              <a:ea typeface="Raleway Medium"/>
              <a:cs typeface="Raleway Medium"/>
              <a:sym typeface="Raleway Medium"/>
            </a:endParaRP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8,556</a:t>
            </a:r>
            <a:endParaRPr lang="en-US" sz="1000" dirty="0"/>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29,415</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Taxes : USD 3,196</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Social Charges: USD 54,782</a:t>
            </a: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F8FFEABA-77AB-456E-8F32-E16EBAF52E73}"/>
              </a:ext>
            </a:extLst>
          </p:cNvPr>
          <p:cNvPicPr>
            <a:picLocks noChangeAspect="1"/>
          </p:cNvPicPr>
          <p:nvPr/>
        </p:nvPicPr>
        <p:blipFill>
          <a:blip r:embed="rId3"/>
          <a:stretch>
            <a:fillRect/>
          </a:stretch>
        </p:blipFill>
        <p:spPr>
          <a:xfrm>
            <a:off x="3430174" y="728613"/>
            <a:ext cx="2271646" cy="1369086"/>
          </a:xfrm>
          <a:prstGeom prst="rect">
            <a:avLst/>
          </a:prstGeom>
        </p:spPr>
      </p:pic>
      <p:pic>
        <p:nvPicPr>
          <p:cNvPr id="4" name="Imagen 3">
            <a:extLst>
              <a:ext uri="{FF2B5EF4-FFF2-40B4-BE49-F238E27FC236}">
                <a16:creationId xmlns:a16="http://schemas.microsoft.com/office/drawing/2014/main" id="{A4988BDE-EFD1-4E49-8325-82E083ACF6FE}"/>
              </a:ext>
            </a:extLst>
          </p:cNvPr>
          <p:cNvPicPr>
            <a:picLocks noChangeAspect="1"/>
          </p:cNvPicPr>
          <p:nvPr/>
        </p:nvPicPr>
        <p:blipFill>
          <a:blip r:embed="rId4"/>
          <a:stretch>
            <a:fillRect/>
          </a:stretch>
        </p:blipFill>
        <p:spPr>
          <a:xfrm>
            <a:off x="3735075" y="2097699"/>
            <a:ext cx="1673849" cy="1485293"/>
          </a:xfrm>
          <a:prstGeom prst="rect">
            <a:avLst/>
          </a:prstGeom>
        </p:spPr>
      </p:pic>
      <p:pic>
        <p:nvPicPr>
          <p:cNvPr id="6" name="Imagen 5">
            <a:extLst>
              <a:ext uri="{FF2B5EF4-FFF2-40B4-BE49-F238E27FC236}">
                <a16:creationId xmlns:a16="http://schemas.microsoft.com/office/drawing/2014/main" id="{F40F2EBC-5FC2-4461-ADA6-40F23D4165B0}"/>
              </a:ext>
            </a:extLst>
          </p:cNvPr>
          <p:cNvPicPr>
            <a:picLocks noChangeAspect="1"/>
          </p:cNvPicPr>
          <p:nvPr/>
        </p:nvPicPr>
        <p:blipFill>
          <a:blip r:embed="rId5"/>
          <a:stretch>
            <a:fillRect/>
          </a:stretch>
        </p:blipFill>
        <p:spPr>
          <a:xfrm>
            <a:off x="3436175" y="3519178"/>
            <a:ext cx="2259643" cy="1631796"/>
          </a:xfrm>
          <a:prstGeom prst="rect">
            <a:avLst/>
          </a:prstGeom>
        </p:spPr>
      </p:pic>
      <p:pic>
        <p:nvPicPr>
          <p:cNvPr id="7" name="Imagen 6">
            <a:extLst>
              <a:ext uri="{FF2B5EF4-FFF2-40B4-BE49-F238E27FC236}">
                <a16:creationId xmlns:a16="http://schemas.microsoft.com/office/drawing/2014/main" id="{137C7DCD-2365-42D8-A02D-D28D0280F8D7}"/>
              </a:ext>
            </a:extLst>
          </p:cNvPr>
          <p:cNvPicPr>
            <a:picLocks noChangeAspect="1"/>
          </p:cNvPicPr>
          <p:nvPr/>
        </p:nvPicPr>
        <p:blipFill>
          <a:blip r:embed="rId6"/>
          <a:stretch>
            <a:fillRect/>
          </a:stretch>
        </p:blipFill>
        <p:spPr>
          <a:xfrm>
            <a:off x="5655936" y="728612"/>
            <a:ext cx="3488064" cy="359536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6"/>
            <a:ext cx="5194918" cy="4482403"/>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the Cost of Goods Sold increased 242%: between Jan/19 and Dec/19 </a:t>
            </a:r>
            <a:r>
              <a:rPr lang="en-US" sz="1000" b="0" i="0" u="none" strike="noStrike" cap="none" dirty="0">
                <a:solidFill>
                  <a:srgbClr val="2939FA"/>
                </a:solidFill>
                <a:latin typeface="Arial"/>
                <a:ea typeface="Arial"/>
                <a:cs typeface="Arial"/>
                <a:sym typeface="Arial"/>
              </a:rPr>
              <a:t>USD 268</a:t>
            </a:r>
            <a:r>
              <a:rPr lang="en-US" sz="1000" dirty="0">
                <a:solidFill>
                  <a:srgbClr val="2939FA"/>
                </a:solidFill>
                <a:latin typeface="Arial"/>
                <a:ea typeface="Arial"/>
                <a:cs typeface="Arial"/>
                <a:sym typeface="Arial"/>
              </a:rPr>
              <a:t>,173</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 and labs inputs.</a:t>
            </a:r>
            <a:endParaRPr dirty="0"/>
          </a:p>
          <a:p>
            <a:pPr marL="822960" lvl="1" indent="-267208" algn="just">
              <a:spcBef>
                <a:spcPts val="0"/>
              </a:spcBef>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Cost of Goods Sold amounted to USD 199,918 </a:t>
            </a:r>
            <a:r>
              <a:rPr lang="en-US" sz="1000" dirty="0">
                <a:solidFill>
                  <a:srgbClr val="000000"/>
                </a:solidFill>
                <a:latin typeface="Raleway Medium"/>
                <a:ea typeface="Raleway Medium"/>
                <a:cs typeface="Raleway Medium"/>
                <a:sym typeface="Raleway Medium"/>
              </a:rPr>
              <a:t>(composed of 60% Plant Salaries, 27% Lab Salaries, 7% Production Inputs and 6% Labs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2019 (compared to the accumulated amount for 2018) Administrative Salaries &amp; Fees increased 95%: between Jan/19 and Dec/19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387,507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r>
              <a:rPr lang="en-US" sz="1000" dirty="0">
                <a:solidFill>
                  <a:schemeClr val="tx1"/>
                </a:solidFill>
                <a:latin typeface="Raleway Medium"/>
                <a:ea typeface="Raleway Medium"/>
                <a:cs typeface="Raleway Medium"/>
                <a:sym typeface="Raleway Medium"/>
              </a:rPr>
              <a:t>Mainly this is due to: increase in Adm Salaries.</a:t>
            </a:r>
            <a:endParaRPr dirty="0">
              <a:solidFill>
                <a:schemeClr val="tx1"/>
              </a:solidFill>
            </a:endParaRPr>
          </a:p>
          <a:p>
            <a:pPr marL="822960" lvl="1" indent="-267208" algn="just">
              <a:spcBef>
                <a:spcPts val="0"/>
              </a:spcBef>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2020, Administrative Salaries &amp; Fees amounted to USD 226,763</a:t>
            </a:r>
            <a:r>
              <a:rPr lang="en-US" sz="1000" dirty="0">
                <a:solidFill>
                  <a:srgbClr val="000000"/>
                </a:solidFill>
                <a:latin typeface="Raleway Medium"/>
                <a:ea typeface="Raleway Medium"/>
                <a:cs typeface="Raleway Medium"/>
                <a:sym typeface="Raleway Medium"/>
              </a:rPr>
              <a:t> (composed of 59% Adm. Salaries and 41% Prof. Fees).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Administrative Expenses increased 74%: between Jan/19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/19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494</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004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Administrative Expenses amounted to USD 322,714 </a:t>
            </a:r>
            <a:r>
              <a:rPr lang="en-US" sz="1000" dirty="0">
                <a:solidFill>
                  <a:srgbClr val="000000"/>
                </a:solidFill>
                <a:latin typeface="Raleway Medium"/>
                <a:ea typeface="Raleway Medium"/>
                <a:cs typeface="Raleway Medium"/>
                <a:sym typeface="Raleway Medium"/>
              </a:rPr>
              <a:t>(composed of 55% Corporate Expenses, 38% Social Charges and 7% Taxes).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3" name="Imagen 2">
            <a:extLst>
              <a:ext uri="{FF2B5EF4-FFF2-40B4-BE49-F238E27FC236}">
                <a16:creationId xmlns:a16="http://schemas.microsoft.com/office/drawing/2014/main" id="{3F16B7B5-0B06-41BD-A414-6106EB7D1074}"/>
              </a:ext>
            </a:extLst>
          </p:cNvPr>
          <p:cNvPicPr>
            <a:picLocks noChangeAspect="1"/>
          </p:cNvPicPr>
          <p:nvPr/>
        </p:nvPicPr>
        <p:blipFill>
          <a:blip r:embed="rId3"/>
          <a:stretch>
            <a:fillRect/>
          </a:stretch>
        </p:blipFill>
        <p:spPr>
          <a:xfrm>
            <a:off x="5237018" y="1286227"/>
            <a:ext cx="3912126" cy="248614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Operative Costs</a:t>
            </a:r>
            <a:r>
              <a:rPr lang="en-US" sz="2400" b="1" i="0" u="none" strike="noStrike" cap="none" dirty="0">
                <a:solidFill>
                  <a:srgbClr val="2939FA"/>
                </a:solidFill>
                <a:latin typeface="Raleway"/>
                <a:ea typeface="Raleway"/>
                <a:cs typeface="Raleway"/>
                <a:sym typeface="Raleway"/>
              </a:rPr>
              <a:t>: 9</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2020</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2019 represent </a:t>
            </a:r>
            <a:r>
              <a:rPr lang="en-US" sz="1000" dirty="0">
                <a:solidFill>
                  <a:srgbClr val="2939FA"/>
                </a:solidFill>
                <a:latin typeface="Raleway Medium"/>
                <a:ea typeface="Raleway Medium"/>
                <a:cs typeface="Raleway Medium"/>
                <a:sym typeface="Raleway Medium"/>
              </a:rPr>
              <a:t>205</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2018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p>
          <a:p>
            <a:pPr marL="498601" marR="0" lvl="0" indent="-374649" algn="just" rtl="0">
              <a:lnSpc>
                <a:spcPct val="115000"/>
              </a:lnSpc>
              <a:spcBef>
                <a:spcPts val="600"/>
              </a:spcBef>
              <a:spcAft>
                <a:spcPts val="0"/>
              </a:spcAft>
              <a:buClr>
                <a:srgbClr val="000000"/>
              </a:buClr>
              <a:buSzPts val="1000"/>
              <a:buFont typeface="Arial"/>
              <a:buAutoNum type="romanLcPeriod"/>
            </a:pPr>
            <a:endParaRPr lang="en-US" sz="1000" b="0" i="0" u="none" strike="noStrike" cap="none" dirty="0">
              <a:solidFill>
                <a:srgbClr val="000000"/>
              </a:solidFill>
              <a:latin typeface="Raleway Medium"/>
              <a:ea typeface="Raleway Medium"/>
              <a:cs typeface="Raleway Medium"/>
              <a:sym typeface="Raleway Medium"/>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8 Months (9M): Comparison 2020 vs. 2019: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8M of 2019 we had operative costs for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652 K, </a:t>
            </a:r>
            <a:r>
              <a:rPr lang="en-US" sz="1000" dirty="0">
                <a:solidFill>
                  <a:srgbClr val="000000"/>
                </a:solidFill>
                <a:latin typeface="Raleway Medium"/>
                <a:ea typeface="Raleway Medium"/>
                <a:cs typeface="Raleway Medium"/>
                <a:sym typeface="Raleway Medium"/>
              </a:rPr>
              <a:t>in the first 9M of 2020 we reached </a:t>
            </a:r>
            <a:r>
              <a:rPr lang="en-US" sz="1000" dirty="0">
                <a:solidFill>
                  <a:srgbClr val="2939FA"/>
                </a:solidFill>
                <a:latin typeface="Raleway Medium"/>
                <a:ea typeface="Raleway Medium"/>
                <a:cs typeface="Raleway Medium"/>
                <a:sym typeface="Raleway Medium"/>
              </a:rPr>
              <a:t>USD 761 K</a:t>
            </a:r>
            <a:r>
              <a:rPr lang="en-US" sz="1000" dirty="0">
                <a:solidFill>
                  <a:srgbClr val="000000"/>
                </a:solidFill>
                <a:latin typeface="Raleway Medium"/>
                <a:ea typeface="Raleway Medium"/>
                <a:cs typeface="Raleway Medium"/>
                <a:sym typeface="Raleway Medium"/>
              </a:rPr>
              <a:t>. This growth in expenses is principally attributed to:</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pic>
        <p:nvPicPr>
          <p:cNvPr id="3" name="Imagen 2">
            <a:extLst>
              <a:ext uri="{FF2B5EF4-FFF2-40B4-BE49-F238E27FC236}">
                <a16:creationId xmlns:a16="http://schemas.microsoft.com/office/drawing/2014/main" id="{E9447745-5DE6-4B80-8EC2-FB1D1A60188C}"/>
              </a:ext>
            </a:extLst>
          </p:cNvPr>
          <p:cNvPicPr>
            <a:picLocks noChangeAspect="1"/>
          </p:cNvPicPr>
          <p:nvPr/>
        </p:nvPicPr>
        <p:blipFill>
          <a:blip r:embed="rId3"/>
          <a:stretch>
            <a:fillRect/>
          </a:stretch>
        </p:blipFill>
        <p:spPr>
          <a:xfrm>
            <a:off x="4713076" y="758073"/>
            <a:ext cx="4378737" cy="281134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i="0" u="none" strike="noStrike" cap="none" dirty="0">
                <a:solidFill>
                  <a:srgbClr val="FFFFFF"/>
                </a:solidFill>
                <a:latin typeface="Raleway"/>
                <a:ea typeface="Raleway"/>
                <a:cs typeface="Raleway"/>
                <a:sym typeface="Raleway"/>
              </a:rPr>
              <a:t>Management tools</a:t>
            </a:r>
            <a:endParaRPr sz="28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Balance Sheet</a:t>
            </a:r>
            <a:endParaRPr sz="24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Income Statement</a:t>
            </a:r>
            <a:endParaRPr sz="2400"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2400" b="1" dirty="0">
                <a:solidFill>
                  <a:srgbClr val="FFFFFF"/>
                </a:solidFill>
                <a:latin typeface="Raleway"/>
                <a:sym typeface="Raleway Medium"/>
              </a:rPr>
              <a:t>Harvest Valuation</a:t>
            </a:r>
            <a:endParaRPr sz="2400" b="1" dirty="0">
              <a:solidFill>
                <a:srgbClr val="FFFFFF"/>
              </a:solidFill>
              <a:latin typeface="Raleway"/>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extLst>
      <p:ext uri="{BB962C8B-B14F-4D97-AF65-F5344CB8AC3E}">
        <p14:creationId xmlns:p14="http://schemas.microsoft.com/office/powerpoint/2010/main" val="1081004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99F7057-A585-4BA9-966A-134400845D6F}"/>
              </a:ext>
            </a:extLst>
          </p:cNvPr>
          <p:cNvPicPr>
            <a:picLocks noChangeAspect="1"/>
          </p:cNvPicPr>
          <p:nvPr/>
        </p:nvPicPr>
        <p:blipFill>
          <a:blip r:embed="rId2"/>
          <a:stretch>
            <a:fillRect/>
          </a:stretch>
        </p:blipFill>
        <p:spPr>
          <a:xfrm>
            <a:off x="5567462" y="370072"/>
            <a:ext cx="2894438" cy="2085189"/>
          </a:xfrm>
          <a:prstGeom prst="rect">
            <a:avLst/>
          </a:prstGeom>
        </p:spPr>
      </p:pic>
      <p:pic>
        <p:nvPicPr>
          <p:cNvPr id="2" name="Imagen 1">
            <a:extLst>
              <a:ext uri="{FF2B5EF4-FFF2-40B4-BE49-F238E27FC236}">
                <a16:creationId xmlns:a16="http://schemas.microsoft.com/office/drawing/2014/main" id="{7B205453-260D-4A9A-AAE5-4A5F1887DA2D}"/>
              </a:ext>
            </a:extLst>
          </p:cNvPr>
          <p:cNvPicPr>
            <a:picLocks noChangeAspect="1"/>
          </p:cNvPicPr>
          <p:nvPr/>
        </p:nvPicPr>
        <p:blipFill>
          <a:blip r:embed="rId3"/>
          <a:stretch>
            <a:fillRect/>
          </a:stretch>
        </p:blipFill>
        <p:spPr>
          <a:xfrm>
            <a:off x="550145" y="591208"/>
            <a:ext cx="2125243" cy="1794511"/>
          </a:xfrm>
          <a:prstGeom prst="rect">
            <a:avLst/>
          </a:prstGeom>
        </p:spPr>
      </p:pic>
      <p:sp>
        <p:nvSpPr>
          <p:cNvPr id="3" name="Título 2">
            <a:extLst>
              <a:ext uri="{FF2B5EF4-FFF2-40B4-BE49-F238E27FC236}">
                <a16:creationId xmlns:a16="http://schemas.microsoft.com/office/drawing/2014/main" id="{6575CDF7-FCA5-4AB7-A303-2CC229114B21}"/>
              </a:ext>
            </a:extLst>
          </p:cNvPr>
          <p:cNvSpPr>
            <a:spLocks noGrp="1"/>
          </p:cNvSpPr>
          <p:nvPr>
            <p:ph type="title"/>
          </p:nvPr>
        </p:nvSpPr>
        <p:spPr>
          <a:xfrm>
            <a:off x="267349" y="-24713"/>
            <a:ext cx="8229600" cy="857250"/>
          </a:xfrm>
        </p:spPr>
        <p:txBody>
          <a:bodyPr/>
          <a:lstStyle/>
          <a:p>
            <a:r>
              <a:rPr lang="en-US" sz="2400" dirty="0">
                <a:solidFill>
                  <a:srgbClr val="1B36FF"/>
                </a:solidFill>
                <a:latin typeface="Raleway"/>
                <a:sym typeface="Raleway"/>
              </a:rPr>
              <a:t>Harvest Valuation</a:t>
            </a:r>
            <a:endParaRPr lang="es-UY" sz="2400" dirty="0"/>
          </a:p>
        </p:txBody>
      </p:sp>
      <p:cxnSp>
        <p:nvCxnSpPr>
          <p:cNvPr id="8" name="Google Shape;129;p21">
            <a:extLst>
              <a:ext uri="{FF2B5EF4-FFF2-40B4-BE49-F238E27FC236}">
                <a16:creationId xmlns:a16="http://schemas.microsoft.com/office/drawing/2014/main" id="{5D38AB55-EDF2-40A5-973C-8E2F4D54BE45}"/>
              </a:ext>
            </a:extLst>
          </p:cNvPr>
          <p:cNvCxnSpPr>
            <a:cxnSpLocks/>
            <a:stCxn id="10" idx="2"/>
          </p:cNvCxnSpPr>
          <p:nvPr/>
        </p:nvCxnSpPr>
        <p:spPr>
          <a:xfrm>
            <a:off x="2842072" y="2222770"/>
            <a:ext cx="4794678" cy="0"/>
          </a:xfrm>
          <a:prstGeom prst="straightConnector1">
            <a:avLst/>
          </a:prstGeom>
          <a:noFill/>
          <a:ln w="19050" cap="flat" cmpd="sng">
            <a:solidFill>
              <a:srgbClr val="FFCC8B"/>
            </a:solidFill>
            <a:prstDash val="dash"/>
            <a:round/>
            <a:headEnd type="none" w="sm" len="sm"/>
            <a:tailEnd type="triangle" w="med" len="med"/>
          </a:ln>
        </p:spPr>
      </p:cxnSp>
      <p:sp>
        <p:nvSpPr>
          <p:cNvPr id="9" name="Google Shape;130;p21">
            <a:extLst>
              <a:ext uri="{FF2B5EF4-FFF2-40B4-BE49-F238E27FC236}">
                <a16:creationId xmlns:a16="http://schemas.microsoft.com/office/drawing/2014/main" id="{479AC484-C2D9-4D71-A5BB-6520B39DEC66}"/>
              </a:ext>
            </a:extLst>
          </p:cNvPr>
          <p:cNvSpPr/>
          <p:nvPr/>
        </p:nvSpPr>
        <p:spPr>
          <a:xfrm>
            <a:off x="7725535" y="1093509"/>
            <a:ext cx="627444" cy="1381801"/>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051E981C-B9CD-4535-BA92-7E2530518FE2}"/>
              </a:ext>
            </a:extLst>
          </p:cNvPr>
          <p:cNvSpPr/>
          <p:nvPr/>
        </p:nvSpPr>
        <p:spPr>
          <a:xfrm flipH="1">
            <a:off x="2009670" y="1970768"/>
            <a:ext cx="832402" cy="504004"/>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FCEBD0B0-DABA-418B-8B08-4C721E6E8D28}"/>
              </a:ext>
            </a:extLst>
          </p:cNvPr>
          <p:cNvSpPr txBox="1"/>
          <p:nvPr/>
        </p:nvSpPr>
        <p:spPr>
          <a:xfrm>
            <a:off x="267349" y="2475310"/>
            <a:ext cx="4123781" cy="1785104"/>
          </a:xfrm>
          <a:prstGeom prst="rect">
            <a:avLst/>
          </a:prstGeom>
          <a:noFill/>
        </p:spPr>
        <p:txBody>
          <a:bodyPr wrap="square" rtlCol="0">
            <a:spAutoFit/>
          </a:bodyPr>
          <a:lstStyle/>
          <a:p>
            <a:pPr marL="285750" indent="-285750">
              <a:buFont typeface="Courier New" panose="02070309020205020404" pitchFamily="49" charset="0"/>
              <a:buChar char="o"/>
            </a:pP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20%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Second</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40 %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 and 10% more </a:t>
            </a:r>
            <a:r>
              <a:rPr lang="es-UY" sz="1000" dirty="0" err="1">
                <a:latin typeface="Raleway Medium"/>
              </a:rPr>
              <a:t>compared</a:t>
            </a:r>
            <a:r>
              <a:rPr lang="es-UY" sz="1000" dirty="0">
                <a:latin typeface="Raleway Medium"/>
              </a:rPr>
              <a:t> </a:t>
            </a:r>
            <a:r>
              <a:rPr lang="es-UY" sz="1000" dirty="0" err="1">
                <a:latin typeface="Raleway Medium"/>
              </a:rPr>
              <a:t>with</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of</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year</a:t>
            </a:r>
            <a:r>
              <a:rPr lang="es-UY" sz="1000" dirty="0">
                <a:latin typeface="Raleway Medium"/>
              </a:rPr>
              <a:t>. </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n-US" sz="1000" dirty="0">
                <a:latin typeface="Raleway Medium"/>
              </a:rPr>
              <a:t>The increase in harvest is mainly due to the season of the year, a change in genetics in one of the rooms and the know-how of our staff.</a:t>
            </a:r>
            <a:endParaRPr lang="es-UY" sz="1000" dirty="0">
              <a:latin typeface="Raleway Medium"/>
            </a:endParaRP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We</a:t>
            </a:r>
            <a:r>
              <a:rPr lang="es-UY" sz="1000" dirty="0">
                <a:latin typeface="Raleway Medium"/>
              </a:rPr>
              <a:t> </a:t>
            </a:r>
            <a:r>
              <a:rPr lang="es-UY" sz="1000" dirty="0" err="1">
                <a:latin typeface="Raleway Medium"/>
              </a:rPr>
              <a:t>based</a:t>
            </a:r>
            <a:r>
              <a:rPr lang="es-UY" sz="1000" dirty="0">
                <a:latin typeface="Raleway Medium"/>
              </a:rPr>
              <a:t> </a:t>
            </a:r>
            <a:r>
              <a:rPr lang="es-UY" sz="1000" dirty="0" err="1">
                <a:latin typeface="Raleway Medium"/>
              </a:rPr>
              <a:t>on</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studies</a:t>
            </a:r>
            <a:r>
              <a:rPr lang="es-UY" sz="1000" dirty="0">
                <a:latin typeface="Raleway Medium"/>
              </a:rPr>
              <a:t> </a:t>
            </a:r>
            <a:r>
              <a:rPr lang="es-UY" sz="1000" dirty="0" err="1">
                <a:latin typeface="Raleway Medium"/>
              </a:rPr>
              <a:t>carried</a:t>
            </a:r>
            <a:r>
              <a:rPr lang="es-UY" sz="1000" dirty="0">
                <a:latin typeface="Raleway Medium"/>
              </a:rPr>
              <a:t> </a:t>
            </a:r>
            <a:r>
              <a:rPr lang="es-UY" sz="1000" dirty="0" err="1">
                <a:latin typeface="Raleway Medium"/>
              </a:rPr>
              <a:t>out</a:t>
            </a:r>
            <a:r>
              <a:rPr lang="es-UY" sz="1000" dirty="0">
                <a:latin typeface="Raleway Medium"/>
              </a:rPr>
              <a:t> </a:t>
            </a:r>
            <a:r>
              <a:rPr lang="es-UY" sz="1000" dirty="0" err="1">
                <a:latin typeface="Raleway Medium"/>
              </a:rPr>
              <a:t>for</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business</a:t>
            </a:r>
            <a:r>
              <a:rPr lang="es-UY" sz="1000" dirty="0">
                <a:latin typeface="Raleway Medium"/>
              </a:rPr>
              <a:t> plan </a:t>
            </a:r>
            <a:r>
              <a:rPr lang="es-UY" sz="1000" dirty="0" err="1">
                <a:latin typeface="Raleway Medium"/>
              </a:rPr>
              <a:t>to</a:t>
            </a:r>
            <a:r>
              <a:rPr lang="es-UY" sz="1000" dirty="0">
                <a:latin typeface="Raleway Medium"/>
              </a:rPr>
              <a:t> set </a:t>
            </a:r>
            <a:r>
              <a:rPr lang="es-UY" sz="1000" dirty="0" err="1">
                <a:latin typeface="Raleway Medium"/>
              </a:rPr>
              <a:t>the</a:t>
            </a:r>
            <a:r>
              <a:rPr lang="es-UY" sz="1000" dirty="0">
                <a:latin typeface="Raleway Medium"/>
              </a:rPr>
              <a:t> </a:t>
            </a:r>
            <a:r>
              <a:rPr lang="es-UY" sz="1000" dirty="0" err="1">
                <a:latin typeface="Raleway Medium"/>
              </a:rPr>
              <a:t>price</a:t>
            </a:r>
            <a:r>
              <a:rPr lang="es-UY" sz="1000" dirty="0">
                <a:latin typeface="Raleway Medium"/>
              </a:rPr>
              <a:t> in </a:t>
            </a:r>
            <a:r>
              <a:rPr lang="es-UY" sz="1000" b="1" dirty="0">
                <a:latin typeface="Raleway Medium"/>
              </a:rPr>
              <a:t>3,5 USD/gr.</a:t>
            </a:r>
          </a:p>
        </p:txBody>
      </p:sp>
      <p:sp>
        <p:nvSpPr>
          <p:cNvPr id="17" name="Google Shape;173;p25">
            <a:extLst>
              <a:ext uri="{FF2B5EF4-FFF2-40B4-BE49-F238E27FC236}">
                <a16:creationId xmlns:a16="http://schemas.microsoft.com/office/drawing/2014/main" id="{9591FD00-B022-4985-BC72-924CDC0F0BF2}"/>
              </a:ext>
            </a:extLst>
          </p:cNvPr>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lvl="0" algn="r">
              <a:buSzPts val="1200"/>
            </a:pPr>
            <a:endParaRPr lang="en-US" sz="1200" dirty="0">
              <a:solidFill>
                <a:srgbClr val="FFFFFF"/>
              </a:solidFill>
              <a:latin typeface="Raleway"/>
              <a:ea typeface="Raleway"/>
              <a:cs typeface="Raleway"/>
              <a:sym typeface="Raleway"/>
            </a:endParaRPr>
          </a:p>
        </p:txBody>
      </p:sp>
      <p:sp>
        <p:nvSpPr>
          <p:cNvPr id="13" name="CuadroTexto 12">
            <a:extLst>
              <a:ext uri="{FF2B5EF4-FFF2-40B4-BE49-F238E27FC236}">
                <a16:creationId xmlns:a16="http://schemas.microsoft.com/office/drawing/2014/main" id="{07D45838-1D7E-4F67-89AA-77C89D4D8C28}"/>
              </a:ext>
            </a:extLst>
          </p:cNvPr>
          <p:cNvSpPr txBox="1"/>
          <p:nvPr/>
        </p:nvSpPr>
        <p:spPr>
          <a:xfrm>
            <a:off x="8701873" y="72514"/>
            <a:ext cx="523623" cy="461665"/>
          </a:xfrm>
          <a:prstGeom prst="rect">
            <a:avLst/>
          </a:prstGeom>
          <a:noFill/>
        </p:spPr>
        <p:txBody>
          <a:bodyPr wrap="square" rtlCol="0">
            <a:spAutoFit/>
          </a:bodyPr>
          <a:lstStyle/>
          <a:p>
            <a:r>
              <a:rPr lang="es-UY" sz="1200" dirty="0">
                <a:solidFill>
                  <a:schemeClr val="bg1"/>
                </a:solidFill>
                <a:latin typeface="Raleway"/>
              </a:rPr>
              <a:t>14	</a:t>
            </a:r>
            <a:endParaRPr lang="es-UY" dirty="0">
              <a:solidFill>
                <a:schemeClr val="bg1"/>
              </a:solidFill>
            </a:endParaRPr>
          </a:p>
        </p:txBody>
      </p:sp>
      <p:pic>
        <p:nvPicPr>
          <p:cNvPr id="7" name="Imagen 6">
            <a:extLst>
              <a:ext uri="{FF2B5EF4-FFF2-40B4-BE49-F238E27FC236}">
                <a16:creationId xmlns:a16="http://schemas.microsoft.com/office/drawing/2014/main" id="{AF0716EB-9A79-4432-A93C-881B6483AB9C}"/>
              </a:ext>
            </a:extLst>
          </p:cNvPr>
          <p:cNvPicPr>
            <a:picLocks noChangeAspect="1"/>
          </p:cNvPicPr>
          <p:nvPr/>
        </p:nvPicPr>
        <p:blipFill>
          <a:blip r:embed="rId4"/>
          <a:stretch>
            <a:fillRect/>
          </a:stretch>
        </p:blipFill>
        <p:spPr>
          <a:xfrm>
            <a:off x="5492004" y="2633052"/>
            <a:ext cx="2969896" cy="1785098"/>
          </a:xfrm>
          <a:prstGeom prst="rect">
            <a:avLst/>
          </a:prstGeom>
        </p:spPr>
      </p:pic>
    </p:spTree>
    <p:extLst>
      <p:ext uri="{BB962C8B-B14F-4D97-AF65-F5344CB8AC3E}">
        <p14:creationId xmlns:p14="http://schemas.microsoft.com/office/powerpoint/2010/main" val="129180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Harvest Valuation</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ea typeface="Raleway Medium"/>
                <a:cs typeface="Raleway Medium"/>
                <a:sym typeface="Raleway Medium"/>
              </a:rPr>
              <a:t>Harvest Valuation</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138</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086</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1,850,086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877</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259.</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2019: USD 138,086.</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a:t>
            </a:r>
            <a:r>
              <a:rPr lang="en-US" sz="2400" dirty="0">
                <a:solidFill>
                  <a:srgbClr val="1B36FF"/>
                </a:solidFill>
                <a:latin typeface="Raleway"/>
                <a:ea typeface="Raleway"/>
                <a:cs typeface="Raleway"/>
                <a:sym typeface="Raleway"/>
              </a:rPr>
              <a:t>September 2020</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96730" y="2164488"/>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a:t>
            </a:r>
            <a:r>
              <a:rPr lang="en-US" sz="1200" b="1" dirty="0">
                <a:solidFill>
                  <a:schemeClr val="dk1"/>
                </a:solidFill>
                <a:latin typeface="Raleway Medium"/>
                <a:ea typeface="Raleway Medium"/>
                <a:cs typeface="Raleway Medium"/>
                <a:sym typeface="Raleway Medium"/>
              </a:rPr>
              <a:t>September</a:t>
            </a:r>
            <a:r>
              <a:rPr lang="en-US" sz="1200" b="1" i="0" u="none" strike="noStrike" cap="none" dirty="0">
                <a:solidFill>
                  <a:schemeClr val="dk1"/>
                </a:solidFill>
                <a:latin typeface="Raleway Medium"/>
                <a:ea typeface="Raleway Medium"/>
                <a:cs typeface="Raleway Medium"/>
                <a:sym typeface="Raleway Medium"/>
              </a:rPr>
              <a:t> 2020</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38,094.</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a:t>
            </a:r>
            <a:r>
              <a:rPr lang="en-US" sz="900" dirty="0">
                <a:solidFill>
                  <a:srgbClr val="3F3F3F"/>
                </a:solidFill>
                <a:latin typeface="Raleway"/>
                <a:ea typeface="Raleway"/>
                <a:cs typeface="Raleway"/>
                <a:sym typeface="Raleway"/>
              </a:rPr>
              <a:t>August</a:t>
            </a:r>
            <a:r>
              <a:rPr lang="en-US" sz="900" b="0" i="1" u="none" strike="noStrike" cap="none" dirty="0">
                <a:solidFill>
                  <a:srgbClr val="3F3F3F"/>
                </a:solidFill>
                <a:latin typeface="Raleway"/>
                <a:ea typeface="Raleway"/>
                <a:cs typeface="Raleway"/>
                <a:sym typeface="Raleway"/>
              </a:rPr>
              <a:t>/20):</a:t>
            </a:r>
            <a:r>
              <a:rPr lang="en-US" sz="900" b="0" i="0" u="none" strike="noStrike" cap="none" dirty="0">
                <a:solidFill>
                  <a:srgbClr val="3F3F3F"/>
                </a:solidFill>
                <a:latin typeface="Raleway"/>
                <a:ea typeface="Raleway"/>
                <a:cs typeface="Raleway"/>
                <a:sym typeface="Raleway"/>
              </a:rPr>
              <a:t> (+) USD </a:t>
            </a:r>
            <a:r>
              <a:rPr lang="en-US" sz="900" dirty="0">
                <a:solidFill>
                  <a:srgbClr val="3F3F3F"/>
                </a:solidFill>
                <a:latin typeface="Raleway"/>
                <a:ea typeface="Raleway"/>
                <a:cs typeface="Raleway"/>
                <a:sym typeface="Raleway"/>
              </a:rPr>
              <a:t>141,574</a:t>
            </a:r>
            <a:r>
              <a:rPr lang="en-US" sz="900" b="0" i="0" u="none" strike="noStrike" cap="none" dirty="0">
                <a:solidFill>
                  <a:srgbClr val="3F3F3F"/>
                </a:solidFill>
                <a:latin typeface="Raleway"/>
                <a:ea typeface="Raleway"/>
                <a:cs typeface="Raleway"/>
                <a:sym typeface="Raleway"/>
              </a:rPr>
              <a:t>.</a:t>
            </a:r>
            <a:endParaRPr sz="900" b="0" i="0" u="none" strike="noStrike" cap="none" dirty="0">
              <a:solidFill>
                <a:srgbClr val="000000"/>
              </a:solidFill>
              <a:latin typeface="Raleway"/>
              <a:ea typeface="Raleway"/>
              <a:cs typeface="Raleway"/>
              <a:sym typeface="Raleway"/>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September/20 </a:t>
            </a:r>
            <a:r>
              <a:rPr lang="en-US" sz="900" b="0" i="0" u="none" strike="noStrike" cap="none" dirty="0">
                <a:solidFill>
                  <a:srgbClr val="3F3F3F"/>
                </a:solidFill>
                <a:latin typeface="Raleway"/>
                <a:ea typeface="Raleway"/>
                <a:cs typeface="Raleway"/>
                <a:sym typeface="Raleway"/>
              </a:rPr>
              <a:t>: (+) USD 45,000.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Loan </a:t>
            </a:r>
            <a:r>
              <a:rPr lang="en-US" sz="900" dirty="0" err="1">
                <a:solidFill>
                  <a:srgbClr val="3F3F3F"/>
                </a:solidFill>
                <a:latin typeface="Raleway"/>
                <a:sym typeface="Raleway"/>
              </a:rPr>
              <a:t>GruneLabs</a:t>
            </a:r>
            <a:r>
              <a:rPr lang="en-US" sz="900" dirty="0">
                <a:solidFill>
                  <a:srgbClr val="3F3F3F"/>
                </a:solidFill>
                <a:latin typeface="Raleway"/>
                <a:sym typeface="Raleway"/>
              </a:rPr>
              <a:t> Portugal: (-) USD 9,000.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Other Credits (-) USD 48.820. Payments of October 20</a:t>
            </a: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Arial"/>
                <a:cs typeface="Arial"/>
                <a:sym typeface="Raleway"/>
              </a:rPr>
              <a:t>Installations: (-) USD 1,590.  </a:t>
            </a:r>
            <a:endParaRPr sz="14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a:t>
            </a:r>
            <a:r>
              <a:rPr lang="en-US" sz="900" i="1" dirty="0">
                <a:solidFill>
                  <a:srgbClr val="414141"/>
                </a:solidFill>
                <a:latin typeface="Raleway"/>
                <a:sym typeface="Raleway"/>
              </a:rPr>
              <a:t>August</a:t>
            </a:r>
            <a:r>
              <a:rPr lang="en-US" sz="900" b="0" i="1" u="none" strike="noStrike" cap="none" dirty="0">
                <a:solidFill>
                  <a:srgbClr val="3F3F3F"/>
                </a:solidFill>
                <a:latin typeface="Raleway"/>
                <a:ea typeface="Raleway"/>
                <a:cs typeface="Raleway"/>
                <a:sym typeface="Raleway"/>
              </a:rPr>
              <a:t>/20 :</a:t>
            </a:r>
            <a:r>
              <a:rPr lang="en-US" sz="900" b="0" i="0" u="none" strike="noStrike" cap="none" dirty="0">
                <a:solidFill>
                  <a:srgbClr val="3F3F3F"/>
                </a:solidFill>
                <a:latin typeface="Raleway"/>
                <a:ea typeface="Raleway"/>
                <a:cs typeface="Raleway"/>
                <a:sym typeface="Raleway"/>
              </a:rPr>
              <a:t> (-) USD </a:t>
            </a:r>
            <a:r>
              <a:rPr lang="en-US" sz="900" i="1" dirty="0">
                <a:solidFill>
                  <a:srgbClr val="3F3F3F"/>
                </a:solidFill>
                <a:latin typeface="Raleway"/>
                <a:ea typeface="Raleway"/>
                <a:cs typeface="Raleway"/>
                <a:sym typeface="Raleway"/>
              </a:rPr>
              <a:t>102,147</a:t>
            </a:r>
            <a:r>
              <a:rPr lang="en-US" sz="900" b="0" i="0" u="none" strike="noStrike" cap="none" dirty="0">
                <a:solidFill>
                  <a:srgbClr val="3F3F3F"/>
                </a:solidFill>
                <a:latin typeface="Raleway"/>
                <a:ea typeface="Raleway"/>
                <a:cs typeface="Raleway"/>
                <a:sym typeface="Raleway"/>
              </a:rPr>
              <a:t>.</a:t>
            </a:r>
          </a:p>
          <a:p>
            <a:pPr marL="914400" marR="0" lvl="1" indent="-292100" rtl="0">
              <a:lnSpc>
                <a:spcPct val="115000"/>
              </a:lnSpc>
              <a:spcBef>
                <a:spcPts val="0"/>
              </a:spcBef>
              <a:spcAft>
                <a:spcPts val="0"/>
              </a:spcAft>
              <a:buClr>
                <a:schemeClr val="dk1"/>
              </a:buClr>
              <a:buSzPts val="1000"/>
              <a:buFont typeface="Courier New"/>
              <a:buChar char="o"/>
            </a:pPr>
            <a:r>
              <a:rPr lang="es-UY" sz="900" dirty="0">
                <a:solidFill>
                  <a:srgbClr val="3F3F3F"/>
                </a:solidFill>
                <a:latin typeface="Raleway"/>
              </a:rPr>
              <a:t>Forex </a:t>
            </a:r>
            <a:r>
              <a:rPr lang="es-UY" sz="900" dirty="0" err="1">
                <a:solidFill>
                  <a:srgbClr val="3F3F3F"/>
                </a:solidFill>
                <a:latin typeface="Raleway"/>
              </a:rPr>
              <a:t>rate</a:t>
            </a:r>
            <a:r>
              <a:rPr lang="es-UY" sz="900" dirty="0">
                <a:solidFill>
                  <a:srgbClr val="3F3F3F"/>
                </a:solidFill>
                <a:latin typeface="Raleway"/>
              </a:rPr>
              <a:t> : (-) USD 2</a:t>
            </a:r>
            <a:endParaRPr sz="900" dirty="0">
              <a:solidFill>
                <a:srgbClr val="3F3F3F"/>
              </a:solidFill>
              <a:latin typeface="Raleway"/>
            </a:endParaRPr>
          </a:p>
          <a:p>
            <a:pPr marL="914400" marR="0" lvl="1" indent="-292100"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 September</a:t>
            </a:r>
            <a:r>
              <a:rPr lang="en-US" sz="900" b="1" i="1" u="none" strike="noStrike" cap="none" dirty="0">
                <a:solidFill>
                  <a:srgbClr val="414141"/>
                </a:solidFill>
                <a:latin typeface="Raleway"/>
                <a:ea typeface="Raleway"/>
                <a:cs typeface="Raleway"/>
                <a:sym typeface="Raleway"/>
              </a:rPr>
              <a:t> 2020 </a:t>
            </a:r>
            <a:r>
              <a:rPr lang="en-US" sz="900" b="1" i="0" u="none" strike="noStrike" cap="none" dirty="0">
                <a:solidFill>
                  <a:srgbClr val="414141"/>
                </a:solidFill>
                <a:latin typeface="Raleway"/>
                <a:ea typeface="Raleway"/>
                <a:cs typeface="Raleway"/>
                <a:sym typeface="Raleway"/>
              </a:rPr>
              <a:t>: USD 38,094.</a:t>
            </a:r>
            <a:endParaRPr sz="900" b="1" i="0" u="none" strike="noStrike" cap="none" dirty="0">
              <a:solidFill>
                <a:srgbClr val="414141"/>
              </a:solidFill>
              <a:latin typeface="Raleway"/>
              <a:ea typeface="Raleway"/>
              <a:cs typeface="Raleway"/>
              <a:sym typeface="Raleway"/>
            </a:endParaRPr>
          </a:p>
        </p:txBody>
      </p:sp>
      <p:sp>
        <p:nvSpPr>
          <p:cNvPr id="86" name="Google Shape;86;p17"/>
          <p:cNvSpPr txBox="1"/>
          <p:nvPr/>
        </p:nvSpPr>
        <p:spPr>
          <a:xfrm>
            <a:off x="42580" y="3960744"/>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a:t>
            </a:r>
            <a:r>
              <a:rPr lang="en-US" sz="1200" dirty="0">
                <a:solidFill>
                  <a:schemeClr val="dk1"/>
                </a:solidFill>
                <a:latin typeface="Raleway Medium"/>
                <a:ea typeface="Raleway Medium"/>
                <a:cs typeface="Raleway Medium"/>
                <a:sym typeface="Raleway Medium"/>
              </a:rPr>
              <a:t>September</a:t>
            </a:r>
            <a:r>
              <a:rPr lang="en-US" sz="1200" b="0" i="0" u="none" strike="noStrike" cap="none" dirty="0">
                <a:solidFill>
                  <a:schemeClr val="dk1"/>
                </a:solidFill>
                <a:latin typeface="Raleway Medium"/>
                <a:ea typeface="Raleway Medium"/>
                <a:cs typeface="Raleway Medium"/>
                <a:sym typeface="Raleway Medium"/>
              </a:rPr>
              <a:t>. 2020</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a:t>
            </a:r>
            <a:r>
              <a:rPr lang="en-US" sz="900" dirty="0">
                <a:solidFill>
                  <a:srgbClr val="414141"/>
                </a:solidFill>
                <a:latin typeface="Raleway Medium"/>
                <a:ea typeface="Raleway Medium"/>
                <a:cs typeface="Raleway Medium"/>
                <a:sym typeface="Raleway Medium"/>
              </a:rPr>
              <a:t>45.000</a:t>
            </a:r>
            <a:endParaRPr sz="900" b="0" i="0" u="none" strike="noStrike" cap="none" dirty="0">
              <a:solidFill>
                <a:srgbClr val="414141"/>
              </a:solidFill>
              <a:latin typeface="Raleway"/>
              <a:ea typeface="Raleway"/>
              <a:cs typeface="Raleway"/>
              <a:sym typeface="Raleway"/>
            </a:endParaRPr>
          </a:p>
        </p:txBody>
      </p:sp>
      <p:graphicFrame>
        <p:nvGraphicFramePr>
          <p:cNvPr id="10" name="Objeto 9">
            <a:extLst>
              <a:ext uri="{FF2B5EF4-FFF2-40B4-BE49-F238E27FC236}">
                <a16:creationId xmlns:a16="http://schemas.microsoft.com/office/drawing/2014/main" id="{29E0E864-A5A2-4581-8BC0-9F987913E65A}"/>
              </a:ext>
            </a:extLst>
          </p:cNvPr>
          <p:cNvGraphicFramePr>
            <a:graphicFrameLocks noChangeAspect="1"/>
          </p:cNvGraphicFramePr>
          <p:nvPr>
            <p:extLst>
              <p:ext uri="{D42A27DB-BD31-4B8C-83A1-F6EECF244321}">
                <p14:modId xmlns:p14="http://schemas.microsoft.com/office/powerpoint/2010/main" val="3311929868"/>
              </p:ext>
            </p:extLst>
          </p:nvPr>
        </p:nvGraphicFramePr>
        <p:xfrm>
          <a:off x="5171782" y="419787"/>
          <a:ext cx="3515018" cy="4631212"/>
        </p:xfrm>
        <a:graphic>
          <a:graphicData uri="http://schemas.openxmlformats.org/presentationml/2006/ole">
            <mc:AlternateContent xmlns:mc="http://schemas.openxmlformats.org/markup-compatibility/2006">
              <mc:Choice xmlns:v="urn:schemas-microsoft-com:vml" Requires="v">
                <p:oleObj spid="_x0000_s1069" name="Worksheet" r:id="rId4" imgW="6124696" imgH="8067566" progId="Excel.Sheet.12">
                  <p:link updateAutomatic="1"/>
                </p:oleObj>
              </mc:Choice>
              <mc:Fallback>
                <p:oleObj name="Worksheet" r:id="rId4" imgW="6124696" imgH="8067566" progId="Excel.Sheet.12">
                  <p:link updateAutomatic="1"/>
                  <p:pic>
                    <p:nvPicPr>
                      <p:cNvPr id="0" name=""/>
                      <p:cNvPicPr/>
                      <p:nvPr/>
                    </p:nvPicPr>
                    <p:blipFill>
                      <a:blip r:embed="rId5"/>
                      <a:stretch>
                        <a:fillRect/>
                      </a:stretch>
                    </p:blipFill>
                    <p:spPr>
                      <a:xfrm>
                        <a:off x="5171782" y="419787"/>
                        <a:ext cx="3515018" cy="4631212"/>
                      </a:xfrm>
                      <a:prstGeom prst="rect">
                        <a:avLst/>
                      </a:prstGeom>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2" name="Imagen 1">
            <a:extLst>
              <a:ext uri="{FF2B5EF4-FFF2-40B4-BE49-F238E27FC236}">
                <a16:creationId xmlns:a16="http://schemas.microsoft.com/office/drawing/2014/main" id="{5223E74B-CEB7-4C1E-A752-9997A2A1308A}"/>
              </a:ext>
            </a:extLst>
          </p:cNvPr>
          <p:cNvPicPr>
            <a:picLocks noChangeAspect="1"/>
          </p:cNvPicPr>
          <p:nvPr/>
        </p:nvPicPr>
        <p:blipFill>
          <a:blip r:embed="rId3"/>
          <a:stretch>
            <a:fillRect/>
          </a:stretch>
        </p:blipFill>
        <p:spPr>
          <a:xfrm>
            <a:off x="3846742" y="659095"/>
            <a:ext cx="5245071" cy="3521754"/>
          </a:xfrm>
          <a:prstGeom prst="rect">
            <a:avLst/>
          </a:prstGeom>
        </p:spPr>
      </p:pic>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September 2020</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4">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p>
          <a:p>
            <a:pPr indent="-317500">
              <a:lnSpc>
                <a:spcPct val="90000"/>
              </a:lnSpc>
              <a:spcBef>
                <a:spcPts val="600"/>
              </a:spcBef>
              <a:buClr>
                <a:schemeClr val="dk1"/>
              </a:buClr>
              <a:buSzPts val="1400"/>
              <a:buFont typeface="Raleway Medium"/>
              <a:buChar char="●"/>
            </a:pPr>
            <a:r>
              <a:rPr lang="en-US" sz="1300" dirty="0">
                <a:latin typeface="Raleway Medium"/>
                <a:ea typeface="Raleway Medium"/>
                <a:cs typeface="Raleway Medium"/>
                <a:sym typeface="Raleway Medium"/>
              </a:rPr>
              <a:t>Final Cash Balance 2020: </a:t>
            </a:r>
            <a:r>
              <a:rPr lang="en-US" sz="1300" b="1" dirty="0">
                <a:solidFill>
                  <a:srgbClr val="2939FA"/>
                </a:solidFill>
                <a:latin typeface="Raleway Medium"/>
                <a:ea typeface="Raleway Medium"/>
                <a:cs typeface="Raleway Medium"/>
                <a:sym typeface="Raleway Medium"/>
              </a:rPr>
              <a:t>USD 38</a:t>
            </a:r>
            <a:r>
              <a:rPr lang="en-US" sz="1300" b="1" dirty="0">
                <a:solidFill>
                  <a:srgbClr val="2939FA"/>
                </a:solidFill>
                <a:latin typeface="Arial"/>
                <a:ea typeface="Arial"/>
                <a:cs typeface="Arial"/>
                <a:sym typeface="Arial"/>
              </a:rPr>
              <a:t> thousand</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2020:</a:t>
            </a:r>
            <a:r>
              <a:rPr lang="en-US" sz="1000" b="0" i="0" u="none" strike="noStrike" cap="none" dirty="0">
                <a:solidFill>
                  <a:srgbClr val="3F3F3F"/>
                </a:solidFill>
                <a:latin typeface="Arial"/>
                <a:ea typeface="Arial"/>
                <a:cs typeface="Arial"/>
                <a:sym typeface="Arial"/>
              </a:rPr>
              <a:t> USD (-) 100</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3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2020:</a:t>
            </a:r>
            <a:r>
              <a:rPr lang="en-US" sz="1000" dirty="0">
                <a:solidFill>
                  <a:srgbClr val="3F3F3F"/>
                </a:solidFill>
                <a:latin typeface="Arial"/>
                <a:ea typeface="Arial"/>
                <a:cs typeface="Arial"/>
                <a:sym typeface="Arial"/>
              </a:rPr>
              <a:t> USD (-) 37.1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March 2020: USD (+) 53.8</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April 2020: USD (-) 7.3</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May 2020: USD (+) 38.5</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June 2020 (-) 33.1</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July 2020 (+) 49.7</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August 2020 (+) 39.8 </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Arial"/>
                <a:ea typeface="Arial"/>
                <a:cs typeface="Arial"/>
                <a:sym typeface="Arial"/>
              </a:rPr>
              <a:t>September 2020 (-) 104</a:t>
            </a:r>
          </a:p>
          <a:p>
            <a:pPr marL="914400" marR="0" lvl="1" indent="-317500" algn="l" rtl="0">
              <a:lnSpc>
                <a:spcPct val="90000"/>
              </a:lnSpc>
              <a:spcBef>
                <a:spcPts val="600"/>
              </a:spcBef>
              <a:spcAft>
                <a:spcPts val="0"/>
              </a:spcAft>
              <a:buClr>
                <a:schemeClr val="dk1"/>
              </a:buClr>
              <a:buSzPts val="1400"/>
              <a:buFont typeface="Courier New"/>
              <a:buChar char="o"/>
            </a:pPr>
            <a:endParaRPr dirty="0"/>
          </a:p>
        </p:txBody>
      </p:sp>
      <p:sp>
        <p:nvSpPr>
          <p:cNvPr id="98" name="Google Shape;98;p18"/>
          <p:cNvSpPr txBox="1"/>
          <p:nvPr/>
        </p:nvSpPr>
        <p:spPr>
          <a:xfrm>
            <a:off x="7447310" y="1326833"/>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2020</a:t>
            </a:r>
            <a:endParaRPr sz="1400" b="0" i="0" u="none" strike="noStrike" cap="none" dirty="0">
              <a:solidFill>
                <a:srgbClr val="000000"/>
              </a:solidFill>
              <a:latin typeface="Arial"/>
              <a:ea typeface="Arial"/>
              <a:cs typeface="Arial"/>
              <a:sym typeface="Arial"/>
            </a:endParaRPr>
          </a:p>
        </p:txBody>
      </p:sp>
      <p:sp>
        <p:nvSpPr>
          <p:cNvPr id="100" name="Google Shape;100;p18"/>
          <p:cNvSpPr txBox="1"/>
          <p:nvPr/>
        </p:nvSpPr>
        <p:spPr>
          <a:xfrm>
            <a:off x="4572000" y="4132033"/>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Sep. 2020)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3" name="Google Shape;103;p18"/>
          <p:cNvSpPr/>
          <p:nvPr/>
        </p:nvSpPr>
        <p:spPr>
          <a:xfrm>
            <a:off x="7496549" y="1326834"/>
            <a:ext cx="1394836" cy="2052396"/>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sym typeface="Raleway Medium"/>
              </a:rPr>
              <a:t>Harvest Valuation</a:t>
            </a:r>
            <a:endParaRPr sz="1600" dirty="0">
              <a:solidFill>
                <a:srgbClr val="FFFFFF"/>
              </a:solidFill>
              <a:latin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p>
          <a:p>
            <a:pPr marL="82296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Property, Plant &amp; Equipment growth in 2020: -</a:t>
            </a:r>
            <a:r>
              <a:rPr lang="en-US" sz="1200" dirty="0">
                <a:solidFill>
                  <a:srgbClr val="2939FA"/>
                </a:solidFill>
                <a:latin typeface="Raleway Medium"/>
                <a:sym typeface="Raleway Medium"/>
              </a:rPr>
              <a:t>1,62%</a:t>
            </a:r>
            <a:endParaRPr lang="en-US" sz="1200" dirty="0">
              <a:solidFill>
                <a:srgbClr val="2939FA"/>
              </a:solidFill>
            </a:endParaRPr>
          </a:p>
          <a:p>
            <a:pPr marL="555752" lvl="1" indent="0">
              <a:spcBef>
                <a:spcPts val="0"/>
              </a:spcBef>
              <a:buClr>
                <a:srgbClr val="000000"/>
              </a:buClr>
              <a:buSzPts val="1400"/>
              <a:buNone/>
            </a:pPr>
            <a:endParaRPr lang="en-US" sz="1000" dirty="0">
              <a:solidFill>
                <a:srgbClr val="414141"/>
              </a:solidFill>
              <a:latin typeface="Raleway Medium"/>
              <a:ea typeface="Raleway Medium"/>
              <a:cs typeface="Raleway Medium"/>
              <a:sym typeface="Raleway Medium"/>
            </a:endParaRPr>
          </a:p>
          <a:p>
            <a:pPr marL="555752" lvl="1" indent="0">
              <a:spcBef>
                <a:spcPts val="0"/>
              </a:spcBef>
              <a:buClr>
                <a:srgbClr val="000000"/>
              </a:buClr>
              <a:buSzPts val="1400"/>
              <a:buNone/>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2020: Vehicle sale one unit and change other unit for a cheaper one.  </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September</a:t>
            </a:r>
            <a:r>
              <a:rPr lang="en-US" sz="2200" dirty="0">
                <a:solidFill>
                  <a:srgbClr val="1B36FF"/>
                </a:solidFill>
                <a:latin typeface="Raleway"/>
                <a:ea typeface="Raleway"/>
                <a:cs typeface="Raleway"/>
                <a:sym typeface="Raleway"/>
              </a:rPr>
              <a:t> 2020</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4">
            <a:alphaModFix/>
          </a:blip>
          <a:srcRect t="5293" r="9835" b="27695"/>
          <a:stretch/>
        </p:blipFill>
        <p:spPr>
          <a:xfrm>
            <a:off x="0" y="3557125"/>
            <a:ext cx="1180024" cy="1586375"/>
          </a:xfrm>
          <a:prstGeom prst="rect">
            <a:avLst/>
          </a:prstGeom>
          <a:noFill/>
          <a:ln>
            <a:noFill/>
          </a:ln>
        </p:spPr>
      </p:pic>
      <p:graphicFrame>
        <p:nvGraphicFramePr>
          <p:cNvPr id="4" name="Objeto 3">
            <a:extLst>
              <a:ext uri="{FF2B5EF4-FFF2-40B4-BE49-F238E27FC236}">
                <a16:creationId xmlns:a16="http://schemas.microsoft.com/office/drawing/2014/main" id="{59A23F72-1190-4D79-9864-9DFD0DC7AEC0}"/>
              </a:ext>
            </a:extLst>
          </p:cNvPr>
          <p:cNvGraphicFramePr>
            <a:graphicFrameLocks noChangeAspect="1"/>
          </p:cNvGraphicFramePr>
          <p:nvPr>
            <p:extLst>
              <p:ext uri="{D42A27DB-BD31-4B8C-83A1-F6EECF244321}">
                <p14:modId xmlns:p14="http://schemas.microsoft.com/office/powerpoint/2010/main" val="118897523"/>
              </p:ext>
            </p:extLst>
          </p:nvPr>
        </p:nvGraphicFramePr>
        <p:xfrm>
          <a:off x="4778635" y="409672"/>
          <a:ext cx="4176987" cy="4470354"/>
        </p:xfrm>
        <a:graphic>
          <a:graphicData uri="http://schemas.openxmlformats.org/presentationml/2006/ole">
            <mc:AlternateContent xmlns:mc="http://schemas.openxmlformats.org/markup-compatibility/2006">
              <mc:Choice xmlns:v="urn:schemas-microsoft-com:vml" Requires="v">
                <p:oleObj spid="_x0000_s3104" name="Worksheet" r:id="rId5" imgW="6934111" imgH="7419811" progId="Excel.Sheet.12">
                  <p:link updateAutomatic="1"/>
                </p:oleObj>
              </mc:Choice>
              <mc:Fallback>
                <p:oleObj name="Worksheet" r:id="rId5" imgW="6934111" imgH="7419811" progId="Excel.Sheet.12">
                  <p:link updateAutomatic="1"/>
                  <p:pic>
                    <p:nvPicPr>
                      <p:cNvPr id="0" name=""/>
                      <p:cNvPicPr/>
                      <p:nvPr/>
                    </p:nvPicPr>
                    <p:blipFill>
                      <a:blip r:embed="rId6"/>
                      <a:stretch>
                        <a:fillRect/>
                      </a:stretch>
                    </p:blipFill>
                    <p:spPr>
                      <a:xfrm>
                        <a:off x="4778635" y="409672"/>
                        <a:ext cx="4176987" cy="4470354"/>
                      </a:xfrm>
                      <a:prstGeom prst="rect">
                        <a:avLst/>
                      </a:prstGeom>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pic>
        <p:nvPicPr>
          <p:cNvPr id="3" name="Imagen 2">
            <a:extLst>
              <a:ext uri="{FF2B5EF4-FFF2-40B4-BE49-F238E27FC236}">
                <a16:creationId xmlns:a16="http://schemas.microsoft.com/office/drawing/2014/main" id="{5E368457-EE78-4B49-BBAB-4C52E390B921}"/>
              </a:ext>
            </a:extLst>
          </p:cNvPr>
          <p:cNvPicPr>
            <a:picLocks noChangeAspect="1"/>
          </p:cNvPicPr>
          <p:nvPr/>
        </p:nvPicPr>
        <p:blipFill>
          <a:blip r:embed="rId3"/>
          <a:stretch>
            <a:fillRect/>
          </a:stretch>
        </p:blipFill>
        <p:spPr>
          <a:xfrm>
            <a:off x="78972" y="809762"/>
            <a:ext cx="4573082" cy="2129288"/>
          </a:xfrm>
          <a:prstGeom prst="rect">
            <a:avLst/>
          </a:prstGeom>
        </p:spPr>
      </p:pic>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a:t>
            </a:r>
            <a:r>
              <a:rPr lang="en-US" sz="2400" dirty="0">
                <a:solidFill>
                  <a:srgbClr val="1B36FF"/>
                </a:solidFill>
                <a:latin typeface="Raleway"/>
                <a:ea typeface="Raleway"/>
                <a:cs typeface="Raleway"/>
                <a:sym typeface="Raleway"/>
              </a:rPr>
              <a:t>September</a:t>
            </a:r>
            <a:r>
              <a:rPr lang="en-US" sz="2400" b="1" i="0" u="none" strike="noStrike" cap="none"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cxnSp>
        <p:nvCxnSpPr>
          <p:cNvPr id="129" name="Google Shape;129;p21"/>
          <p:cNvCxnSpPr>
            <a:cxnSpLocks/>
          </p:cNvCxnSpPr>
          <p:nvPr/>
        </p:nvCxnSpPr>
        <p:spPr>
          <a:xfrm>
            <a:off x="4578295" y="1475174"/>
            <a:ext cx="328596" cy="0"/>
          </a:xfrm>
          <a:prstGeom prst="straightConnector1">
            <a:avLst/>
          </a:prstGeom>
          <a:noFill/>
          <a:ln w="19050" cap="flat" cmpd="sng">
            <a:solidFill>
              <a:srgbClr val="FFCC8B"/>
            </a:solidFill>
            <a:prstDash val="dash"/>
            <a:round/>
            <a:headEnd type="none" w="sm" len="sm"/>
            <a:tailEnd type="triangle" w="med" len="med"/>
          </a:ln>
        </p:spPr>
      </p:cxnSp>
      <p:sp>
        <p:nvSpPr>
          <p:cNvPr id="130" name="Google Shape;130;p21"/>
          <p:cNvSpPr/>
          <p:nvPr/>
        </p:nvSpPr>
        <p:spPr>
          <a:xfrm>
            <a:off x="4906891" y="878211"/>
            <a:ext cx="3770033" cy="1542654"/>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F32C673A-03CF-449B-B1BD-45FC9CDEA126}"/>
              </a:ext>
            </a:extLst>
          </p:cNvPr>
          <p:cNvSpPr/>
          <p:nvPr/>
        </p:nvSpPr>
        <p:spPr>
          <a:xfrm>
            <a:off x="4403570" y="1360627"/>
            <a:ext cx="168430" cy="228893"/>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Google Shape;115;p20">
            <a:extLst>
              <a:ext uri="{FF2B5EF4-FFF2-40B4-BE49-F238E27FC236}">
                <a16:creationId xmlns:a16="http://schemas.microsoft.com/office/drawing/2014/main" id="{5DA7EBD3-628E-438F-8E4F-39FF83815CE1}"/>
              </a:ext>
            </a:extLst>
          </p:cNvPr>
          <p:cNvSpPr txBox="1">
            <a:spLocks noGrp="1"/>
          </p:cNvSpPr>
          <p:nvPr>
            <p:ph type="body" idx="1"/>
          </p:nvPr>
        </p:nvSpPr>
        <p:spPr>
          <a:xfrm>
            <a:off x="4208547" y="2722636"/>
            <a:ext cx="4358866" cy="2393100"/>
          </a:xfrm>
          <a:prstGeom prst="rect">
            <a:avLst/>
          </a:prstGeom>
          <a:noFill/>
          <a:ln>
            <a:noFill/>
          </a:ln>
        </p:spPr>
        <p:txBody>
          <a:bodyPr spcFirstLastPara="1" wrap="square" lIns="91425" tIns="45700" rIns="91425" bIns="45700" anchor="t" anchorCtr="0">
            <a:noAutofit/>
          </a:bodyPr>
          <a:lstStyle/>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4" name="Imagen 3">
            <a:extLst>
              <a:ext uri="{FF2B5EF4-FFF2-40B4-BE49-F238E27FC236}">
                <a16:creationId xmlns:a16="http://schemas.microsoft.com/office/drawing/2014/main" id="{827277AC-7A3B-47EC-9846-0CBA9B1C0B13}"/>
              </a:ext>
            </a:extLst>
          </p:cNvPr>
          <p:cNvPicPr>
            <a:picLocks noChangeAspect="1"/>
          </p:cNvPicPr>
          <p:nvPr/>
        </p:nvPicPr>
        <p:blipFill>
          <a:blip r:embed="rId4"/>
          <a:stretch>
            <a:fillRect/>
          </a:stretch>
        </p:blipFill>
        <p:spPr>
          <a:xfrm>
            <a:off x="5080353" y="975037"/>
            <a:ext cx="3434151" cy="1349001"/>
          </a:xfrm>
          <a:prstGeom prst="rect">
            <a:avLst/>
          </a:prstGeom>
        </p:spPr>
      </p:pic>
      <p:pic>
        <p:nvPicPr>
          <p:cNvPr id="6" name="Imagen 5">
            <a:extLst>
              <a:ext uri="{FF2B5EF4-FFF2-40B4-BE49-F238E27FC236}">
                <a16:creationId xmlns:a16="http://schemas.microsoft.com/office/drawing/2014/main" id="{C13AC0FD-E0E0-45A8-B226-0FAF425ED28C}"/>
              </a:ext>
            </a:extLst>
          </p:cNvPr>
          <p:cNvPicPr>
            <a:picLocks noChangeAspect="1"/>
          </p:cNvPicPr>
          <p:nvPr/>
        </p:nvPicPr>
        <p:blipFill>
          <a:blip r:embed="rId5"/>
          <a:stretch>
            <a:fillRect/>
          </a:stretch>
        </p:blipFill>
        <p:spPr>
          <a:xfrm>
            <a:off x="127418" y="2939050"/>
            <a:ext cx="4524635" cy="22044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September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7765</TotalTime>
  <Words>1214</Words>
  <Application>Microsoft Office PowerPoint</Application>
  <PresentationFormat>Presentación en pantalla (16:9)</PresentationFormat>
  <Paragraphs>157</Paragraphs>
  <Slides>14</Slides>
  <Notes>13</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Vínculos</vt:lpstr>
      </vt:variant>
      <vt:variant>
        <vt:i4>2</vt:i4>
      </vt:variant>
      <vt:variant>
        <vt:lpstr>Títulos de diapositiva</vt:lpstr>
      </vt:variant>
      <vt:variant>
        <vt:i4>14</vt:i4>
      </vt:variant>
    </vt:vector>
  </HeadingPairs>
  <TitlesOfParts>
    <vt:vector size="24" baseType="lpstr">
      <vt:lpstr>Arial</vt:lpstr>
      <vt:lpstr>Courier New</vt:lpstr>
      <vt:lpstr>Noto Sans Symbols</vt:lpstr>
      <vt:lpstr>Raleway</vt:lpstr>
      <vt:lpstr>Raleway Medium</vt:lpstr>
      <vt:lpstr>Rambla</vt:lpstr>
      <vt:lpstr>Verdana</vt:lpstr>
      <vt:lpstr>Simple Light</vt:lpstr>
      <vt:lpstr>C:\Users\Guillermo Varela\Desktop\BUREY SA\Setiembre 2020\Cashflow\Presentacion\Cash Flow Reporting_Setiembre 2020 - Graficas.xlsx!Cash Flow Report!F2C1:F50C6</vt:lpstr>
      <vt:lpstr>C:\Users\Guillermo Varela\Desktop\BUREY SA\Setiembre 2020\Cashflow\Presentacion\Cash Flow Reporting_Setiembre 2020 - Graficas.xlsx!Balance sheet!F2C1:F43C7</vt:lpstr>
      <vt:lpstr>BUREY SA –  Grunelabs.com September 2020 presentation</vt:lpstr>
      <vt:lpstr>INDEX</vt:lpstr>
      <vt:lpstr>INDEX</vt:lpstr>
      <vt:lpstr>Cash Flow available data: September 2020</vt:lpstr>
      <vt:lpstr>Accumulated Cash Flow – September 2020</vt:lpstr>
      <vt:lpstr>INDEX</vt:lpstr>
      <vt:lpstr>Balance Sheet: September 2020</vt:lpstr>
      <vt:lpstr>Investments_ Property, Plant &amp; Eq.: September 2020</vt:lpstr>
      <vt:lpstr>Income Statement: Change in Expenses</vt:lpstr>
      <vt:lpstr>Income Statement: September. 2020</vt:lpstr>
      <vt:lpstr>Income Statement: Change in Expenses</vt:lpstr>
      <vt:lpstr>Operative Costs: 9 months of 2020</vt:lpstr>
      <vt:lpstr>INDEX</vt:lpstr>
      <vt:lpstr>Harvest 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Guillermo Varela</cp:lastModifiedBy>
  <cp:revision>218</cp:revision>
  <cp:lastPrinted>2020-07-07T16:49:38Z</cp:lastPrinted>
  <dcterms:modified xsi:type="dcterms:W3CDTF">2020-10-19T17:36:55Z</dcterms:modified>
</cp:coreProperties>
</file>